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89" r:id="rId3"/>
    <p:sldId id="267" r:id="rId4"/>
    <p:sldId id="286" r:id="rId5"/>
    <p:sldId id="283" r:id="rId6"/>
    <p:sldId id="284" r:id="rId7"/>
    <p:sldId id="288" r:id="rId8"/>
    <p:sldId id="276" r:id="rId9"/>
    <p:sldId id="266" r:id="rId10"/>
    <p:sldId id="287" r:id="rId11"/>
    <p:sldId id="285" r:id="rId12"/>
    <p:sldId id="292" r:id="rId13"/>
    <p:sldId id="291" r:id="rId14"/>
    <p:sldId id="29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9DF6C90-5656-4DFF-97FE-A31476CB6A67}">
          <p14:sldIdLst>
            <p14:sldId id="256"/>
            <p14:sldId id="289"/>
            <p14:sldId id="267"/>
            <p14:sldId id="286"/>
            <p14:sldId id="283"/>
            <p14:sldId id="284"/>
            <p14:sldId id="288"/>
            <p14:sldId id="276"/>
            <p14:sldId id="266"/>
            <p14:sldId id="287"/>
            <p14:sldId id="285"/>
            <p14:sldId id="292"/>
            <p14:sldId id="291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2243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88B8B-A727-4EC5-BCFD-9DA3C8F328E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8219B6-5E15-487A-84FC-57A78C1346F3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itchFamily="34" charset="-52"/>
              <a:ea typeface="Verdana" pitchFamily="34" charset="0"/>
              <a:cs typeface="Verdana" pitchFamily="34" charset="0"/>
            </a:rPr>
            <a:t>Виды перспективы</a:t>
          </a:r>
          <a:endParaRPr lang="ru-RU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_AlbionicExp" pitchFamily="34" charset="-52"/>
            <a:ea typeface="Verdana" pitchFamily="34" charset="0"/>
            <a:cs typeface="Verdana" pitchFamily="34" charset="0"/>
          </a:endParaRPr>
        </a:p>
      </dgm:t>
    </dgm:pt>
    <dgm:pt modelId="{1748CE1B-03C4-48ED-8AE1-94AF2312950D}" type="parTrans" cxnId="{E65ACC75-6C4D-4184-AA7F-87AA91179645}">
      <dgm:prSet/>
      <dgm:spPr/>
      <dgm:t>
        <a:bodyPr/>
        <a:lstStyle/>
        <a:p>
          <a:endParaRPr lang="ru-RU"/>
        </a:p>
      </dgm:t>
    </dgm:pt>
    <dgm:pt modelId="{86B1BABF-5327-4F36-B8D6-A2002640F583}" type="sibTrans" cxnId="{E65ACC75-6C4D-4184-AA7F-87AA91179645}">
      <dgm:prSet/>
      <dgm:spPr/>
      <dgm:t>
        <a:bodyPr/>
        <a:lstStyle/>
        <a:p>
          <a:endParaRPr lang="ru-RU"/>
        </a:p>
      </dgm:t>
    </dgm:pt>
    <dgm:pt modelId="{83C053A0-2E8C-4C09-8523-1256EDFD728E}" type="pres">
      <dgm:prSet presAssocID="{A0088B8B-A727-4EC5-BCFD-9DA3C8F328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19502F-D290-4C15-B231-C23C5B4B56C9}" type="pres">
      <dgm:prSet presAssocID="{F08219B6-5E15-487A-84FC-57A78C1346F3}" presName="hierRoot1" presStyleCnt="0">
        <dgm:presLayoutVars>
          <dgm:hierBranch val="init"/>
        </dgm:presLayoutVars>
      </dgm:prSet>
      <dgm:spPr/>
    </dgm:pt>
    <dgm:pt modelId="{99F47A76-DD11-4C72-A73F-AD348C59B3C0}" type="pres">
      <dgm:prSet presAssocID="{F08219B6-5E15-487A-84FC-57A78C1346F3}" presName="rootComposite1" presStyleCnt="0"/>
      <dgm:spPr/>
    </dgm:pt>
    <dgm:pt modelId="{9628C903-A045-419F-8A0E-F8BDB3848EA1}" type="pres">
      <dgm:prSet presAssocID="{F08219B6-5E15-487A-84FC-57A78C1346F3}" presName="rootText1" presStyleLbl="node0" presStyleIdx="0" presStyleCnt="1" custScaleX="288959" custLinFactNeighborX="-2528" custLinFactNeighborY="-10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D017F3-C16B-4030-9393-5784A37CCAA0}" type="pres">
      <dgm:prSet presAssocID="{F08219B6-5E15-487A-84FC-57A78C1346F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4846C70-824A-44F5-939C-E7DC5E173E55}" type="pres">
      <dgm:prSet presAssocID="{F08219B6-5E15-487A-84FC-57A78C1346F3}" presName="hierChild2" presStyleCnt="0"/>
      <dgm:spPr/>
    </dgm:pt>
    <dgm:pt modelId="{620027FD-8873-48CF-B40F-DECFEBC6CF49}" type="pres">
      <dgm:prSet presAssocID="{F08219B6-5E15-487A-84FC-57A78C1346F3}" presName="hierChild3" presStyleCnt="0"/>
      <dgm:spPr/>
    </dgm:pt>
  </dgm:ptLst>
  <dgm:cxnLst>
    <dgm:cxn modelId="{45F46C9F-D468-4A86-A790-F6CEE93CC0CB}" type="presOf" srcId="{F08219B6-5E15-487A-84FC-57A78C1346F3}" destId="{FED017F3-C16B-4030-9393-5784A37CCAA0}" srcOrd="1" destOrd="0" presId="urn:microsoft.com/office/officeart/2005/8/layout/orgChart1"/>
    <dgm:cxn modelId="{C8C78655-60CC-42E6-9F66-44E3F80B0D64}" type="presOf" srcId="{F08219B6-5E15-487A-84FC-57A78C1346F3}" destId="{9628C903-A045-419F-8A0E-F8BDB3848EA1}" srcOrd="0" destOrd="0" presId="urn:microsoft.com/office/officeart/2005/8/layout/orgChart1"/>
    <dgm:cxn modelId="{44612E84-ABE5-49D4-9BEB-F14695F6725F}" type="presOf" srcId="{A0088B8B-A727-4EC5-BCFD-9DA3C8F328E4}" destId="{83C053A0-2E8C-4C09-8523-1256EDFD728E}" srcOrd="0" destOrd="0" presId="urn:microsoft.com/office/officeart/2005/8/layout/orgChart1"/>
    <dgm:cxn modelId="{E65ACC75-6C4D-4184-AA7F-87AA91179645}" srcId="{A0088B8B-A727-4EC5-BCFD-9DA3C8F328E4}" destId="{F08219B6-5E15-487A-84FC-57A78C1346F3}" srcOrd="0" destOrd="0" parTransId="{1748CE1B-03C4-48ED-8AE1-94AF2312950D}" sibTransId="{86B1BABF-5327-4F36-B8D6-A2002640F583}"/>
    <dgm:cxn modelId="{A0F7E831-0AEC-4D60-9461-47F5E3C2ED5B}" type="presParOf" srcId="{83C053A0-2E8C-4C09-8523-1256EDFD728E}" destId="{A519502F-D290-4C15-B231-C23C5B4B56C9}" srcOrd="0" destOrd="0" presId="urn:microsoft.com/office/officeart/2005/8/layout/orgChart1"/>
    <dgm:cxn modelId="{F29BE8A2-DE61-429D-83DC-8C45A1DDE1D7}" type="presParOf" srcId="{A519502F-D290-4C15-B231-C23C5B4B56C9}" destId="{99F47A76-DD11-4C72-A73F-AD348C59B3C0}" srcOrd="0" destOrd="0" presId="urn:microsoft.com/office/officeart/2005/8/layout/orgChart1"/>
    <dgm:cxn modelId="{97A11837-C48B-4B80-BA41-B8327E6BAB1B}" type="presParOf" srcId="{99F47A76-DD11-4C72-A73F-AD348C59B3C0}" destId="{9628C903-A045-419F-8A0E-F8BDB3848EA1}" srcOrd="0" destOrd="0" presId="urn:microsoft.com/office/officeart/2005/8/layout/orgChart1"/>
    <dgm:cxn modelId="{BB24E0B2-6B61-4184-A68F-D5E214F37FFB}" type="presParOf" srcId="{99F47A76-DD11-4C72-A73F-AD348C59B3C0}" destId="{FED017F3-C16B-4030-9393-5784A37CCAA0}" srcOrd="1" destOrd="0" presId="urn:microsoft.com/office/officeart/2005/8/layout/orgChart1"/>
    <dgm:cxn modelId="{8ADCC131-9E35-4A06-91F0-A65D64BA5BC0}" type="presParOf" srcId="{A519502F-D290-4C15-B231-C23C5B4B56C9}" destId="{E4846C70-824A-44F5-939C-E7DC5E173E55}" srcOrd="1" destOrd="0" presId="urn:microsoft.com/office/officeart/2005/8/layout/orgChart1"/>
    <dgm:cxn modelId="{F80BF233-7ACD-406C-809B-81B2509DC3FC}" type="presParOf" srcId="{A519502F-D290-4C15-B231-C23C5B4B56C9}" destId="{620027FD-8873-48CF-B40F-DECFEBC6CF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8C903-A045-419F-8A0E-F8BDB3848EA1}">
      <dsp:nvSpPr>
        <dsp:cNvPr id="0" name=""/>
        <dsp:cNvSpPr/>
      </dsp:nvSpPr>
      <dsp:spPr>
        <a:xfrm>
          <a:off x="0" y="0"/>
          <a:ext cx="8229587" cy="1424006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itchFamily="34" charset="-52"/>
              <a:ea typeface="Verdana" pitchFamily="34" charset="0"/>
              <a:cs typeface="Verdana" pitchFamily="34" charset="0"/>
            </a:rPr>
            <a:t>Виды перспективы</a:t>
          </a:r>
          <a:endParaRPr lang="ru-RU" sz="630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_AlbionicExp" pitchFamily="34" charset="-52"/>
            <a:ea typeface="Verdana" pitchFamily="34" charset="0"/>
            <a:cs typeface="Verdana" pitchFamily="34" charset="0"/>
          </a:endParaRPr>
        </a:p>
      </dsp:txBody>
      <dsp:txXfrm>
        <a:off x="0" y="0"/>
        <a:ext cx="8229587" cy="1424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C8A73-1684-4BCC-BA48-25884F8DC13C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0EB59-A92D-424A-B684-815DE1D0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5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0EB59-A92D-424A-B684-815DE1D0E1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5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605A-FEB6-40A5-BCEB-B63A23826CEF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7D8-60D1-49DE-9AE0-663BEB0309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605A-FEB6-40A5-BCEB-B63A23826CEF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7D8-60D1-49DE-9AE0-663BEB030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605A-FEB6-40A5-BCEB-B63A23826CEF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7D8-60D1-49DE-9AE0-663BEB030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605A-FEB6-40A5-BCEB-B63A23826CEF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7D8-60D1-49DE-9AE0-663BEB0309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605A-FEB6-40A5-BCEB-B63A23826CEF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7D8-60D1-49DE-9AE0-663BEB030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605A-FEB6-40A5-BCEB-B63A23826CEF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7D8-60D1-49DE-9AE0-663BEB0309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605A-FEB6-40A5-BCEB-B63A23826CEF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7D8-60D1-49DE-9AE0-663BEB0309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605A-FEB6-40A5-BCEB-B63A23826CEF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7D8-60D1-49DE-9AE0-663BEB030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605A-FEB6-40A5-BCEB-B63A23826CEF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7D8-60D1-49DE-9AE0-663BEB030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605A-FEB6-40A5-BCEB-B63A23826CEF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7D8-60D1-49DE-9AE0-663BEB030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605A-FEB6-40A5-BCEB-B63A23826CEF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7D8-60D1-49DE-9AE0-663BEB0309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AB605A-FEB6-40A5-BCEB-B63A23826CEF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C517D8-60D1-49DE-9AE0-663BEB0309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B%D0%B0%D0%B2%D1%8F%D0%BD%D1%81%D0%BA%D0%B0%D1%8F_%D0%BC%D0%B8%D1%84%D0%BE%D0%BB%D0%BE%D0%B3%D0%B8%D1%8F" TargetMode="External"/><Relationship Id="rId7" Type="http://schemas.openxmlformats.org/officeDocument/2006/relationships/hyperlink" Target="http://ru.wikipedia.org/wiki/%D0%92%D0%B5%D0%B4%D1%8C%D0%BC%D0%B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B%D0%B0%D0%B2%D1%8F%D0%BD%D0%B5" TargetMode="External"/><Relationship Id="rId5" Type="http://schemas.openxmlformats.org/officeDocument/2006/relationships/hyperlink" Target="http://ru.wikipedia.org/wiki/%D0%92%D0%BE%D0%BB%D1%88%D0%B5%D0%B1%D0%BD%D0%B0%D1%8F_%D1%81%D0%BA%D0%B0%D0%B7%D0%BA%D0%B0" TargetMode="External"/><Relationship Id="rId4" Type="http://schemas.openxmlformats.org/officeDocument/2006/relationships/hyperlink" Target="http://ru.wikipedia.org/wiki/%D0%A4%D0%BE%D0%BB%D1%8C%D0%BA%D0%BB%D0%BE%D1%8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hudesenka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49"/>
            <a:ext cx="9144000" cy="688538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844824"/>
            <a:ext cx="5112568" cy="8640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i="1" dirty="0" smtClean="0">
                <a:solidFill>
                  <a:schemeClr val="bg1"/>
                </a:solidFill>
              </a:rPr>
              <a:t>     </a:t>
            </a:r>
            <a:r>
              <a:rPr lang="ru-RU" sz="4600" b="1" i="1" dirty="0" smtClean="0">
                <a:solidFill>
                  <a:schemeClr val="bg1"/>
                </a:solidFill>
              </a:rPr>
              <a:t>В гостях у сказки</a:t>
            </a:r>
            <a:endParaRPr lang="ru-RU" sz="4600" b="1" i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620688"/>
            <a:ext cx="8458200" cy="1152128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5000" dirty="0" smtClean="0">
                <a:solidFill>
                  <a:schemeClr val="bg1"/>
                </a:solidFill>
                <a:latin typeface="+mn-lt"/>
              </a:rPr>
              <a:t>Перспектива в интерьере</a:t>
            </a:r>
            <a:endParaRPr lang="ru-RU" sz="5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962054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Автор-составитель: </a:t>
            </a:r>
            <a:r>
              <a:rPr lang="ru-RU" b="1" dirty="0" err="1">
                <a:solidFill>
                  <a:schemeClr val="bg1"/>
                </a:solidFill>
              </a:rPr>
              <a:t>Пичиневская</a:t>
            </a:r>
            <a:r>
              <a:rPr lang="ru-RU" b="1" dirty="0">
                <a:solidFill>
                  <a:schemeClr val="bg1"/>
                </a:solidFill>
              </a:rPr>
              <a:t> Анна Алексеевна,</a:t>
            </a:r>
          </a:p>
          <a:p>
            <a:r>
              <a:rPr lang="ru-RU" b="1" dirty="0">
                <a:solidFill>
                  <a:schemeClr val="bg1"/>
                </a:solidFill>
              </a:rPr>
              <a:t>учитель изобразительного искусства МБОУ Гимназия №36</a:t>
            </a:r>
          </a:p>
          <a:p>
            <a:r>
              <a:rPr lang="ru-RU" b="1" dirty="0">
                <a:solidFill>
                  <a:schemeClr val="bg1"/>
                </a:solidFill>
              </a:rPr>
              <a:t>                                   г. Ростов-на-Дону.</a:t>
            </a:r>
          </a:p>
        </p:txBody>
      </p:sp>
    </p:spTree>
    <p:extLst>
      <p:ext uri="{BB962C8B-B14F-4D97-AF65-F5344CB8AC3E}">
        <p14:creationId xmlns:p14="http://schemas.microsoft.com/office/powerpoint/2010/main" val="2892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 advTm="5000">
        <p14:honeycomb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б г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84" y="260648"/>
            <a:ext cx="4657756" cy="62660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839609"/>
            <a:ext cx="38164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Brk" pitchFamily="18" charset="-52"/>
              </a:rPr>
              <a:t>Ба́ба-Яга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Brk" pitchFamily="18" charset="-52"/>
              </a:rPr>
              <a:t>́ 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Brk" pitchFamily="18" charset="-52"/>
              </a:rPr>
              <a:t>— персонаж 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Brk" pitchFamily="18" charset="-52"/>
                <a:hlinkClick r:id="rId3" tooltip="Славянская мифология"/>
              </a:rPr>
              <a:t>славянской мифологии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Brk" pitchFamily="18" charset="-52"/>
              </a:rPr>
              <a:t> и 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Brk" pitchFamily="18" charset="-52"/>
                <a:hlinkClick r:id="rId4" tooltip="Фольклор"/>
              </a:rPr>
              <a:t>фольклора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Brk" pitchFamily="18" charset="-52"/>
              </a:rPr>
              <a:t> (особенно 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Brk" pitchFamily="18" charset="-52"/>
                <a:hlinkClick r:id="rId5" tooltip="Волшебная сказка"/>
              </a:rPr>
              <a:t>волшебной сказки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Brk" pitchFamily="18" charset="-52"/>
              </a:rPr>
              <a:t>) 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Brk" pitchFamily="18" charset="-52"/>
                <a:hlinkClick r:id="rId6" tooltip="Славяне"/>
              </a:rPr>
              <a:t>славянских народов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Brk" pitchFamily="18" charset="-52"/>
              </a:rPr>
              <a:t>, старуха-чародейка, наделённая магической силой, ведунья, оборотень. По своим свойствам ближе всего к 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Brk" pitchFamily="18" charset="-52"/>
                <a:hlinkClick r:id="rId7" tooltip="Ведьма"/>
              </a:rPr>
              <a:t>ведьме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Brk" pitchFamily="18" charset="-52"/>
              </a:rPr>
              <a:t>. Чаще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Brk" pitchFamily="18" charset="-52"/>
              </a:rPr>
              <a:t>всего — отрицательный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Brk" pitchFamily="18" charset="-52"/>
              </a:rPr>
              <a:t>персонаж.</a:t>
            </a:r>
          </a:p>
        </p:txBody>
      </p:sp>
    </p:spTree>
    <p:extLst>
      <p:ext uri="{BB962C8B-B14F-4D97-AF65-F5344CB8AC3E}">
        <p14:creationId xmlns:p14="http://schemas.microsoft.com/office/powerpoint/2010/main" val="649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914501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Урок из творческого альбома «Путешествие в страну Фантазии»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Picture 2" descr="C:\Users\samsung\Desktop\изб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910850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4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samsung\Desktop\пер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894168" cy="5561828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76261"/>
            <a:ext cx="7894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поверхность из альбома «Путешествие в страну Фантазии»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уроку № 2 в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четверти  по теме:   «Перспектива в интерьере.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гостях у сказки».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7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sung\Desktop\Перспектива в интереьере. - копия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050"/>
            <a:ext cx="9144000" cy="62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861" y="188640"/>
            <a:ext cx="8621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учеников 4 класса по теме: «Перспектива в интерьере. В гостях у сказки».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3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34" y="43486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При составлении презентации были использованы: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939427"/>
            <a:ext cx="4608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Автор-составитель презентации: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Пичиневская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Анна Алексеевна,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изобразительного искусства МБОУ Гимназия №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Ростов-на-Дону.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«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Изобразительное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искусство 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методика его преподавания  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школе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». Автор В.С. Кузин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310" y="2128812"/>
            <a:ext cx="76741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Русские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народные сказки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«Энциклопедия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древнерусской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жизни в картинках». А.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Васнецов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Этнография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«Внутреннее убранство русской избы»  2009 г.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Песня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  к/ф  "Новогодние  приключения Маши и Вити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" 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http://chudesenka.ru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Творческий альбом по изобразительному искусству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Путешествие в страну Фантазии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автор- составитель 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Пичиневская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А.А.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968430"/>
            <a:ext cx="3579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Иллюстрации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интернета.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Материал из Википедии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310" y="4168616"/>
            <a:ext cx="7242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Творческие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работы учеников 4 класса под руководством  преподавателя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ИЗО.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msung\Desktop\Перспектива в интереьере.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9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6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92734923"/>
              </p:ext>
            </p:extLst>
          </p:nvPr>
        </p:nvGraphicFramePr>
        <p:xfrm>
          <a:off x="457200" y="274638"/>
          <a:ext cx="8229600" cy="142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2259752" y="1988840"/>
            <a:ext cx="4464496" cy="72008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Перспектива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1600" y="3212976"/>
            <a:ext cx="3240360" cy="1368152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Воздушная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6016" y="3212976"/>
            <a:ext cx="3384376" cy="1368152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Линейная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59752" y="5085184"/>
            <a:ext cx="3849568" cy="1152128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Фронтальная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50496" y="5085184"/>
            <a:ext cx="2325960" cy="1152128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Угловая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7236296" y="4725144"/>
            <a:ext cx="241176" cy="22860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109320" y="2866141"/>
            <a:ext cx="241176" cy="22860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23108" y="2821690"/>
            <a:ext cx="334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71962"/>
            <a:ext cx="3175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4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992888" cy="864096"/>
          </a:xfrm>
        </p:spPr>
        <p:txBody>
          <a:bodyPr/>
          <a:lstStyle/>
          <a:p>
            <a:pPr algn="l"/>
            <a:r>
              <a:rPr lang="ru-RU" sz="2800" dirty="0" smtClean="0"/>
              <a:t>Этапы построения комнаты со смещенной    точкой схода.</a:t>
            </a:r>
            <a:endParaRPr lang="ru-RU" sz="2800" dirty="0"/>
          </a:p>
        </p:txBody>
      </p:sp>
      <p:pic>
        <p:nvPicPr>
          <p:cNvPr id="3" name="Рисунок 2" descr="Image264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488832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7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_AlgeriusRough" pitchFamily="82" charset="-52"/>
              </a:rPr>
              <a:t>Внутреннее пространство     русской 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_AlgeriusRough" pitchFamily="82" charset="-52"/>
              </a:rPr>
              <a:t>избы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5" descr="C:\Users\samsung\Desktop\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47" y="1556792"/>
            <a:ext cx="726586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9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9001000" cy="2736304"/>
          </a:xfrm>
        </p:spPr>
        <p:txBody>
          <a:bodyPr/>
          <a:lstStyle/>
          <a:p>
            <a:pPr algn="l"/>
            <a:r>
              <a:rPr lang="ru-RU" sz="2900" dirty="0">
                <a:solidFill>
                  <a:srgbClr val="002060"/>
                </a:solidFill>
                <a:latin typeface="a_AlbionicExp" pitchFamily="34" charset="-52"/>
              </a:rPr>
              <a:t>Интерьер </a:t>
            </a:r>
            <a:r>
              <a:rPr lang="ru-RU" sz="2900" dirty="0" smtClean="0">
                <a:solidFill>
                  <a:srgbClr val="002060"/>
                </a:solidFill>
                <a:latin typeface="a_AlbionicExp" pitchFamily="34" charset="-52"/>
              </a:rPr>
              <a:t>избы </a:t>
            </a:r>
            <a:r>
              <a:rPr lang="ru-RU" sz="2900" dirty="0">
                <a:solidFill>
                  <a:srgbClr val="002060"/>
                </a:solidFill>
                <a:latin typeface="a_AlbionicExp" pitchFamily="34" charset="-52"/>
              </a:rPr>
              <a:t>отличался простотой и целесообразным </a:t>
            </a:r>
            <a:r>
              <a:rPr lang="ru-RU" sz="2900" dirty="0" smtClean="0">
                <a:solidFill>
                  <a:srgbClr val="002060"/>
                </a:solidFill>
                <a:latin typeface="a_AlbionicExp" pitchFamily="34" charset="-52"/>
              </a:rPr>
              <a:t>размещением предметов.</a:t>
            </a:r>
            <a:br>
              <a:rPr lang="ru-RU" sz="2900" dirty="0" smtClean="0">
                <a:solidFill>
                  <a:srgbClr val="002060"/>
                </a:solidFill>
                <a:latin typeface="a_AlbionicExp" pitchFamily="34" charset="-52"/>
              </a:rPr>
            </a:br>
            <a:r>
              <a:rPr lang="ru-RU" sz="2900" dirty="0" smtClean="0">
                <a:solidFill>
                  <a:srgbClr val="002060"/>
                </a:solidFill>
                <a:latin typeface="a_AlbionicExp" pitchFamily="34" charset="-52"/>
              </a:rPr>
              <a:t>Основное пространство избы </a:t>
            </a:r>
            <a:r>
              <a:rPr lang="ru-RU" sz="2900" dirty="0">
                <a:solidFill>
                  <a:srgbClr val="002060"/>
                </a:solidFill>
                <a:latin typeface="a_AlbionicExp" pitchFamily="34" charset="-52"/>
              </a:rPr>
              <a:t>занимала духовая печь, которая располагалась у входа, справа или слева от </a:t>
            </a:r>
            <a:r>
              <a:rPr lang="ru-RU" sz="2900" dirty="0" smtClean="0">
                <a:solidFill>
                  <a:srgbClr val="002060"/>
                </a:solidFill>
                <a:latin typeface="a_AlbionicExp" pitchFamily="34" charset="-52"/>
              </a:rPr>
              <a:t>дверей.</a:t>
            </a:r>
            <a:endParaRPr lang="ru-RU" sz="2900" dirty="0"/>
          </a:p>
        </p:txBody>
      </p:sp>
      <p:pic>
        <p:nvPicPr>
          <p:cNvPr id="3" name="Picture 2" descr="C:\Users\samsung\Desktop\изба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1212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samsung\Desktop\im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98" y="328498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1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093296"/>
            <a:ext cx="5256584" cy="504056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А. Васнецов »Интерьер приказной избы» 1914 г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074" name="Picture 2" descr="C:\Users\samsung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32656"/>
            <a:ext cx="84772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6"/>
            <a:ext cx="7772400" cy="1379177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a_AlbionicExp" pitchFamily="34" charset="-52"/>
              </a:rPr>
              <a:t>Современный интерьер       русской избы</a:t>
            </a:r>
            <a:endParaRPr lang="ru-RU" dirty="0">
              <a:solidFill>
                <a:srgbClr val="002060"/>
              </a:solidFill>
              <a:latin typeface="a_AlbionicExp" pitchFamily="34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57476" y="5445224"/>
            <a:ext cx="4752528" cy="79480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a_AvanteBs" pitchFamily="34" charset="-52"/>
              </a:rPr>
              <a:t>В современном интерьере печь была заменена на камин. </a:t>
            </a:r>
            <a:endParaRPr lang="ru-RU" sz="2400" dirty="0">
              <a:solidFill>
                <a:srgbClr val="002060"/>
              </a:solidFill>
              <a:latin typeface="a_AvanteBs" pitchFamily="34" charset="-52"/>
            </a:endParaRPr>
          </a:p>
        </p:txBody>
      </p:sp>
      <p:pic>
        <p:nvPicPr>
          <p:cNvPr id="1027" name="Picture 3" descr="C:\Users\samsung\Desktop\1323452139_interier-drevniy-rysi-485x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33525"/>
            <a:ext cx="46196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msung\Desktop\русский-стиль-e1322778060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46368"/>
            <a:ext cx="2761376" cy="17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amsung\Desktop\izbast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59463"/>
            <a:ext cx="2761376" cy="22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esnja_baby_jagi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5445224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samsung\Desktop\б яг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93" y="445379"/>
            <a:ext cx="5238750" cy="59531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4248472" cy="410445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AlgeriusRough" pitchFamily="82" charset="-52"/>
              </a:rPr>
              <a:t>Волшебница-старушка,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AlgeriusRough" pitchFamily="82" charset="-52"/>
              </a:rPr>
              <a:t>Живет в лесу в избушке,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AlgeriusRough" pitchFamily="82" charset="-52"/>
              </a:rPr>
              <a:t>Избушка не простая,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AlgeriusRough" pitchFamily="82" charset="-52"/>
              </a:rPr>
              <a:t>Но жаль, что не летает.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AlgeriusRough" pitchFamily="82" charset="-52"/>
              </a:rPr>
              <a:t>На двух ногах избушка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AlgeriusRough" pitchFamily="82" charset="-52"/>
              </a:rPr>
              <a:t>И ходит по опушке.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AlgeriusRough" pitchFamily="82" charset="-52"/>
              </a:rPr>
              <a:t>И счастлива старушка, 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AlgeriusRough" pitchFamily="82" charset="-52"/>
              </a:rPr>
              <a:t>Живя в такой избушке!  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AlgeriusRough" pitchFamily="82" charset="-52"/>
              </a:rPr>
              <a:t>                                 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_AlgeriusRough" pitchFamily="82" charset="-52"/>
              </a:rPr>
              <a:t>       </a:t>
            </a: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  <a:latin typeface="a_AlgeriusRough" pitchFamily="82" charset="-52"/>
              </a:rPr>
              <a:t> (</a:t>
            </a:r>
            <a:r>
              <a:rPr lang="ru-RU" sz="800" i="1" dirty="0">
                <a:solidFill>
                  <a:schemeClr val="accent6">
                    <a:lumMod val="75000"/>
                  </a:schemeClr>
                </a:solidFill>
                <a:latin typeface="a_AlgeriusRough" pitchFamily="82" charset="-52"/>
              </a:rPr>
              <a:t>Баба-яга)</a:t>
            </a:r>
            <a:endParaRPr lang="ru-RU" sz="800" dirty="0">
              <a:solidFill>
                <a:schemeClr val="accent6">
                  <a:lumMod val="75000"/>
                </a:schemeClr>
              </a:solidFill>
              <a:latin typeface="a_AlgeriusRough" pitchFamily="82" charset="-52"/>
            </a:endParaRP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  <a:latin typeface="a_AlgeriusRough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00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1348</TotalTime>
  <Words>294</Words>
  <Application>Microsoft Office PowerPoint</Application>
  <PresentationFormat>Экран (4:3)</PresentationFormat>
  <Paragraphs>45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Перспектива в интерьере</vt:lpstr>
      <vt:lpstr>Презентация PowerPoint</vt:lpstr>
      <vt:lpstr>Презентация PowerPoint</vt:lpstr>
      <vt:lpstr>Этапы построения комнаты со смещенной    точкой схода.</vt:lpstr>
      <vt:lpstr>Внутреннее пространство     русской избы</vt:lpstr>
      <vt:lpstr>Интерьер избы отличался простотой и целесообразным размещением предметов. Основное пространство избы занимала духовая печь, которая располагалась у входа, справа или слева от дверей.</vt:lpstr>
      <vt:lpstr>А. Васнецов »Интерьер приказной избы» 1914 г.</vt:lpstr>
      <vt:lpstr>Современный интерьер       русской избы</vt:lpstr>
      <vt:lpstr>Презентация PowerPoint</vt:lpstr>
      <vt:lpstr>Презентация PowerPoint</vt:lpstr>
      <vt:lpstr>Урок из творческого альбома «Путешествие в страну Фантазии».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Перспектива в интерьере</dc:title>
  <dc:creator>samsung</dc:creator>
  <cp:lastModifiedBy>samsung</cp:lastModifiedBy>
  <cp:revision>80</cp:revision>
  <dcterms:created xsi:type="dcterms:W3CDTF">2012-03-13T20:24:12Z</dcterms:created>
  <dcterms:modified xsi:type="dcterms:W3CDTF">2012-04-13T15:41:58Z</dcterms:modified>
</cp:coreProperties>
</file>