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DC12"/>
    <a:srgbClr val="DF5721"/>
    <a:srgbClr val="E45EAB"/>
    <a:srgbClr val="FF99FF"/>
    <a:srgbClr val="F2508E"/>
    <a:srgbClr val="6699FF"/>
    <a:srgbClr val="FF9933"/>
    <a:srgbClr val="BFEC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Здоровье-</a:t>
            </a:r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santé</a:t>
            </a:r>
            <a:endParaRPr lang="ru-RU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  <a:noFill/>
        </p:spPr>
        <p:txBody>
          <a:bodyPr/>
          <a:lstStyle/>
          <a:p>
            <a:r>
              <a:rPr lang="en-US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C‘est</a:t>
            </a:r>
            <a:endParaRPr lang="ru-RU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38400" y="18288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828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53000" y="17526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24400" y="18288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048000" y="19050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8600" y="2438400"/>
            <a:ext cx="2717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grande valeur de la vie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3600" y="2895600"/>
            <a:ext cx="145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style de vie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1000" y="3048000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joie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1600" y="3048000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L'energie</a:t>
            </a:r>
            <a:r>
              <a:rPr lang="en-US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,le </a:t>
            </a:r>
            <a:r>
              <a:rPr lang="en-US" i="1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dynamisme</a:t>
            </a:r>
            <a:endParaRPr lang="ru-RU" i="1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38800" y="2133600"/>
            <a:ext cx="304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exigence de notre époque</a:t>
            </a:r>
            <a:endParaRPr lang="ru-RU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2209800" cy="197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429250"/>
            <a:ext cx="20669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91452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105400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57200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build="allAtOnce"/>
      <p:bldP spid="15" grpId="0" build="p"/>
      <p:bldP spid="16" grpId="0" build="allAtOnce"/>
      <p:bldP spid="17" grpId="0" build="p"/>
      <p:bldP spid="1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14400"/>
            <a:ext cx="8458200" cy="5715000"/>
          </a:xfrm>
          <a:prstGeom prst="rect">
            <a:avLst/>
          </a:prstGeom>
          <a:noFill/>
          <a:ln>
            <a:solidFill>
              <a:srgbClr val="00B0F0"/>
            </a:solidFill>
            <a:prstDash val="lgDashDotDot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143000"/>
            <a:ext cx="3124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u="sng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</a:t>
            </a:r>
            <a:r>
              <a:rPr lang="fr-FR" i="1" u="sng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u="sng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produits</a:t>
            </a:r>
            <a:r>
              <a:rPr lang="fr-FR" i="1" u="sng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i="1" u="sng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contiennent</a:t>
            </a:r>
            <a:endParaRPr lang="fr-FR" i="1" u="sng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i="1" u="sng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calcium?</a:t>
            </a:r>
            <a:endParaRPr lang="ru-RU" sz="1600" i="1" u="sng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1336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u="sng" dirty="0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aliments sont importants pour avoir</a:t>
            </a:r>
          </a:p>
          <a:p>
            <a:r>
              <a:rPr lang="fr-FR" sz="1600" i="1" u="sng" dirty="0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forces. Ils ont beaucoup de fer?</a:t>
            </a:r>
            <a:endParaRPr lang="ru-RU" sz="1600" i="1" u="sng" dirty="0">
              <a:solidFill>
                <a:srgbClr val="55D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276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mange ces aliments parce qu’ils sont vrais  carburants</a:t>
            </a:r>
            <a:endParaRPr lang="ru-RU" sz="1600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matieres forment des reserves d’energie?</a:t>
            </a:r>
            <a:endParaRPr lang="ru-RU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715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faut manger ces aliments pour ne pas tomber malade.</a:t>
            </a: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>
            <a:stCxn id="2" idx="0"/>
            <a:endCxn id="2" idx="2"/>
          </p:cNvCxnSpPr>
          <p:nvPr/>
        </p:nvCxnSpPr>
        <p:spPr>
          <a:xfrm>
            <a:off x="4533900" y="914400"/>
            <a:ext cx="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76800" y="12192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sz="2000" b="1" i="1" dirty="0" err="1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produits</a:t>
            </a:r>
            <a:r>
              <a:rPr lang="en-US" sz="2000" b="1" i="1" dirty="0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laitiers</a:t>
            </a:r>
            <a:r>
              <a:rPr lang="en-US" sz="2000" b="1" i="1" dirty="0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i="1" dirty="0">
              <a:solidFill>
                <a:srgbClr val="55D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4400" y="2286000"/>
            <a:ext cx="312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b="1" i="1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viande,le</a:t>
            </a:r>
            <a:r>
              <a:rPr lang="en-US" b="1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poisson,les</a:t>
            </a:r>
            <a:r>
              <a:rPr lang="en-US" b="1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oeufs</a:t>
            </a:r>
            <a:r>
              <a:rPr lang="en-US" b="1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8200" y="3200400"/>
            <a:ext cx="410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pain,les cereales,les pommes de terre.</a:t>
            </a:r>
            <a:endParaRPr lang="ru-RU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26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r>
              <a:rPr lang="fr-FR" b="1" i="1" dirty="0" smtClean="0">
                <a:solidFill>
                  <a:srgbClr val="E45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matieres grasses: l’huile, le beurre, le jambon.</a:t>
            </a:r>
            <a:endParaRPr lang="ru-RU" b="1" i="1" dirty="0">
              <a:solidFill>
                <a:srgbClr val="E45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562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fruits et les legumes.</a:t>
            </a:r>
            <a:endParaRPr lang="fr-FR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33800" y="152400"/>
            <a:ext cx="1824346" cy="40011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sz="2000" b="1" i="1" u="sng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en-US" sz="2000" b="1" i="1" u="sng" dirty="0" err="1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</a:t>
            </a:r>
            <a:r>
              <a:rPr lang="en-US" sz="2000" b="1" i="1" u="sng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tout </a:t>
            </a:r>
            <a:r>
              <a:rPr lang="en-US" sz="2000" b="1" i="1" u="sng" dirty="0" err="1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seul</a:t>
            </a:r>
            <a:endParaRPr lang="ru-RU" sz="2000" b="1" i="1" u="sng" dirty="0">
              <a:solidFill>
                <a:srgbClr val="DF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build="allAtOnce"/>
      <p:bldP spid="6" grpId="0" build="p"/>
      <p:bldP spid="7" grpId="0" build="p"/>
      <p:bldP spid="12" grpId="0" build="p"/>
      <p:bldP spid="13" grpId="0" build="p"/>
      <p:bldP spid="14" grpId="0" build="allAtOnce"/>
      <p:bldP spid="15" grpId="0" build="allAtOnce"/>
      <p:bldP spid="16" grpId="0" build="allAtOnce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0"/>
            <a:ext cx="3216843" cy="36933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fr-FR" b="1" i="1" u="sng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trouve une bonne explication</a:t>
            </a:r>
            <a:endParaRPr lang="ru-RU" b="1" i="1" u="sng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1219200" y="2286000"/>
            <a:ext cx="3200400" cy="1588"/>
          </a:xfrm>
          <a:prstGeom prst="line">
            <a:avLst/>
          </a:prstGeom>
          <a:ln>
            <a:solidFill>
              <a:srgbClr val="55DC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1000" y="609600"/>
            <a:ext cx="5638800" cy="1588"/>
          </a:xfrm>
          <a:prstGeom prst="line">
            <a:avLst/>
          </a:prstGeom>
          <a:ln w="9525" cap="flat" cmpd="sng">
            <a:solidFill>
              <a:srgbClr val="55DC12"/>
            </a:solidFill>
            <a:prstDash val="lgDashDotDot"/>
            <a:bevel/>
          </a:ln>
          <a:effectLst>
            <a:outerShdw blurRad="50800" dist="50800" dir="5400000" algn="ctr" rotWithShape="0">
              <a:srgbClr val="F2508E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4457700" y="2171700"/>
            <a:ext cx="3200400" cy="76200"/>
          </a:xfrm>
          <a:prstGeom prst="line">
            <a:avLst/>
          </a:prstGeom>
          <a:ln>
            <a:solidFill>
              <a:srgbClr val="55DC12"/>
            </a:solidFill>
            <a:prstDash val="lgDash"/>
          </a:ln>
          <a:effectLst>
            <a:outerShdw blurRad="76200" dist="2540000" dir="2700000" sy="-23000" kx="-800400" algn="bl" rotWithShape="0">
              <a:srgbClr val="E45EAB">
                <a:alpha val="2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381000" y="3810000"/>
            <a:ext cx="5791200" cy="76200"/>
          </a:xfrm>
          <a:prstGeom prst="line">
            <a:avLst/>
          </a:prstGeom>
          <a:ln>
            <a:solidFill>
              <a:srgbClr val="55DC12"/>
            </a:solidFill>
            <a:prstDash val="lgDashDotDot"/>
          </a:ln>
          <a:effectLst>
            <a:outerShdw blurRad="63500" dist="50800" dir="5400000" algn="ctr" rotWithShape="0">
              <a:srgbClr val="E45EAB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371600" y="2209800"/>
            <a:ext cx="3276600" cy="76200"/>
          </a:xfrm>
          <a:prstGeom prst="line">
            <a:avLst/>
          </a:prstGeom>
          <a:ln>
            <a:solidFill>
              <a:srgbClr val="F25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362200" y="2209800"/>
            <a:ext cx="3276600" cy="76200"/>
          </a:xfrm>
          <a:prstGeom prst="line">
            <a:avLst/>
          </a:prstGeom>
          <a:ln>
            <a:solidFill>
              <a:srgbClr val="F25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57200" y="1371600"/>
            <a:ext cx="5562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81000" y="1905000"/>
            <a:ext cx="563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81000" y="2514600"/>
            <a:ext cx="5715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457200" y="3200400"/>
            <a:ext cx="563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81000" y="762000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 aliments sont </a:t>
            </a:r>
            <a:r>
              <a:rPr lang="fr-FR" sz="1600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utiles</a:t>
            </a:r>
            <a:r>
              <a:rPr lang="fr-FR" sz="1400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avoir bien chaud</a:t>
            </a:r>
            <a:endParaRPr lang="ru-RU" sz="1400" i="1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7200" y="1371600"/>
            <a:ext cx="2153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u="sng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faut manger des produits laitiers</a:t>
            </a:r>
            <a:endParaRPr lang="ru-RU" sz="1400" i="1" u="sng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" y="2057400"/>
            <a:ext cx="1942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u="sng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mange la viande, le poisson,les oeufs </a:t>
            </a:r>
            <a:endParaRPr lang="ru-RU" sz="1400" i="1" u="sng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3400" y="26670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u="sng" dirty="0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utile de manger des fruits et des legumes</a:t>
            </a:r>
            <a:endParaRPr lang="ru-RU" sz="1400" i="1" u="sng" dirty="0">
              <a:solidFill>
                <a:srgbClr val="55D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33400" y="3276600"/>
            <a:ext cx="2112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sz="1400" i="1" u="sng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a ces aliments on deborde d’energie</a:t>
            </a:r>
            <a:endParaRPr lang="fr-FR" i="1" u="sng" dirty="0">
              <a:solidFill>
                <a:srgbClr val="DF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95600" y="2057400"/>
            <a:ext cx="1104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  QUE</a:t>
            </a:r>
            <a:endParaRPr lang="ru-RU" sz="1400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191000" y="5334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ces aliments sonts importants  pour avoir des forces. Ils contiennent du fer.</a:t>
            </a:r>
            <a:endParaRPr lang="ru-RU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91000" y="1371600"/>
            <a:ext cx="16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c’est super pour avoir des os solides et de bonnes dents.</a:t>
            </a:r>
            <a:endParaRPr lang="ru-RU" sz="1100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62400" y="19050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les matieres grasses forment des reserves d’energie.</a:t>
            </a:r>
            <a:endParaRPr lang="ru-RU" sz="1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38600" y="25908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le pain, les cereales, les pommes de terre sont vrais carburants.</a:t>
            </a:r>
            <a:endParaRPr lang="ru-RU" sz="1200" i="1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38600" y="32766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Ils ont beaucoup de vitamines. La vitamine c’est a combattre la maladie.</a:t>
            </a:r>
            <a:endParaRPr lang="ru-RU" sz="1200" i="1" dirty="0">
              <a:solidFill>
                <a:srgbClr val="DF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3124200" y="4343400"/>
            <a:ext cx="5029200" cy="2286000"/>
          </a:xfrm>
          <a:prstGeom prst="actionButtonBlank">
            <a:avLst/>
          </a:prstGeom>
          <a:noFill/>
          <a:ln>
            <a:solidFill>
              <a:srgbClr val="F2508E"/>
            </a:solidFill>
            <a:prstDash val="lgDashDotDot"/>
          </a:ln>
          <a:effectLst>
            <a:outerShdw blurRad="50800" dist="50800" dir="5400000" algn="ctr" rotWithShape="0">
              <a:srgbClr val="55DC1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0800000" flipH="1">
            <a:off x="3048000" y="5486400"/>
            <a:ext cx="5105400" cy="1588"/>
          </a:xfrm>
          <a:prstGeom prst="line">
            <a:avLst/>
          </a:prstGeom>
          <a:ln>
            <a:solidFill>
              <a:srgbClr val="55DC12"/>
            </a:solidFill>
            <a:prstDash val="lgDash"/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819400" y="54864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771900" y="56007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914900" y="55245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829300" y="56007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7009606" y="5486400"/>
            <a:ext cx="2286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3124200" y="4343400"/>
            <a:ext cx="518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1</a:t>
            </a:r>
            <a:r>
              <a:rPr lang="ru-RU" sz="6600" dirty="0" smtClean="0"/>
              <a:t>   </a:t>
            </a:r>
            <a:r>
              <a:rPr lang="ru-RU" sz="6600" dirty="0" smtClean="0">
                <a:solidFill>
                  <a:srgbClr val="FF99FF"/>
                </a:solidFill>
              </a:rPr>
              <a:t>2</a:t>
            </a:r>
            <a:r>
              <a:rPr lang="ru-RU" sz="6600" dirty="0" smtClean="0"/>
              <a:t>    </a:t>
            </a:r>
            <a:r>
              <a:rPr lang="ru-RU" sz="6600" dirty="0" smtClean="0">
                <a:solidFill>
                  <a:srgbClr val="E45EAB"/>
                </a:solidFill>
              </a:rPr>
              <a:t>3</a:t>
            </a:r>
            <a:r>
              <a:rPr lang="ru-RU" sz="6600" dirty="0" smtClean="0"/>
              <a:t>  </a:t>
            </a:r>
            <a:r>
              <a:rPr lang="ru-RU" sz="6600" dirty="0" smtClean="0">
                <a:solidFill>
                  <a:srgbClr val="FFC000"/>
                </a:solidFill>
              </a:rPr>
              <a:t>4</a:t>
            </a:r>
            <a:r>
              <a:rPr lang="ru-RU" sz="6600" dirty="0" smtClean="0"/>
              <a:t>   </a:t>
            </a:r>
            <a:r>
              <a:rPr lang="ru-RU" sz="6600" dirty="0" smtClean="0">
                <a:solidFill>
                  <a:srgbClr val="FF0000"/>
                </a:solidFill>
              </a:rPr>
              <a:t>5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24200" y="5410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 с</a:t>
            </a:r>
            <a:r>
              <a:rPr lang="pt-BR" sz="7200" dirty="0" smtClean="0"/>
              <a:t> </a:t>
            </a:r>
            <a:r>
              <a:rPr lang="ru-RU" sz="7200" dirty="0" smtClean="0"/>
              <a:t>  </a:t>
            </a:r>
            <a:r>
              <a:rPr lang="pt-BR" sz="7200" dirty="0" smtClean="0">
                <a:solidFill>
                  <a:srgbClr val="DF5721"/>
                </a:solidFill>
              </a:rPr>
              <a:t>b</a:t>
            </a:r>
            <a:r>
              <a:rPr lang="pt-BR" sz="7200" dirty="0" smtClean="0"/>
              <a:t> </a:t>
            </a:r>
            <a:r>
              <a:rPr lang="ru-RU" sz="7200" dirty="0" smtClean="0"/>
              <a:t>  </a:t>
            </a:r>
            <a:r>
              <a:rPr lang="pt-BR" sz="7200" dirty="0" smtClean="0">
                <a:solidFill>
                  <a:srgbClr val="55DC12"/>
                </a:solidFill>
              </a:rPr>
              <a:t>a</a:t>
            </a:r>
            <a:r>
              <a:rPr lang="pt-BR" sz="7200" dirty="0" smtClean="0"/>
              <a:t> </a:t>
            </a:r>
            <a:r>
              <a:rPr lang="ru-RU" sz="7200" dirty="0" smtClean="0"/>
              <a:t> </a:t>
            </a:r>
            <a:r>
              <a:rPr lang="pt-BR" sz="7200" dirty="0" smtClean="0">
                <a:solidFill>
                  <a:srgbClr val="FF0000"/>
                </a:solidFill>
              </a:rPr>
              <a:t>e</a:t>
            </a:r>
            <a:r>
              <a:rPr lang="pt-BR" sz="7200" dirty="0" smtClean="0"/>
              <a:t> </a:t>
            </a:r>
            <a:r>
              <a:rPr lang="ru-RU" sz="7200" dirty="0" smtClean="0"/>
              <a:t> </a:t>
            </a:r>
            <a:r>
              <a:rPr lang="pt-BR" sz="7200" dirty="0" smtClean="0">
                <a:solidFill>
                  <a:srgbClr val="7030A0"/>
                </a:solidFill>
              </a:rPr>
              <a:t>d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66" grpId="0" build="p"/>
      <p:bldP spid="67" grpId="0" build="p"/>
      <p:bldP spid="68" grpId="0" build="p"/>
      <p:bldP spid="69" grpId="0" build="p"/>
      <p:bldP spid="70" grpId="0" build="allAtOnce"/>
      <p:bldP spid="71" grpId="0" build="allAtOnce"/>
      <p:bldP spid="72" grpId="0" build="p"/>
      <p:bldP spid="73" grpId="0" build="p"/>
      <p:bldP spid="74" grpId="0" build="p"/>
      <p:bldP spid="75" grpId="0" build="p"/>
      <p:bldP spid="39" grpId="0" animBg="1"/>
      <p:bldP spid="59" grpId="0" build="allAtOnce"/>
      <p:bldP spid="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Здоровье-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santé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 (</a:t>
            </a:r>
            <a:r>
              <a:rPr lang="ru-RU" i="1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Зависит)</a:t>
            </a:r>
            <a:endParaRPr lang="ru-RU" i="1" dirty="0">
              <a:solidFill>
                <a:srgbClr val="DF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24000" y="1600200"/>
            <a:ext cx="1600200" cy="533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048000" y="1524000"/>
            <a:ext cx="5334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524000"/>
            <a:ext cx="0" cy="1752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86400" y="1600200"/>
            <a:ext cx="1219200" cy="1143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  <a:effectLst>
            <a:outerShdw blurRad="50800" dist="50800" dir="5400000" algn="ctr" rotWithShape="0">
              <a:srgbClr val="BFEC1A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53200" y="1447800"/>
            <a:ext cx="1447800" cy="609600"/>
          </a:xfrm>
          <a:prstGeom prst="straightConnector1">
            <a:avLst/>
          </a:prstGeom>
          <a:ln>
            <a:solidFill>
              <a:srgbClr val="F2508E"/>
            </a:solidFill>
            <a:tailEnd type="arrow"/>
          </a:ln>
          <a:effectLst>
            <a:outerShdw blurRad="50800" dist="50800" dir="5400000" algn="ctr" rotWithShape="0">
              <a:srgbClr val="F2508E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1000" y="2209800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mode de vie</a:t>
            </a:r>
            <a:endParaRPr lang="ru-RU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1200" y="312420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habitudes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81400" y="3352800"/>
            <a:ext cx="2023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i="1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l'environnement</a:t>
            </a:r>
            <a:endParaRPr lang="ru-RU" i="1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5000" y="2971800"/>
            <a:ext cx="1770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l'alimentation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5600" y="2209800"/>
            <a:ext cx="2160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i="1" dirty="0" err="1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l'activité</a:t>
            </a:r>
            <a:r>
              <a:rPr lang="en-US" i="1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physique</a:t>
            </a:r>
            <a:endParaRPr lang="ru-RU" i="1" dirty="0">
              <a:solidFill>
                <a:srgbClr val="DF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48200"/>
            <a:ext cx="2971800" cy="19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1428750" cy="9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52400"/>
            <a:ext cx="2009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667000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105400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9530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04800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build="p"/>
      <p:bldP spid="14" grpId="0" build="p"/>
      <p:bldP spid="16" grpId="0" build="allAtOnce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-152400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Сбалансированное питание</a:t>
            </a:r>
            <a:endParaRPr lang="ru-RU" i="1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838200"/>
            <a:ext cx="6400800" cy="1752600"/>
          </a:xfrm>
        </p:spPr>
        <p:txBody>
          <a:bodyPr/>
          <a:lstStyle/>
          <a:p>
            <a:r>
              <a:rPr lang="en-US" i="1" dirty="0" err="1" smtClean="0">
                <a:solidFill>
                  <a:srgbClr val="E45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L'alimentation</a:t>
            </a:r>
            <a:r>
              <a:rPr lang="en-US" i="1" dirty="0" smtClean="0">
                <a:solidFill>
                  <a:srgbClr val="E45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rgbClr val="E45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équilibrée</a:t>
            </a:r>
            <a:endParaRPr lang="ru-RU" i="1" dirty="0">
              <a:solidFill>
                <a:srgbClr val="E45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5600" y="16002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i="1" dirty="0" smtClean="0">
                <a:solidFill>
                  <a:srgbClr val="E45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grandir , il faut manger un peu de chaque groupe d'aliments et ,  prendre des repas équilibrés</a:t>
            </a:r>
            <a:endParaRPr lang="ru-RU" sz="3600" i="1" dirty="0">
              <a:solidFill>
                <a:srgbClr val="E45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27051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352800"/>
            <a:ext cx="2209800" cy="315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144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33400"/>
            <a:ext cx="10668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257800"/>
            <a:ext cx="1781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343400"/>
            <a:ext cx="2009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7239000" cy="1012825"/>
          </a:xfrm>
        </p:spPr>
        <p:txBody>
          <a:bodyPr/>
          <a:lstStyle/>
          <a:p>
            <a:r>
              <a:rPr lang="en-US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produits</a:t>
            </a:r>
            <a:r>
              <a:rPr lang="en-US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laitiers</a:t>
            </a:r>
            <a:endParaRPr lang="ru-RU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762000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Молочные продукты</a:t>
            </a:r>
            <a:endParaRPr lang="ru-RU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09600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 </a:t>
            </a:r>
            <a:r>
              <a:rPr lang="en-US" sz="2800" i="1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fromage</a:t>
            </a:r>
            <a:endParaRPr lang="ru-RU" sz="2800" i="1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4200" y="533400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i="1" dirty="0" smtClean="0">
                <a:solidFill>
                  <a:srgbClr val="BFE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 </a:t>
            </a:r>
            <a:r>
              <a:rPr lang="en-US" sz="2800" i="1" dirty="0" err="1" smtClean="0">
                <a:solidFill>
                  <a:srgbClr val="BFE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lait</a:t>
            </a:r>
            <a:endParaRPr lang="ru-RU" sz="2800" i="1" dirty="0">
              <a:solidFill>
                <a:srgbClr val="BFEC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23622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E45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 </a:t>
            </a:r>
            <a:r>
              <a:rPr lang="en-US" sz="2400" i="1" dirty="0" err="1" smtClean="0">
                <a:solidFill>
                  <a:srgbClr val="E45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yaourts</a:t>
            </a:r>
            <a:endParaRPr lang="ru-RU" sz="2400" i="1" dirty="0">
              <a:solidFill>
                <a:srgbClr val="E45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2438400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 crème </a:t>
            </a:r>
            <a:r>
              <a:rPr lang="en-US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fraiche</a:t>
            </a:r>
            <a:endParaRPr lang="ru-RU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0567" y="3244334"/>
            <a:ext cx="1986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 </a:t>
            </a:r>
            <a:r>
              <a:rPr lang="en-US" sz="20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fromage</a:t>
            </a:r>
            <a:r>
              <a:rPr lang="en-US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0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</a:t>
            </a:r>
            <a:r>
              <a:rPr lang="en-US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186386"/>
            <a:ext cx="1981200" cy="13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97180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65760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066800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971800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209800" y="1447800"/>
            <a:ext cx="4974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</a:t>
            </a:r>
            <a:r>
              <a:rPr lang="fr-FR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produits ont beaucoup de calcium</a:t>
            </a:r>
            <a:endParaRPr lang="ru-RU" sz="24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5400" y="502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C'est super pour avoir des os solides et de bonnes     dents!</a:t>
            </a:r>
            <a:endParaRPr lang="ru-RU" sz="3200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  <p:bldP spid="15" grpId="0" build="allAtOnce"/>
      <p:bldP spid="1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1572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 pain</a:t>
            </a:r>
            <a:endParaRPr lang="ru-RU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304800"/>
            <a:ext cx="2091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 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céréales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3429000"/>
            <a:ext cx="5101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 pommes de terre sont de vrais carburants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2051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572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0574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2819400" cy="18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191000"/>
            <a:ext cx="2552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295400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685800"/>
            <a:ext cx="2114550" cy="102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43200" y="5791200"/>
            <a:ext cx="4469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 à eux , on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deborde d'energie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  <p:bldP spid="4" grpId="0" build="allAtOnce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524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u="sng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 aliments sont importants pour avoir des         forces</a:t>
            </a:r>
            <a:endParaRPr lang="ru-RU" sz="3200" i="1" u="sng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6200" y="1066800"/>
            <a:ext cx="3225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</a:t>
            </a:r>
            <a:r>
              <a:rPr lang="en-US" sz="2800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contiennent</a:t>
            </a:r>
            <a:r>
              <a:rPr lang="en-US" sz="2800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du </a:t>
            </a:r>
            <a:r>
              <a:rPr lang="en-US" sz="2800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</a:t>
            </a:r>
            <a:endParaRPr lang="ru-RU" sz="2800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09800" y="1752600"/>
            <a:ext cx="1600200" cy="121920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57800" y="1752600"/>
            <a:ext cx="0" cy="1524000"/>
          </a:xfrm>
          <a:prstGeom prst="straightConnector1">
            <a:avLst/>
          </a:prstGeom>
          <a:ln>
            <a:solidFill>
              <a:srgbClr val="F2508E"/>
            </a:solidFill>
            <a:tailEnd type="arrow"/>
          </a:ln>
          <a:effectLst>
            <a:outerShdw blurRad="50800" dist="50800" dir="5400000" algn="ctr" rotWithShape="0">
              <a:srgbClr val="FF99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629400" y="1676400"/>
            <a:ext cx="1524000" cy="1905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38200" y="3048000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 </a:t>
            </a:r>
            <a:r>
              <a:rPr lang="en-US" sz="24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viande</a:t>
            </a:r>
            <a:endParaRPr lang="ru-RU" sz="2400" b="1" i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62800" y="3733800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 </a:t>
            </a:r>
            <a:r>
              <a:rPr lang="en-US" sz="2400" b="1" i="1" u="sng" dirty="0" err="1" smtClean="0">
                <a:solidFill>
                  <a:srgbClr val="DF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</a:t>
            </a:r>
            <a:endParaRPr lang="ru-RU" sz="2400" b="1" i="1" u="sng" dirty="0">
              <a:solidFill>
                <a:srgbClr val="DF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9600" y="3505200"/>
            <a:ext cx="134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sz="2400" b="1" i="1" u="sng" dirty="0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 </a:t>
            </a:r>
            <a:r>
              <a:rPr lang="en-US" sz="2400" b="1" i="1" u="sng" dirty="0" err="1" smtClean="0">
                <a:solidFill>
                  <a:srgbClr val="F25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oeufs</a:t>
            </a:r>
            <a:endParaRPr lang="ru-RU" sz="2400" b="1" i="1" u="sng" dirty="0">
              <a:solidFill>
                <a:srgbClr val="F25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1910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0" grpId="0" build="p"/>
      <p:bldP spid="13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304800"/>
            <a:ext cx="4114800" cy="64633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 </a:t>
            </a:r>
            <a:r>
              <a:rPr lang="en-US" sz="36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matières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grasses</a:t>
            </a:r>
            <a:endParaRPr lang="ru-RU" sz="3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295400" y="1676400"/>
            <a:ext cx="1066800" cy="990600"/>
          </a:xfrm>
          <a:prstGeom prst="straightConnector1">
            <a:avLst/>
          </a:prstGeom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267200" y="1676400"/>
            <a:ext cx="0" cy="1295400"/>
          </a:xfrm>
          <a:prstGeom prst="straightConnector1">
            <a:avLst/>
          </a:prstGeom>
          <a:ln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tailEnd type="arrow"/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9800" y="1600200"/>
            <a:ext cx="1295400" cy="990600"/>
          </a:xfrm>
          <a:prstGeom prst="straightConnector1">
            <a:avLst/>
          </a:prstGeom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00400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97180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8600" y="4876800"/>
            <a:ext cx="46492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forment</a:t>
            </a: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des </a:t>
            </a:r>
            <a:r>
              <a:rPr lang="en-US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réserves</a:t>
            </a:r>
            <a:r>
              <a:rPr lang="en-US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d'énergie</a:t>
            </a:r>
            <a:endParaRPr lang="ru-RU" sz="28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1400" y="5715000"/>
            <a:ext cx="493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u="sng" dirty="0" smtClean="0">
                <a:solidFill>
                  <a:srgbClr val="55D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C'est utile pour avoir bien chaud.</a:t>
            </a:r>
            <a:endParaRPr lang="ru-RU" sz="2800" i="1" u="sng" dirty="0">
              <a:solidFill>
                <a:srgbClr val="55D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191000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L`huile</a:t>
            </a:r>
            <a:endParaRPr lang="ru-RU" sz="24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8200" y="4343400"/>
            <a:ext cx="132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sz="2400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beurre</a:t>
            </a:r>
            <a:endParaRPr lang="ru-RU" sz="2400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1800" y="4495800"/>
            <a:ext cx="14237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sz="2400" i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jambon</a:t>
            </a:r>
            <a:endParaRPr lang="ru-RU" sz="2400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11" grpId="0" build="allAtOnce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 fruits et les légumes ont beaucoup de vitamines</a:t>
            </a:r>
            <a:endParaRPr lang="fr-FR" sz="2800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14400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err="1" smtClean="0">
                <a:solidFill>
                  <a:srgbClr val="0070C0"/>
                </a:solidFill>
              </a:rPr>
              <a:t>une</a:t>
            </a:r>
            <a:r>
              <a:rPr lang="en-US" sz="2400" i="1" u="sng" dirty="0" smtClean="0">
                <a:solidFill>
                  <a:srgbClr val="0070C0"/>
                </a:solidFill>
              </a:rPr>
              <a:t> </a:t>
            </a:r>
            <a:r>
              <a:rPr lang="en-US" sz="2400" i="1" u="sng" dirty="0" err="1" smtClean="0">
                <a:solidFill>
                  <a:srgbClr val="0070C0"/>
                </a:solidFill>
              </a:rPr>
              <a:t>banane</a:t>
            </a:r>
            <a:endParaRPr lang="ru-RU" sz="2400" i="1" u="sng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9144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err="1" smtClean="0">
                <a:solidFill>
                  <a:schemeClr val="accent4">
                    <a:lumMod val="75000"/>
                  </a:schemeClr>
                </a:solidFill>
              </a:rPr>
              <a:t>une</a:t>
            </a:r>
            <a:r>
              <a:rPr lang="en-US" sz="2400" i="1" u="sng" dirty="0" smtClean="0">
                <a:solidFill>
                  <a:schemeClr val="accent4">
                    <a:lumMod val="75000"/>
                  </a:schemeClr>
                </a:solidFill>
              </a:rPr>
              <a:t> prune</a:t>
            </a:r>
            <a:endParaRPr lang="ru-RU" sz="2400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8800" y="990600"/>
            <a:ext cx="138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err="1" smtClean="0">
                <a:solidFill>
                  <a:srgbClr val="FFC000"/>
                </a:solidFill>
              </a:rPr>
              <a:t>une</a:t>
            </a:r>
            <a:r>
              <a:rPr lang="en-US" sz="2400" i="1" u="sng" dirty="0" smtClean="0">
                <a:solidFill>
                  <a:srgbClr val="FFC000"/>
                </a:solidFill>
              </a:rPr>
              <a:t> </a:t>
            </a:r>
            <a:r>
              <a:rPr lang="en-US" sz="2400" i="1" u="sng" dirty="0" err="1" smtClean="0">
                <a:solidFill>
                  <a:srgbClr val="FFC000"/>
                </a:solidFill>
              </a:rPr>
              <a:t>poire</a:t>
            </a:r>
            <a:endParaRPr lang="ru-RU" sz="2400" i="1" u="sng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28800" y="2895600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 err="1" smtClean="0">
                <a:solidFill>
                  <a:srgbClr val="FF0000"/>
                </a:solidFill>
              </a:rPr>
              <a:t>une</a:t>
            </a:r>
            <a:r>
              <a:rPr lang="en-US" sz="2000" i="1" u="sng" dirty="0" smtClean="0">
                <a:solidFill>
                  <a:srgbClr val="FF0000"/>
                </a:solidFill>
              </a:rPr>
              <a:t> cerise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276600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10000" y="3352800"/>
            <a:ext cx="132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i="1" u="sng" dirty="0" err="1" smtClean="0">
                <a:solidFill>
                  <a:schemeClr val="accent2">
                    <a:lumMod val="75000"/>
                  </a:schemeClr>
                </a:solidFill>
              </a:rPr>
              <a:t>une</a:t>
            </a: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i="1" u="sng" dirty="0" err="1" smtClean="0">
                <a:solidFill>
                  <a:schemeClr val="accent2">
                    <a:lumMod val="75000"/>
                  </a:schemeClr>
                </a:solidFill>
              </a:rPr>
              <a:t>tomate</a:t>
            </a:r>
            <a:endParaRPr lang="ru-RU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3276600"/>
            <a:ext cx="126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solidFill>
                  <a:srgbClr val="FF0000"/>
                </a:solidFill>
              </a:rPr>
              <a:t>une</a:t>
            </a:r>
            <a:r>
              <a:rPr lang="en-US" i="1" u="sng" dirty="0" smtClean="0">
                <a:solidFill>
                  <a:srgbClr val="FF0000"/>
                </a:solidFill>
              </a:rPr>
              <a:t> </a:t>
            </a:r>
            <a:r>
              <a:rPr lang="en-US" i="1" u="sng" dirty="0" err="1" smtClean="0">
                <a:solidFill>
                  <a:srgbClr val="FF0000"/>
                </a:solidFill>
              </a:rPr>
              <a:t>carott</a:t>
            </a:r>
            <a:r>
              <a:rPr lang="ru-RU" i="1" u="sng" dirty="0" smtClean="0">
                <a:solidFill>
                  <a:srgbClr val="FF0000"/>
                </a:solidFill>
              </a:rPr>
              <a:t>е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4419600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rgbClr val="E45EAB"/>
                </a:solidFill>
              </a:rPr>
              <a:t>un </a:t>
            </a:r>
            <a:r>
              <a:rPr lang="en-US" i="1" u="sng" dirty="0" err="1" smtClean="0">
                <a:solidFill>
                  <a:srgbClr val="E45EAB"/>
                </a:solidFill>
              </a:rPr>
              <a:t>oignon</a:t>
            </a:r>
            <a:r>
              <a:rPr lang="en-US" i="1" u="sng" dirty="0" smtClean="0">
                <a:solidFill>
                  <a:srgbClr val="E45EAB"/>
                </a:solidFill>
              </a:rPr>
              <a:t> </a:t>
            </a:r>
            <a:endParaRPr lang="ru-RU" i="1" u="sng" dirty="0">
              <a:solidFill>
                <a:srgbClr val="E45E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26720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886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953000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  <p:bldP spid="4" grpId="0" build="p"/>
      <p:bldP spid="5" grpId="0" build="p"/>
      <p:bldP spid="10" grpId="0" build="p"/>
      <p:bldP spid="12" grpId="0" build="p"/>
      <p:bldP spid="13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81000"/>
            <a:ext cx="5856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 smtClean="0">
                <a:solidFill>
                  <a:srgbClr val="E45EAB"/>
                </a:solidFill>
              </a:rPr>
              <a:t>les régles de l'alimentation équilibrée:</a:t>
            </a:r>
            <a:endParaRPr lang="ru-RU" sz="2800" b="1" i="1" u="sng" dirty="0">
              <a:solidFill>
                <a:srgbClr val="E45EA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43000"/>
            <a:ext cx="594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 smtClean="0">
                <a:solidFill>
                  <a:srgbClr val="92D050"/>
                </a:solidFill>
              </a:rPr>
              <a:t>-Manger un peu de chaque groupe d'aliments.</a:t>
            </a:r>
            <a:endParaRPr lang="ru-RU" sz="2400" i="1" u="sng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752600"/>
            <a:ext cx="317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 smtClean="0">
                <a:solidFill>
                  <a:srgbClr val="F2508E"/>
                </a:solidFill>
              </a:rPr>
              <a:t>-Manger </a:t>
            </a:r>
            <a:r>
              <a:rPr lang="en-US" sz="2400" i="1" u="sng" dirty="0" err="1" smtClean="0">
                <a:solidFill>
                  <a:srgbClr val="F2508E"/>
                </a:solidFill>
              </a:rPr>
              <a:t>régulièrement</a:t>
            </a:r>
            <a:r>
              <a:rPr lang="en-US" sz="2400" i="1" u="sng" dirty="0" smtClean="0">
                <a:solidFill>
                  <a:srgbClr val="F2508E"/>
                </a:solidFill>
              </a:rPr>
              <a:t>.</a:t>
            </a:r>
            <a:endParaRPr lang="ru-RU" sz="2400" i="1" u="sng" dirty="0">
              <a:solidFill>
                <a:srgbClr val="F2508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438400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 smtClean="0">
                <a:solidFill>
                  <a:srgbClr val="FFC000"/>
                </a:solidFill>
              </a:rPr>
              <a:t>-Manger </a:t>
            </a:r>
            <a:r>
              <a:rPr lang="en-US" sz="2000" i="1" u="sng" dirty="0" err="1" smtClean="0">
                <a:solidFill>
                  <a:srgbClr val="FFC000"/>
                </a:solidFill>
              </a:rPr>
              <a:t>léger</a:t>
            </a:r>
            <a:endParaRPr lang="ru-RU" sz="2000" i="1" u="sng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971800"/>
            <a:ext cx="4917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u="sng" dirty="0" smtClean="0">
                <a:solidFill>
                  <a:srgbClr val="00B0F0"/>
                </a:solidFill>
              </a:rPr>
              <a:t>-Être attentif à la qualité de son alimentation.</a:t>
            </a:r>
            <a:endParaRPr lang="ru-RU" sz="2000" i="1" u="sng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657600"/>
            <a:ext cx="4225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u="sng" dirty="0" smtClean="0">
                <a:solidFill>
                  <a:srgbClr val="FF9933"/>
                </a:solidFill>
              </a:rPr>
              <a:t>-ne pas manger beaucoup de sucreries.</a:t>
            </a:r>
            <a:endParaRPr lang="ru-RU" sz="2000" i="1" u="sng" dirty="0">
              <a:solidFill>
                <a:srgbClr val="FF99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052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338387" cy="221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91440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752600"/>
            <a:ext cx="1314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029200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КРИСТИНА\Новая папка (3)\CocaCo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2514600"/>
            <a:ext cx="1219200" cy="1625600"/>
          </a:xfrm>
          <a:prstGeom prst="rect">
            <a:avLst/>
          </a:prstGeom>
          <a:noFill/>
        </p:spPr>
      </p:pic>
      <p:pic>
        <p:nvPicPr>
          <p:cNvPr id="1033" name="Picture 9" descr="C:\КРИСТИНА\Новая папка (3)\16607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76200"/>
            <a:ext cx="1265261" cy="847725"/>
          </a:xfrm>
          <a:prstGeom prst="rect">
            <a:avLst/>
          </a:prstGeom>
          <a:noFill/>
        </p:spPr>
      </p:pic>
      <p:pic>
        <p:nvPicPr>
          <p:cNvPr id="1035" name="Picture 11" descr="C:\КРИСТИНА\Новая папка (3)\moloko_luchshe_kof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5616701"/>
            <a:ext cx="1724026" cy="12412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329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Здоровье-la santé</vt:lpstr>
      <vt:lpstr>Здоровье- la santé</vt:lpstr>
      <vt:lpstr>Сбалансированное питание</vt:lpstr>
      <vt:lpstr>Les produits laitiers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Здоровы-la santé</dc:title>
  <dc:creator>777</dc:creator>
  <cp:lastModifiedBy>Татьяна</cp:lastModifiedBy>
  <cp:revision>59</cp:revision>
  <dcterms:created xsi:type="dcterms:W3CDTF">2013-01-12T10:26:25Z</dcterms:created>
  <dcterms:modified xsi:type="dcterms:W3CDTF">2013-01-27T14:54:44Z</dcterms:modified>
</cp:coreProperties>
</file>