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23"/>
  </p:notesMasterIdLst>
  <p:sldIdLst>
    <p:sldId id="256" r:id="rId3"/>
    <p:sldId id="274" r:id="rId4"/>
    <p:sldId id="276" r:id="rId5"/>
    <p:sldId id="298" r:id="rId6"/>
    <p:sldId id="297" r:id="rId7"/>
    <p:sldId id="275" r:id="rId8"/>
    <p:sldId id="269" r:id="rId9"/>
    <p:sldId id="299" r:id="rId10"/>
    <p:sldId id="300" r:id="rId11"/>
    <p:sldId id="301" r:id="rId12"/>
    <p:sldId id="266" r:id="rId13"/>
    <p:sldId id="283" r:id="rId14"/>
    <p:sldId id="284" r:id="rId15"/>
    <p:sldId id="285" r:id="rId16"/>
    <p:sldId id="302" r:id="rId17"/>
    <p:sldId id="272" r:id="rId18"/>
    <p:sldId id="289" r:id="rId19"/>
    <p:sldId id="288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30FC71-13CE-4AC4-83B8-B4128C88B371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464EE0-8AC7-4DA7-A9AD-5684C3C28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130916-BC13-48A4-9B3F-A6168501E3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3D3BD0-4E74-452D-AD42-43130912235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C3401E-1BFD-44D6-9CCA-FF6CE7C93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DEB9-4E4E-4769-A002-5B6A310D413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875C-AD4B-41B0-9AD2-D52AA00D8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19A4-FF12-454A-9C79-278E8054DF2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2189-9DF9-451C-B9AD-62A80951C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6B03DD-59A8-4DA2-9750-E6F5729432F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7E8EE8-8E41-40C7-9757-CA19045F3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D943-5600-4C40-9088-63903B74535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75B5-5CDA-4164-A6CD-2F76C97C4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648D-B8A6-4EE5-AF6B-7B0F39B06F0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9382-6638-43CF-BD7C-33FB1B054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9CA7-69B1-446F-964F-C75D841895E1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7CD9-6ADF-4333-8776-75E50076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B81-4699-47BB-8364-AB0F9E36E60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69F4-9BF8-4BB2-85C5-80F8F37CC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C28B-92CC-4ADF-B8D2-3C94EC1760E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36DB-2CBD-4BD8-B592-5681D99F7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2AD0-71B2-4E0B-8D34-02E15472BE7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0D46-C404-41F2-882E-09DBE25A2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2D0A-C6DC-41FC-9D99-276FE97220D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729-ECDB-46EF-8513-A997EE779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4864-D1B4-49F5-9249-3D3B500AF75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FAB-8B32-4B00-A09C-37DC94FCB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B873-51C2-41E0-931F-75756FB4AF2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DCB9-1C83-4E60-ACB4-9017C34B9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4868-1C3A-42CD-B236-D1C820DCB67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B06-8745-4E3A-9EF1-62EDADD81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0372-E9F8-4A21-8021-0FCD7A03193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4F0E-F646-4253-83F6-A0439C3AE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E7E0-67C9-4A0E-A2A9-F59EC7C2AC8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9B70-C8DA-49AE-9B37-B20BC29E8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862D-134A-4EF1-A387-78773B58CC2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E560-05CC-4228-968B-18C738A52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6700-8785-45E5-9726-8D345A5EA0F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B78C-3B55-49E7-BD88-EFAC84FD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8703-2F1A-4DAD-8944-A3818C5346D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5C2-EAE4-4FC5-8582-D9E930280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EAB4-29D5-4725-8A24-A7916978732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09EE-4E8A-416E-8556-3BCAA2AE4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D9CF-BA37-41E3-A5F4-29AEB8CF5DB7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79AB-3E9B-4F02-AAB2-ECBF8C81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DA3B-4515-4871-932C-00DD5048AE4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79AA-926F-4EC6-9026-4070B6F4E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F5231C5-2C1F-4227-B65C-BA195B8105A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946FA74-9810-4C18-A5D1-95E7243A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39" r:id="rId7"/>
    <p:sldLayoutId id="2147483738" r:id="rId8"/>
    <p:sldLayoutId id="2147483737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C8A48E2-7B12-4EF6-B52E-467FE3ED2B1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48C0D0-DB5C-42FB-8D37-E3D0226E3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42" r:id="rId7"/>
    <p:sldLayoutId id="2147483741" r:id="rId8"/>
    <p:sldLayoutId id="2147483740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cey.net/russian/phonetics/3_10_3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71475"/>
            <a:ext cx="4157663" cy="30670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60800"/>
            <a:ext cx="4032250" cy="25923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Выполнила </a:t>
            </a:r>
            <a:r>
              <a:rPr lang="ru-RU" dirty="0">
                <a:cs typeface="Times New Roman" pitchFamily="18" charset="0"/>
              </a:rPr>
              <a:t>Кушнарева </a:t>
            </a:r>
            <a:endParaRPr lang="ru-RU" dirty="0" smtClean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Елена </a:t>
            </a:r>
            <a:r>
              <a:rPr lang="ru-RU" dirty="0" err="1" smtClean="0">
                <a:cs typeface="Times New Roman" pitchFamily="18" charset="0"/>
              </a:rPr>
              <a:t>Равильевна</a:t>
            </a:r>
            <a:r>
              <a:rPr lang="ru-RU" dirty="0" smtClean="0">
                <a:cs typeface="Times New Roman" pitchFamily="18" charset="0"/>
              </a:rPr>
              <a:t>, </a:t>
            </a:r>
            <a:endParaRPr lang="ru-RU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учитель русского языка и литературы МКОУ «СОШ №17» имени Героя России </a:t>
            </a:r>
            <a:r>
              <a:rPr lang="ru-RU" dirty="0" err="1" smtClean="0">
                <a:cs typeface="Times New Roman" pitchFamily="18" charset="0"/>
              </a:rPr>
              <a:t>Шендрика</a:t>
            </a:r>
            <a:r>
              <a:rPr lang="ru-RU" dirty="0" smtClean="0">
                <a:cs typeface="Times New Roman" pitchFamily="18" charset="0"/>
              </a:rPr>
              <a:t> В.Г. Челябинской области г. Миасса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4" name="Picture 2" descr="http://create-daydream.narod2.ru/Galereya_playcast/Ozhivshaya_poeiya/skazki_pushkina/pushkin_skazki-zkd_large.jpg?rand=195398515535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40370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9850" y="549275"/>
          <a:ext cx="8966200" cy="638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103"/>
                <a:gridCol w="4542834"/>
              </a:tblGrid>
              <a:tr h="3101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j-lt"/>
                          <a:cs typeface="Times New Roman"/>
                        </a:rPr>
                        <a:t>Разряды</a:t>
                      </a:r>
                      <a:r>
                        <a:rPr lang="ru-RU" sz="1800" baseline="0" dirty="0" smtClean="0">
                          <a:effectLst/>
                          <a:latin typeface="+mj-lt"/>
                          <a:cs typeface="Times New Roman"/>
                        </a:rPr>
                        <a:t>  частиц</a:t>
                      </a:r>
                      <a:endParaRPr lang="ru-RU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 indent="12287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0" algn="l"/>
                        </a:tabLs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32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kern="1200" dirty="0">
                          <a:effectLst/>
                        </a:rPr>
                        <a:t>1. Отрицательные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Не, ни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2067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kern="1200" dirty="0">
                          <a:effectLst/>
                        </a:rPr>
                        <a:t>2. Формообразующие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Бы (б)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</a:rPr>
                        <a:t>(служат для образования условного наклонения глагола)</a:t>
                      </a: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. Да, давай, давайте, пусть, пускай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</a:rPr>
                        <a:t>(служат для образования повелительного наклонения глагола), 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Более,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менее, самый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</a:rPr>
                        <a:t>(образуют сравнительную степень прилагательного или наречия) 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364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kern="1200" dirty="0">
                          <a:solidFill>
                            <a:schemeClr val="tx1"/>
                          </a:solidFill>
                          <a:effectLst/>
                        </a:rPr>
                        <a:t>3. Смысловые </a:t>
                      </a:r>
                      <a:r>
                        <a:rPr lang="ru-RU" sz="2000" b="1" i="1" u="sng" kern="1200" dirty="0" smtClean="0">
                          <a:solidFill>
                            <a:schemeClr val="tx1"/>
                          </a:solidFill>
                          <a:effectLst/>
                        </a:rPr>
                        <a:t>(модальные)</a:t>
                      </a:r>
                      <a:r>
                        <a:rPr lang="ru-RU" sz="2000" b="1" i="1" u="sng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i="1" u="sng" kern="1200" dirty="0" smtClean="0">
                          <a:solidFill>
                            <a:schemeClr val="tx1"/>
                          </a:solidFill>
                          <a:effectLst/>
                        </a:rPr>
                        <a:t>частицы </a:t>
                      </a:r>
                      <a:r>
                        <a:rPr lang="ru-RU" sz="2000" b="1" i="1" u="sng" kern="1200" dirty="0">
                          <a:solidFill>
                            <a:schemeClr val="tx1"/>
                          </a:solidFill>
                          <a:effectLst/>
                        </a:rPr>
                        <a:t>выражают: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4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Восклицание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29305" algn="l"/>
                        </a:tabLs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Что за, ну и, как, вот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так, вишь</a:t>
                      </a:r>
                      <a:r>
                        <a:rPr lang="ru-RU" sz="1800" b="1" i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ты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768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Вопрос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Ли, разве, неужели, 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9618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Усиление 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Даже, ведь, -то, всё-таки, же,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ну, и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364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Уточнение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именно, как раз, точно, прямо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6202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 smtClean="0">
                          <a:effectLst/>
                        </a:rPr>
                        <a:t>Выделение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 smtClean="0">
                          <a:effectLst/>
                        </a:rPr>
                        <a:t>(ограничение)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только, лишь, 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исключительно, почти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364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Указание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Вон, вот, это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3364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Сомнение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Вряд ли, едва ли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  <a:tr h="51998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000" b="1" kern="1200" dirty="0">
                          <a:effectLst/>
                        </a:rPr>
                        <a:t>Смягчение требования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ка 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2" marR="3814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850" y="1588"/>
            <a:ext cx="8640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Разряды частиц</a:t>
            </a:r>
            <a:endParaRPr lang="ru-RU" sz="24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4176713" cy="63373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Чтоб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концы своих владений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Охранять от нападений,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Должен был он содержать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Многочисленную рать.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Воеводы не дремали,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никак не успевали: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Ждут, бывало, с юга, глядь, —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 с востока лезет рать.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Справят здесь, — лихие гости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Идут от моря. Со злости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Инда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(даже)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плакал царь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Дадон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(даже)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забывал и сон.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жизнь в такой тревоге!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Вот он с просьбой 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помоге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Обратился к мудрецу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Звездочету и скопцу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Шлет за ним гонца с поклоном.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Вот мудрец перед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Дадоном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 и вынул из мешка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Золотого петушка.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003800" y="188913"/>
            <a:ext cx="4110038" cy="38163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Войска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идут день и ночь;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 становится невмочь.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 побоища, ни стана,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 надгробного кургана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встречает царь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Дадон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«Что за чудо?» — мыслит он.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осьмой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уж день проходит,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Войско в горы царь приводит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промеж высоких гор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Видит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шелковый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шатёр.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http://t0.gstatic.com/images?q=tbn:ANd9GcQYIGWr6xkZj3Mij1G4Qbz30sdB5wVJ7L4xr78EjhAe3cHqCCa-OKASeKHO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029075"/>
            <a:ext cx="19907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2.gstatic.com/images?q=tbn:ANd9GcTt6MTIgE3PURQ2eu_BNBzyh8GHBbmtFvTXyLcwA-6ifz4IRF4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24313"/>
            <a:ext cx="1946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397000" y="3436938"/>
            <a:ext cx="6199188" cy="2728912"/>
          </a:xfrm>
        </p:spPr>
        <p:txBody>
          <a:bodyPr rtlCol="0">
            <a:normAutofit fontScale="925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Проверка: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Отрицательная частица: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(1 в. и 2 в.)	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Восклицательная: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что и (1в.), что за (2в.)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Усилительная: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инда (даже), и (1в.), уж (2в.)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Указательная: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вот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в. и 2 в.)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288" y="344488"/>
            <a:ext cx="8064500" cy="923925"/>
          </a:xfrm>
        </p:spPr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</a:rPr>
              <a:t>Частицы</a:t>
            </a:r>
          </a:p>
        </p:txBody>
      </p:sp>
      <p:pic>
        <p:nvPicPr>
          <p:cNvPr id="38915" name="Рисунок 7" descr="0_1e65b_c17e70a1_XL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293813"/>
            <a:ext cx="18589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2058988"/>
            <a:ext cx="3973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203575" y="376238"/>
            <a:ext cx="3384550" cy="64801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Ах ты, мерзкое стекло!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врешь ты мне на зло.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тягаться ей со мною?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Я в ней дурь-то успокою.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Вишь какая подросла!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не диво, что бела: 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Мать брюхатая сидела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 на снег лишь и глядела!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скажи: как можно ей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Быть во всем меня милей?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Признавайся: всех я краше.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Обойди всё царство наше,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Хоть весь мир; мне ровной нет.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 ли?» Зеркальце в ответ: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«А царевна всё ж милее,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Всё ж румяней и белее».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нечего…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8" name="Picture 8" descr="http://www.tirnet.ru/sites/default/files/soviet_tales/mertvaja_tsatrev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425" y="1474788"/>
            <a:ext cx="24447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yu-dulimova.ucoz.ru/skazka_o_mertvoj_carevn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74788"/>
            <a:ext cx="304323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8713" y="2924175"/>
            <a:ext cx="5126037" cy="3600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b="1" smtClean="0"/>
              <a:t>Вопросительные: </a:t>
            </a:r>
            <a:r>
              <a:rPr lang="ru-RU" smtClean="0"/>
              <a:t>как, ли</a:t>
            </a:r>
          </a:p>
          <a:p>
            <a:pPr marL="0" indent="0">
              <a:buFont typeface="Wingdings" pitchFamily="2" charset="2"/>
              <a:buNone/>
            </a:pPr>
            <a:r>
              <a:rPr lang="ru-RU" b="1" smtClean="0"/>
              <a:t>Усилительные:</a:t>
            </a:r>
            <a:r>
              <a:rPr lang="ru-RU" smtClean="0"/>
              <a:t> -то, и, ж (же), вишь, всё ж</a:t>
            </a:r>
          </a:p>
          <a:p>
            <a:pPr marL="0" indent="0">
              <a:buFont typeface="Wingdings" pitchFamily="2" charset="2"/>
              <a:buNone/>
            </a:pPr>
            <a:r>
              <a:rPr lang="ru-RU" b="1" smtClean="0"/>
              <a:t>Выделительные: </a:t>
            </a:r>
            <a:r>
              <a:rPr lang="ru-RU" smtClean="0"/>
              <a:t>лишь</a:t>
            </a:r>
          </a:p>
          <a:p>
            <a:pPr marL="0" indent="0">
              <a:buFont typeface="Wingdings" pitchFamily="2" charset="2"/>
              <a:buNone/>
            </a:pPr>
            <a:r>
              <a:rPr lang="ru-RU" b="1" smtClean="0"/>
              <a:t>Отрицательные:</a:t>
            </a:r>
            <a:r>
              <a:rPr lang="ru-RU" smtClean="0"/>
              <a:t> не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6000" b="1" smtClean="0">
                <a:solidFill>
                  <a:srgbClr val="C00000"/>
                </a:solidFill>
              </a:rPr>
              <a:t>Частицы</a:t>
            </a:r>
            <a:br>
              <a:rPr lang="ru-RU" sz="6000" b="1" smtClean="0">
                <a:solidFill>
                  <a:srgbClr val="C00000"/>
                </a:solidFill>
              </a:rPr>
            </a:br>
            <a:endParaRPr lang="ru-RU" sz="6000" b="1" smtClean="0">
              <a:solidFill>
                <a:srgbClr val="C00000"/>
              </a:solidFill>
            </a:endParaRPr>
          </a:p>
        </p:txBody>
      </p:sp>
      <p:pic>
        <p:nvPicPr>
          <p:cNvPr id="40963" name="Рисунок 7" descr="0_1e65b_c17e70a1_XL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557338"/>
            <a:ext cx="1858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2058988"/>
            <a:ext cx="3973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268413"/>
            <a:ext cx="8064500" cy="5329237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лово не называет ни предмета, ни действия, ни качества. Следовательно, это служебная часть речи.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Оно не связывает слова и предложения. Значит, это не предлог и не союз.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Оно вносит дополнительный оттенок в высказывание. Следовательно, это частица.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Оно служит для образования или наклонений глагола, или сравнительных степеней прилагательного и наречия. Значит, это частица.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Запись в грамматическую тетрадь (словарь-справочник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260350"/>
            <a:ext cx="7843838" cy="936625"/>
          </a:xfrm>
        </p:spPr>
        <p:txBody>
          <a:bodyPr/>
          <a:lstStyle/>
          <a:p>
            <a:r>
              <a:rPr lang="ru-RU" sz="3600" smtClean="0"/>
              <a:t>Доказательство (как отличить </a:t>
            </a:r>
            <a:r>
              <a:rPr lang="ru-RU" sz="3600" b="1" smtClean="0"/>
              <a:t>частицу</a:t>
            </a:r>
            <a:r>
              <a:rPr lang="ru-RU" sz="3600" smtClean="0"/>
              <a:t> от других частей речи):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472113"/>
          </a:xfrm>
        </p:spPr>
        <p:txBody>
          <a:bodyPr/>
          <a:lstStyle/>
          <a:p>
            <a:endParaRPr lang="ru-RU" sz="3200" smtClean="0"/>
          </a:p>
          <a:p>
            <a:r>
              <a:rPr lang="ru-RU" sz="3200" smtClean="0"/>
              <a:t>1. Что такое частица?</a:t>
            </a:r>
          </a:p>
          <a:p>
            <a:r>
              <a:rPr lang="ru-RU" sz="3200" smtClean="0"/>
              <a:t>2. С какой целью употребляется частица в предложении, в тексте?</a:t>
            </a:r>
          </a:p>
          <a:p>
            <a:r>
              <a:rPr lang="ru-RU" sz="3200" smtClean="0"/>
              <a:t>3. Что общего у частиц с другими служебными частями речи?</a:t>
            </a:r>
          </a:p>
          <a:p>
            <a:r>
              <a:rPr lang="ru-RU" sz="3200" smtClean="0"/>
              <a:t>4. Чем отличаются частицы от предлогов и союзов?</a:t>
            </a:r>
          </a:p>
          <a:p>
            <a:endParaRPr lang="ru-RU" sz="3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476250"/>
            <a:ext cx="7756525" cy="1008063"/>
          </a:xfrm>
        </p:spPr>
        <p:txBody>
          <a:bodyPr/>
          <a:lstStyle/>
          <a:p>
            <a:r>
              <a:rPr lang="ru-RU" smtClean="0"/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1. Параграф 62, таблица разрядов</a:t>
            </a:r>
          </a:p>
          <a:p>
            <a:r>
              <a:rPr lang="ru-RU" sz="2800" smtClean="0"/>
              <a:t>2. Найти частицы в сказке А.С. Пушкина «Сказка о мертвой царевне и семи богатырях» (со слов «…Чёрт ли сладит с бабой гневной… до слов …И оставили одну, отходящую ко сну…»</a:t>
            </a:r>
          </a:p>
        </p:txBody>
      </p:sp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pic>
        <p:nvPicPr>
          <p:cNvPr id="44035" name="Рисунок 9" descr="znaika-tem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E993"/>
              </a:clrFrom>
              <a:clrTo>
                <a:srgbClr val="FDE9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7913" y="188913"/>
            <a:ext cx="14906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kolazhizni.ru/img/content/i55/55837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836613"/>
            <a:ext cx="38306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836613"/>
            <a:ext cx="48244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Читайте Пушкина, читайте,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И не живите днём одним.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С ним и любите, и мечтайте.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И размышляйте вместе с ним.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И светлой дружбой дорожите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Её, как свет звезды неся,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Как Пушкин, пламенно живите,- 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Жить нам без Пушкина нельзя.</a:t>
            </a:r>
          </a:p>
        </p:txBody>
      </p:sp>
      <p:sp>
        <p:nvSpPr>
          <p:cNvPr id="45059" name="Прямоугольник 6"/>
          <p:cNvSpPr>
            <a:spLocks noChangeArrowheads="1"/>
          </p:cNvSpPr>
          <p:nvPr/>
        </p:nvSpPr>
        <p:spPr bwMode="auto">
          <a:xfrm>
            <a:off x="900113" y="5383213"/>
            <a:ext cx="73437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365760" fontAlgn="auto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«</a:t>
            </a:r>
            <a:r>
              <a:rPr lang="en-US" sz="3200" dirty="0" err="1">
                <a:solidFill>
                  <a:srgbClr val="C00000"/>
                </a:solidFill>
              </a:rPr>
              <a:t>Сегодня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на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уроке</a:t>
            </a:r>
            <a:r>
              <a:rPr lang="en-US" sz="3200" dirty="0">
                <a:solidFill>
                  <a:srgbClr val="C00000"/>
                </a:solidFill>
              </a:rPr>
              <a:t> я </a:t>
            </a:r>
            <a:r>
              <a:rPr lang="en-US" sz="3200" dirty="0" err="1">
                <a:solidFill>
                  <a:srgbClr val="C00000"/>
                </a:solidFill>
              </a:rPr>
              <a:t>узнал</a:t>
            </a:r>
            <a:r>
              <a:rPr lang="en-US" sz="3200" dirty="0">
                <a:solidFill>
                  <a:srgbClr val="C00000"/>
                </a:solidFill>
              </a:rPr>
              <a:t>…»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«</a:t>
            </a:r>
            <a:r>
              <a:rPr lang="en-US" sz="3200" dirty="0" err="1">
                <a:solidFill>
                  <a:srgbClr val="C00000"/>
                </a:solidFill>
              </a:rPr>
              <a:t>Сегодня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на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уроке</a:t>
            </a:r>
            <a:r>
              <a:rPr lang="en-US" sz="3200" dirty="0">
                <a:solidFill>
                  <a:srgbClr val="C00000"/>
                </a:solidFill>
              </a:rPr>
              <a:t> я </a:t>
            </a:r>
            <a:r>
              <a:rPr lang="en-US" sz="3200" dirty="0" err="1">
                <a:solidFill>
                  <a:srgbClr val="C00000"/>
                </a:solidFill>
              </a:rPr>
              <a:t>научился</a:t>
            </a:r>
            <a:r>
              <a:rPr lang="en-US" sz="3200" dirty="0">
                <a:solidFill>
                  <a:srgbClr val="C00000"/>
                </a:solidFill>
              </a:rPr>
              <a:t>…»</a:t>
            </a:r>
            <a:endParaRPr lang="ru-RU" sz="3200" dirty="0">
              <a:solidFill>
                <a:srgbClr val="C00000"/>
              </a:solidFill>
            </a:endParaRPr>
          </a:p>
          <a:p>
            <a:pPr marL="365760" indent="-365760" fontAlgn="auto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«</a:t>
            </a:r>
            <a:r>
              <a:rPr lang="en-US" sz="3200" dirty="0" err="1">
                <a:solidFill>
                  <a:srgbClr val="C00000"/>
                </a:solidFill>
              </a:rPr>
              <a:t>Сегодня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на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уроке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мне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было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сложно</a:t>
            </a:r>
            <a:r>
              <a:rPr lang="en-US" sz="3200" dirty="0">
                <a:solidFill>
                  <a:srgbClr val="C00000"/>
                </a:solidFill>
              </a:rPr>
              <a:t>…»</a:t>
            </a:r>
          </a:p>
          <a:p>
            <a:pPr marL="365760" indent="-365760" fontAlgn="auto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«</a:t>
            </a:r>
            <a:r>
              <a:rPr lang="en-US" sz="3200" dirty="0" err="1">
                <a:solidFill>
                  <a:srgbClr val="C00000"/>
                </a:solidFill>
              </a:rPr>
              <a:t>Сегодня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на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уроке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мне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было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легко</a:t>
            </a:r>
            <a:r>
              <a:rPr lang="en-US" sz="3200" dirty="0">
                <a:solidFill>
                  <a:srgbClr val="C00000"/>
                </a:solidFill>
              </a:rPr>
              <a:t>…»</a:t>
            </a:r>
          </a:p>
          <a:p>
            <a:pPr marL="365760" indent="-365760" fontAlgn="auto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«</a:t>
            </a:r>
            <a:r>
              <a:rPr lang="en-US" sz="3200" dirty="0" err="1">
                <a:solidFill>
                  <a:srgbClr val="C00000"/>
                </a:solidFill>
              </a:rPr>
              <a:t>Сегодня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на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уроке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мне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понравилось</a:t>
            </a:r>
            <a:r>
              <a:rPr lang="en-US" sz="3200" dirty="0">
                <a:solidFill>
                  <a:srgbClr val="C00000"/>
                </a:solidFill>
              </a:rPr>
              <a:t>…»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396875"/>
            <a:ext cx="7766050" cy="1230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404813"/>
            <a:ext cx="4176713" cy="6119812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Люблю я Пушкина творенье. </a:t>
            </a:r>
            <a:br>
              <a:rPr lang="ru-RU" smtClean="0"/>
            </a:br>
            <a:r>
              <a:rPr lang="ru-RU" smtClean="0"/>
              <a:t>И это вовсе не секрет. </a:t>
            </a:r>
            <a:br>
              <a:rPr lang="ru-RU" smtClean="0"/>
            </a:br>
            <a:r>
              <a:rPr lang="ru-RU" smtClean="0"/>
              <a:t>Его поэм, стихотворений </a:t>
            </a:r>
            <a:br>
              <a:rPr lang="ru-RU" smtClean="0"/>
            </a:br>
            <a:r>
              <a:rPr lang="ru-RU" smtClean="0"/>
              <a:t>Прекрасней не было и нет! </a:t>
            </a:r>
            <a:br>
              <a:rPr lang="ru-RU" smtClean="0"/>
            </a:br>
            <a:r>
              <a:rPr lang="ru-RU" smtClean="0"/>
              <a:t>С мальства его читаем сказки, </a:t>
            </a:r>
            <a:br>
              <a:rPr lang="ru-RU" smtClean="0"/>
            </a:br>
            <a:r>
              <a:rPr lang="ru-RU" smtClean="0"/>
              <a:t>В них жар души, природы краски. </a:t>
            </a:r>
            <a:br>
              <a:rPr lang="ru-RU" smtClean="0"/>
            </a:br>
            <a:r>
              <a:rPr lang="ru-RU" smtClean="0"/>
              <a:t>Добро цветёт в них, злоба чахнет. </a:t>
            </a:r>
            <a:br>
              <a:rPr lang="ru-RU" smtClean="0"/>
            </a:br>
            <a:r>
              <a:rPr lang="ru-RU" smtClean="0"/>
              <a:t>В них русский дух, в них Русью пахнет!</a:t>
            </a:r>
          </a:p>
        </p:txBody>
      </p:sp>
      <p:pic>
        <p:nvPicPr>
          <p:cNvPr id="5" name="Picture 2" descr="http://shkolazhizni.ru/img/content/i55/55837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692150"/>
            <a:ext cx="42894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Русский язык: учебник для 7 кл. общеобразоват. учреждений /(М.Т.Баранов, Т.А.Ладыженская, Л.А.Тростенцова и др.), М.: Просвещение, 2007</a:t>
            </a:r>
          </a:p>
          <a:p>
            <a:r>
              <a:rPr lang="ru-RU" smtClean="0"/>
              <a:t>Идеи Единой коллекции цифровых образовательных ресурсов</a:t>
            </a:r>
          </a:p>
          <a:p>
            <a:r>
              <a:rPr lang="ru-RU" smtClean="0"/>
              <a:t>Русский язык в школе, Журнал №2, 1995</a:t>
            </a:r>
          </a:p>
          <a:p>
            <a:r>
              <a:rPr lang="ru-RU" smtClean="0"/>
              <a:t>Материалы сайта </a:t>
            </a:r>
            <a:r>
              <a:rPr lang="ru-RU" smtClean="0">
                <a:solidFill>
                  <a:srgbClr val="FFFF00"/>
                </a:solidFill>
                <a:hlinkClick r:id="rId2"/>
              </a:rPr>
              <a:t>http://www.licey.net/russian/phonetics/3_10_3</a:t>
            </a:r>
            <a:r>
              <a:rPr lang="ru-RU" sz="2000" smtClean="0">
                <a:solidFill>
                  <a:srgbClr val="FFFF00"/>
                </a:solidFill>
              </a:rPr>
              <a:t>  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260350"/>
            <a:ext cx="7756525" cy="1363663"/>
          </a:xfrm>
        </p:spPr>
        <p:txBody>
          <a:bodyPr/>
          <a:lstStyle/>
          <a:p>
            <a:r>
              <a:rPr lang="ru-RU" sz="4800" smtClean="0"/>
              <a:t>Список используемой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497887" cy="1511300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C00000"/>
                </a:solidFill>
              </a:rPr>
              <a:t>Лучшими друзьями А.С. Пушкина с лицея стали А. Дельвиг, И. Пущин , В. Кюхельбекер</a:t>
            </a:r>
            <a:br>
              <a:rPr lang="ru-RU" sz="2800" smtClean="0">
                <a:solidFill>
                  <a:srgbClr val="C00000"/>
                </a:solidFill>
              </a:rPr>
            </a:br>
            <a:endParaRPr lang="ru-RU" sz="2800" smtClean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364163" y="1628775"/>
            <a:ext cx="3671887" cy="5113338"/>
          </a:xfrm>
        </p:spPr>
        <p:txBody>
          <a:bodyPr/>
          <a:lstStyle/>
          <a:p>
            <a:endParaRPr lang="ru-RU" smtClean="0"/>
          </a:p>
          <a:p>
            <a:r>
              <a:rPr lang="ru-RU" sz="2800" smtClean="0"/>
              <a:t>Куда бы нас ни бросила судьбина,</a:t>
            </a:r>
            <a:br>
              <a:rPr lang="ru-RU" sz="2800" smtClean="0"/>
            </a:br>
            <a:r>
              <a:rPr lang="ru-RU" sz="2800" smtClean="0"/>
              <a:t>И счастие куда б ни повело,</a:t>
            </a:r>
            <a:br>
              <a:rPr lang="ru-RU" sz="2800" smtClean="0"/>
            </a:br>
            <a:r>
              <a:rPr lang="ru-RU" sz="2800" smtClean="0"/>
              <a:t>Всё те же мы: нам целый мир чужбина;</a:t>
            </a:r>
            <a:br>
              <a:rPr lang="ru-RU" sz="2800" smtClean="0"/>
            </a:br>
            <a:r>
              <a:rPr lang="ru-RU" sz="2800" smtClean="0"/>
              <a:t>Отечество нам Царское Село.</a:t>
            </a:r>
          </a:p>
          <a:p>
            <a:endParaRPr lang="ru-RU" smtClean="0"/>
          </a:p>
        </p:txBody>
      </p:sp>
      <p:pic>
        <p:nvPicPr>
          <p:cNvPr id="2050" name="Picture 2" descr="http://epwr.ru/quotauthor/427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51133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916113"/>
            <a:ext cx="8208963" cy="4608512"/>
          </a:xfrm>
        </p:spPr>
        <p:txBody>
          <a:bodyPr/>
          <a:lstStyle/>
          <a:p>
            <a:r>
              <a:rPr lang="ru-RU" sz="3200" smtClean="0"/>
              <a:t> Познакомиться с частицей как служебной частью речи;</a:t>
            </a:r>
          </a:p>
          <a:p>
            <a:r>
              <a:rPr lang="ru-RU" sz="3200" smtClean="0"/>
              <a:t> Учиться находить частицы в сказках А.С. Пушкина;</a:t>
            </a:r>
          </a:p>
          <a:p>
            <a:r>
              <a:rPr lang="ru-RU" sz="3200" smtClean="0"/>
              <a:t> Знать разряды частиц.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549275"/>
            <a:ext cx="7756525" cy="935038"/>
          </a:xfrm>
        </p:spPr>
        <p:txBody>
          <a:bodyPr/>
          <a:lstStyle/>
          <a:p>
            <a:r>
              <a:rPr lang="ru-RU" smtClean="0"/>
              <a:t>Цели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6.radikal.ru/i113/1006/d2/90687c02d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636838"/>
            <a:ext cx="5916613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2305050"/>
          </a:xfrm>
        </p:spPr>
        <p:txBody>
          <a:bodyPr/>
          <a:lstStyle/>
          <a:p>
            <a:r>
              <a:rPr lang="ru-RU" sz="2800" b="1" i="1" smtClean="0">
                <a:solidFill>
                  <a:schemeClr val="tx1"/>
                </a:solidFill>
              </a:rPr>
              <a:t/>
            </a:r>
            <a:br>
              <a:rPr lang="ru-RU" sz="2800" b="1" i="1" smtClean="0">
                <a:solidFill>
                  <a:schemeClr val="tx1"/>
                </a:solidFill>
              </a:rPr>
            </a:br>
            <a:r>
              <a:rPr lang="ru-RU" sz="3200" b="1" i="1" smtClean="0">
                <a:solidFill>
                  <a:schemeClr val="tx1"/>
                </a:solidFill>
              </a:rPr>
              <a:t>С.Я. Маршак писал: «Слушая сказки А.С. Пушкина, мы с малых лет учимся ценить чистое, простое, чуждое преувеличения и напыщенности слово…».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756525" cy="1363663"/>
          </a:xfrm>
        </p:spPr>
        <p:txBody>
          <a:bodyPr/>
          <a:lstStyle/>
          <a:p>
            <a:r>
              <a:rPr lang="ru-RU" smtClean="0"/>
              <a:t>«Что за прелесть эти сказки!...» </a:t>
            </a:r>
            <a:r>
              <a:rPr lang="ru-RU" sz="4000" smtClean="0"/>
              <a:t>(А.С. Пушкин)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50825" y="1916113"/>
            <a:ext cx="3744913" cy="4752975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Свет мой,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зеркальце!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Скажи 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 всю правду доложи: 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«Я ль на свете всех милее, 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Всех румяней и белее?»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Сказка о мертвой царевне и семи богатырях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1026" name="Picture 2" descr="http://s4.afisha.net/Afisha7Files/UGPhotos/091029212832/091031151833/p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276475"/>
            <a:ext cx="4851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z="2800" b="1" smtClean="0">
                <a:solidFill>
                  <a:srgbClr val="C00000"/>
                </a:solidFill>
              </a:rPr>
              <a:t>БЫ</a:t>
            </a:r>
            <a:r>
              <a:rPr lang="ru-RU" sz="2800" smtClean="0"/>
              <a:t> – мечтает.</a:t>
            </a:r>
          </a:p>
          <a:p>
            <a:r>
              <a:rPr lang="ru-RU" sz="2800" b="1" smtClean="0">
                <a:solidFill>
                  <a:srgbClr val="C00000"/>
                </a:solidFill>
              </a:rPr>
              <a:t>ЛИ</a:t>
            </a:r>
            <a:r>
              <a:rPr lang="ru-RU" sz="2800" smtClean="0">
                <a:solidFill>
                  <a:srgbClr val="C00000"/>
                </a:solidFill>
              </a:rPr>
              <a:t> </a:t>
            </a:r>
            <a:r>
              <a:rPr lang="ru-RU" sz="2800" smtClean="0"/>
              <a:t>– сомневается (и спрашивает).</a:t>
            </a:r>
          </a:p>
          <a:p>
            <a:r>
              <a:rPr lang="ru-RU" sz="2800" b="1" smtClean="0">
                <a:solidFill>
                  <a:srgbClr val="C00000"/>
                </a:solidFill>
              </a:rPr>
              <a:t>ЖЕ</a:t>
            </a:r>
            <a:r>
              <a:rPr lang="ru-RU" sz="2800" b="1" smtClean="0"/>
              <a:t> </a:t>
            </a:r>
            <a:r>
              <a:rPr lang="ru-RU" sz="2800" smtClean="0"/>
              <a:t>– утверждает. 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54937" cy="10541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Частицы</a:t>
            </a:r>
            <a:r>
              <a:rPr lang="ru-RU" smtClean="0"/>
              <a:t> </a:t>
            </a:r>
            <a:r>
              <a:rPr lang="ru-RU" b="1" i="1" u="sng" smtClean="0">
                <a:solidFill>
                  <a:srgbClr val="C00000"/>
                </a:solidFill>
              </a:rPr>
              <a:t>бы, ли, же…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616575"/>
          </a:xfrm>
        </p:spPr>
        <p:txBody>
          <a:bodyPr rtlCol="0">
            <a:normAutofit lnSpcReduction="10000"/>
          </a:bodyPr>
          <a:lstStyle/>
          <a:p>
            <a:pPr marL="571500" indent="-571500" fontAlgn="auto">
              <a:spcAft>
                <a:spcPts val="0"/>
              </a:spcAft>
              <a:buFont typeface="Wingdings" pitchFamily="2" charset="2"/>
              <a:buAutoNum type="romanUcPeriod"/>
              <a:defRPr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Общее 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грамматическое значение. </a:t>
            </a:r>
            <a:endParaRPr lang="ru-RU" sz="3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Частица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–это служебная часть речи, которая 1)служит или для образования наклонений глагола, или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сравнительных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степеней прилагательного и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наречия;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2) вносит различные оттенки в предложение.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. Морфологические признаки: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не изменяется;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азряд по значению.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. Синтаксическая роль: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не является членом предложения.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Морфологический разбор частиц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лан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desktop.kazansoft.ru/bigimages/nature/sea/img-568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669925" y="176213"/>
            <a:ext cx="7785100" cy="738187"/>
          </a:xfrm>
        </p:spPr>
      </p:pic>
      <p:pic>
        <p:nvPicPr>
          <p:cNvPr id="4" name="Объект 3"/>
          <p:cNvPicPr>
            <a:picLocks noGrp="1" noChangeArrowheads="1"/>
          </p:cNvPicPr>
          <p:nvPr>
            <p:ph sz="quarter" idx="13"/>
          </p:nvPr>
        </p:nvPicPr>
        <p:blipFill>
          <a:blip r:embed="rId5"/>
          <a:srcRect/>
          <a:stretch>
            <a:fillRect/>
          </a:stretch>
        </p:blipFill>
        <p:spPr>
          <a:xfrm>
            <a:off x="-49213" y="901700"/>
            <a:ext cx="3475038" cy="5700713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707904" y="836712"/>
            <a:ext cx="5400600" cy="5904656"/>
          </a:xfrm>
        </p:spPr>
        <p:txBody>
          <a:bodyPr rtlCol="0"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Смысловые (модальные)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ыражают: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Восклицание: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Что 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за, ну и,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вишь 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ты</a:t>
            </a:r>
          </a:p>
          <a:p>
            <a:pPr marL="0"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Вопрос: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Ли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, разве, неужели, что ли</a:t>
            </a:r>
            <a:endParaRPr lang="ru-RU" i="1" dirty="0">
              <a:solidFill>
                <a:schemeClr val="tx1"/>
              </a:solidFill>
            </a:endParaRPr>
          </a:p>
          <a:p>
            <a:pPr marL="0"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Усиление: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Даже, ведь, -то, всё-таки, же,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ну, и</a:t>
            </a:r>
          </a:p>
          <a:p>
            <a:pPr marL="0"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Уточнение: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Именно, как раз, точно, прямо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Выделение, ограничение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Только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, почти, лишь, исключительно</a:t>
            </a:r>
            <a:endParaRPr lang="ru-RU" i="1" dirty="0">
              <a:solidFill>
                <a:schemeClr val="tx1"/>
              </a:solidFill>
            </a:endParaRPr>
          </a:p>
          <a:p>
            <a:pPr marL="0"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Указание: </a:t>
            </a:r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Вон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, вот, это</a:t>
            </a:r>
          </a:p>
          <a:p>
            <a:pPr marL="0"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Сомнение: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вряд ли, едва ли </a:t>
            </a:r>
            <a:r>
              <a:rPr lang="ru-RU" b="1" u="sng" dirty="0" smtClean="0">
                <a:solidFill>
                  <a:schemeClr val="tx1"/>
                </a:solidFill>
              </a:rPr>
              <a:t>Смягчение требования</a:t>
            </a:r>
            <a:r>
              <a:rPr lang="ru-RU" b="1" dirty="0" smtClean="0">
                <a:solidFill>
                  <a:schemeClr val="tx1"/>
                </a:solidFill>
              </a:rPr>
              <a:t>:  </a:t>
            </a:r>
            <a:r>
              <a:rPr lang="ru-RU" b="1" i="1" dirty="0" smtClean="0">
                <a:solidFill>
                  <a:schemeClr val="tx1"/>
                </a:solidFill>
              </a:rPr>
              <a:t>-ка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1172</TotalTime>
  <Words>811</Words>
  <Application>Microsoft Office PowerPoint</Application>
  <PresentationFormat>Экран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20</vt:i4>
      </vt:variant>
    </vt:vector>
  </HeadingPairs>
  <TitlesOfParts>
    <vt:vector size="43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1_Твердый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1_Твердый переплет</vt:lpstr>
      <vt:lpstr>1_Твердый переплет</vt:lpstr>
      <vt:lpstr>1_Твердый переплет</vt:lpstr>
      <vt:lpstr>1_Твердый переплет</vt:lpstr>
      <vt:lpstr>1_Твердый переплет</vt:lpstr>
      <vt:lpstr>1_Твердый переплет</vt:lpstr>
      <vt:lpstr>1_Твердый переплет</vt:lpstr>
      <vt:lpstr>1_Твердый переплет</vt:lpstr>
      <vt:lpstr>Слайд 1</vt:lpstr>
      <vt:lpstr>Слайд 2</vt:lpstr>
      <vt:lpstr> Лучшими друзьями А.С. Пушкина с лицея стали А. Дельвиг, И. Пущин , В. Кюхельбекер </vt:lpstr>
      <vt:lpstr>Цели урока:</vt:lpstr>
      <vt:lpstr> С.Я. Маршак писал: «Слушая сказки А.С. Пушкина, мы с малых лет учимся ценить чистое, простое, чуждое преувеличения и напыщенности слово…». </vt:lpstr>
      <vt:lpstr>«Что за прелесть эти сказки!...» (А.С. Пушкин)</vt:lpstr>
      <vt:lpstr> Частицы бы, ли, же… </vt:lpstr>
      <vt:lpstr>Морфологический разбор частиц План </vt:lpstr>
      <vt:lpstr>Слайд 9</vt:lpstr>
      <vt:lpstr>Слайд 10</vt:lpstr>
      <vt:lpstr>Слайд 11</vt:lpstr>
      <vt:lpstr>Частицы</vt:lpstr>
      <vt:lpstr>Слайд 13</vt:lpstr>
      <vt:lpstr> Частицы </vt:lpstr>
      <vt:lpstr>Доказательство (как отличить частицу от других частей речи):</vt:lpstr>
      <vt:lpstr>Выводы:</vt:lpstr>
      <vt:lpstr>Домашнее задание</vt:lpstr>
      <vt:lpstr>Слайд 18</vt:lpstr>
      <vt:lpstr>Слайд 19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2013-01-14T22:56:07Z</dcterms:created>
  <dcterms:modified xsi:type="dcterms:W3CDTF">2013-03-27T18:41:23Z</dcterms:modified>
</cp:coreProperties>
</file>