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  <p:sldMasterId id="2147483828" r:id="rId3"/>
  </p:sldMasterIdLst>
  <p:sldIdLst>
    <p:sldId id="256" r:id="rId4"/>
    <p:sldId id="257" r:id="rId5"/>
    <p:sldId id="268" r:id="rId6"/>
    <p:sldId id="258" r:id="rId7"/>
    <p:sldId id="269" r:id="rId8"/>
    <p:sldId id="270" r:id="rId9"/>
    <p:sldId id="271" r:id="rId10"/>
    <p:sldId id="262" r:id="rId11"/>
    <p:sldId id="272" r:id="rId12"/>
    <p:sldId id="263" r:id="rId13"/>
    <p:sldId id="273" r:id="rId14"/>
    <p:sldId id="274" r:id="rId15"/>
    <p:sldId id="264" r:id="rId16"/>
    <p:sldId id="265" r:id="rId17"/>
    <p:sldId id="266" r:id="rId18"/>
    <p:sldId id="275" r:id="rId19"/>
    <p:sldId id="267" r:id="rId20"/>
    <p:sldId id="283" r:id="rId21"/>
    <p:sldId id="282" r:id="rId22"/>
    <p:sldId id="281" r:id="rId23"/>
    <p:sldId id="280" r:id="rId24"/>
    <p:sldId id="277" r:id="rId25"/>
    <p:sldId id="278" r:id="rId26"/>
    <p:sldId id="279" r:id="rId27"/>
    <p:sldId id="284" r:id="rId28"/>
    <p:sldId id="288" r:id="rId29"/>
    <p:sldId id="287" r:id="rId30"/>
    <p:sldId id="286" r:id="rId31"/>
    <p:sldId id="285" r:id="rId32"/>
    <p:sldId id="289" r:id="rId33"/>
    <p:sldId id="292" r:id="rId34"/>
    <p:sldId id="293" r:id="rId35"/>
    <p:sldId id="291" r:id="rId36"/>
    <p:sldId id="290" r:id="rId37"/>
    <p:sldId id="294" r:id="rId38"/>
    <p:sldId id="295" r:id="rId39"/>
    <p:sldId id="276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969" autoAdjust="0"/>
    <p:restoredTop sz="94718" autoAdjust="0"/>
  </p:normalViewPr>
  <p:slideViewPr>
    <p:cSldViewPr>
      <p:cViewPr>
        <p:scale>
          <a:sx n="50" d="100"/>
          <a:sy n="50" d="100"/>
        </p:scale>
        <p:origin x="-1722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2895600"/>
            <a:ext cx="8382000" cy="304800"/>
            <a:chOff x="0" y="1824"/>
            <a:chExt cx="5280" cy="192"/>
          </a:xfrm>
        </p:grpSpPr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0" y="1824"/>
              <a:ext cx="5280" cy="19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 useBgFill="1">
          <p:nvSpPr>
            <p:cNvPr id="2056" name="Rectangle 8"/>
            <p:cNvSpPr>
              <a:spLocks noChangeArrowheads="1"/>
            </p:cNvSpPr>
            <p:nvPr/>
          </p:nvSpPr>
          <p:spPr bwMode="white">
            <a:xfrm>
              <a:off x="2748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 useBgFill="1">
          <p:nvSpPr>
            <p:cNvPr id="2057" name="Rectangle 9"/>
            <p:cNvSpPr>
              <a:spLocks noChangeArrowheads="1"/>
            </p:cNvSpPr>
            <p:nvPr/>
          </p:nvSpPr>
          <p:spPr bwMode="white">
            <a:xfrm>
              <a:off x="3132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 useBgFill="1">
          <p:nvSpPr>
            <p:cNvPr id="2058" name="Rectangle 10"/>
            <p:cNvSpPr>
              <a:spLocks noChangeArrowheads="1"/>
            </p:cNvSpPr>
            <p:nvPr/>
          </p:nvSpPr>
          <p:spPr bwMode="white">
            <a:xfrm>
              <a:off x="3492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 useBgFill="1">
          <p:nvSpPr>
            <p:cNvPr id="2059" name="Rectangle 11"/>
            <p:cNvSpPr>
              <a:spLocks noChangeArrowheads="1"/>
            </p:cNvSpPr>
            <p:nvPr/>
          </p:nvSpPr>
          <p:spPr bwMode="white">
            <a:xfrm>
              <a:off x="3822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 useBgFill="1">
          <p:nvSpPr>
            <p:cNvPr id="2060" name="Rectangle 12"/>
            <p:cNvSpPr>
              <a:spLocks noChangeArrowheads="1"/>
            </p:cNvSpPr>
            <p:nvPr/>
          </p:nvSpPr>
          <p:spPr bwMode="white">
            <a:xfrm>
              <a:off x="4104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 useBgFill="1">
          <p:nvSpPr>
            <p:cNvPr id="2061" name="Rectangle 13"/>
            <p:cNvSpPr>
              <a:spLocks noChangeArrowheads="1"/>
            </p:cNvSpPr>
            <p:nvPr/>
          </p:nvSpPr>
          <p:spPr bwMode="white">
            <a:xfrm>
              <a:off x="4368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 useBgFill="1">
          <p:nvSpPr>
            <p:cNvPr id="2062" name="Rectangle 14"/>
            <p:cNvSpPr>
              <a:spLocks noChangeArrowheads="1"/>
            </p:cNvSpPr>
            <p:nvPr/>
          </p:nvSpPr>
          <p:spPr bwMode="white">
            <a:xfrm>
              <a:off x="4800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 useBgFill="1">
          <p:nvSpPr>
            <p:cNvPr id="2063" name="Rectangle 15"/>
            <p:cNvSpPr>
              <a:spLocks noChangeArrowheads="1"/>
            </p:cNvSpPr>
            <p:nvPr/>
          </p:nvSpPr>
          <p:spPr bwMode="white">
            <a:xfrm>
              <a:off x="4602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 useBgFill="1">
          <p:nvSpPr>
            <p:cNvPr id="2064" name="Rectangle 16"/>
            <p:cNvSpPr>
              <a:spLocks noChangeArrowheads="1"/>
            </p:cNvSpPr>
            <p:nvPr/>
          </p:nvSpPr>
          <p:spPr bwMode="white">
            <a:xfrm>
              <a:off x="4962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 useBgFill="1">
          <p:nvSpPr>
            <p:cNvPr id="2065" name="Rectangle 17"/>
            <p:cNvSpPr>
              <a:spLocks noChangeArrowheads="1"/>
            </p:cNvSpPr>
            <p:nvPr/>
          </p:nvSpPr>
          <p:spPr bwMode="white">
            <a:xfrm>
              <a:off x="5094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 useBgFill="1">
          <p:nvSpPr>
            <p:cNvPr id="2066" name="Rectangle 18"/>
            <p:cNvSpPr>
              <a:spLocks noChangeArrowheads="1"/>
            </p:cNvSpPr>
            <p:nvPr/>
          </p:nvSpPr>
          <p:spPr bwMode="white">
            <a:xfrm>
              <a:off x="5196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1925" y="171450"/>
            <a:ext cx="1946275" cy="59245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3100" y="171450"/>
            <a:ext cx="5686425" cy="5924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171450"/>
            <a:ext cx="77533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E865D672-CB47-4D32-8028-D8E78D9AD351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15788552-FA74-4AC6-97AF-ABE5C20613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1447800"/>
            <a:ext cx="8382000" cy="304800"/>
            <a:chOff x="0" y="912"/>
            <a:chExt cx="5280" cy="192"/>
          </a:xfrm>
        </p:grpSpPr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0" y="912"/>
              <a:ext cx="5280" cy="19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 useBgFill="1">
          <p:nvSpPr>
            <p:cNvPr id="1032" name="Rectangle 8"/>
            <p:cNvSpPr>
              <a:spLocks noChangeArrowheads="1"/>
            </p:cNvSpPr>
            <p:nvPr/>
          </p:nvSpPr>
          <p:spPr bwMode="white">
            <a:xfrm>
              <a:off x="274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 useBgFill="1">
          <p:nvSpPr>
            <p:cNvPr id="1033" name="Rectangle 9"/>
            <p:cNvSpPr>
              <a:spLocks noChangeArrowheads="1"/>
            </p:cNvSpPr>
            <p:nvPr/>
          </p:nvSpPr>
          <p:spPr bwMode="white">
            <a:xfrm>
              <a:off x="313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 useBgFill="1">
          <p:nvSpPr>
            <p:cNvPr id="1034" name="Rectangle 10"/>
            <p:cNvSpPr>
              <a:spLocks noChangeArrowheads="1"/>
            </p:cNvSpPr>
            <p:nvPr/>
          </p:nvSpPr>
          <p:spPr bwMode="white">
            <a:xfrm>
              <a:off x="349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 useBgFill="1">
          <p:nvSpPr>
            <p:cNvPr id="1035" name="Rectangle 11"/>
            <p:cNvSpPr>
              <a:spLocks noChangeArrowheads="1"/>
            </p:cNvSpPr>
            <p:nvPr/>
          </p:nvSpPr>
          <p:spPr bwMode="white">
            <a:xfrm>
              <a:off x="382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 useBgFill="1">
          <p:nvSpPr>
            <p:cNvPr id="1036" name="Rectangle 12"/>
            <p:cNvSpPr>
              <a:spLocks noChangeArrowheads="1"/>
            </p:cNvSpPr>
            <p:nvPr/>
          </p:nvSpPr>
          <p:spPr bwMode="white">
            <a:xfrm>
              <a:off x="4104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 useBgFill="1">
          <p:nvSpPr>
            <p:cNvPr id="1037" name="Rectangle 13"/>
            <p:cNvSpPr>
              <a:spLocks noChangeArrowheads="1"/>
            </p:cNvSpPr>
            <p:nvPr/>
          </p:nvSpPr>
          <p:spPr bwMode="white">
            <a:xfrm>
              <a:off x="436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 useBgFill="1">
          <p:nvSpPr>
            <p:cNvPr id="1038" name="Rectangle 14"/>
            <p:cNvSpPr>
              <a:spLocks noChangeArrowheads="1"/>
            </p:cNvSpPr>
            <p:nvPr/>
          </p:nvSpPr>
          <p:spPr bwMode="white">
            <a:xfrm>
              <a:off x="4800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 useBgFill="1">
          <p:nvSpPr>
            <p:cNvPr id="1039" name="Rectangle 15"/>
            <p:cNvSpPr>
              <a:spLocks noChangeArrowheads="1"/>
            </p:cNvSpPr>
            <p:nvPr/>
          </p:nvSpPr>
          <p:spPr bwMode="white">
            <a:xfrm>
              <a:off x="460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 useBgFill="1">
          <p:nvSpPr>
            <p:cNvPr id="1040" name="Rectangle 16"/>
            <p:cNvSpPr>
              <a:spLocks noChangeArrowheads="1"/>
            </p:cNvSpPr>
            <p:nvPr/>
          </p:nvSpPr>
          <p:spPr bwMode="white">
            <a:xfrm>
              <a:off x="496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 useBgFill="1">
          <p:nvSpPr>
            <p:cNvPr id="1041" name="Rectangle 17"/>
            <p:cNvSpPr>
              <a:spLocks noChangeArrowheads="1"/>
            </p:cNvSpPr>
            <p:nvPr/>
          </p:nvSpPr>
          <p:spPr bwMode="white">
            <a:xfrm>
              <a:off x="5094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 useBgFill="1">
          <p:nvSpPr>
            <p:cNvPr id="1042" name="Rectangle 18"/>
            <p:cNvSpPr>
              <a:spLocks noChangeArrowheads="1"/>
            </p:cNvSpPr>
            <p:nvPr/>
          </p:nvSpPr>
          <p:spPr bwMode="white">
            <a:xfrm>
              <a:off x="5196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8 класс\united_kingdom_flag_m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3031" y="0"/>
            <a:ext cx="2550969" cy="3543013"/>
          </a:xfrm>
          <a:prstGeom prst="rect">
            <a:avLst/>
          </a:prstGeom>
          <a:noFill/>
        </p:spPr>
      </p:pic>
      <p:pic>
        <p:nvPicPr>
          <p:cNvPr id="1029" name="Picture 5" descr="C:\Users\User\Desktop\8 класс\australian flag reduc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901637"/>
            <a:ext cx="4724016" cy="3956363"/>
          </a:xfrm>
          <a:prstGeom prst="rect">
            <a:avLst/>
          </a:prstGeom>
          <a:noFill/>
        </p:spPr>
      </p:pic>
      <p:pic>
        <p:nvPicPr>
          <p:cNvPr id="1031" name="Picture 7" descr="C:\Users\User\Desktop\8 класс\usa_flag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76776" cy="38264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857256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 DARLING" pitchFamily="2" charset="0"/>
              </a:rPr>
              <a:t>Travelling Across Three Continents</a:t>
            </a:r>
            <a:endParaRPr lang="ru-RU" sz="6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714488"/>
            <a:ext cx="6399212" cy="1219200"/>
          </a:xfrm>
        </p:spPr>
        <p:txBody>
          <a:bodyPr/>
          <a:lstStyle/>
          <a:p>
            <a:r>
              <a:rPr lang="en-US" sz="54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World of Nature</a:t>
            </a:r>
            <a:endParaRPr lang="ru-RU" sz="54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3500438"/>
            <a:ext cx="8095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Arial Black" pitchFamily="34" charset="0"/>
              </a:rPr>
              <a:t>Connect the words with their definitions</a:t>
            </a:r>
            <a:endParaRPr lang="ru-RU" sz="2800" dirty="0">
              <a:ln>
                <a:solidFill>
                  <a:schemeClr val="accent6"/>
                </a:solidFill>
              </a:ln>
              <a:solidFill>
                <a:schemeClr val="accent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7145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31550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a) Kiwi     b) Emu   c) Seagull    d) Raven </a:t>
            </a:r>
            <a:br>
              <a:rPr lang="en-US" b="1" dirty="0" smtClean="0">
                <a:ln w="31550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31550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e) Robin    f) Kookaburra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3074" name="Picture 2" descr="C:\Users\User\Desktop\8 класс\Новая папка\3126841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785926"/>
            <a:ext cx="2976545" cy="1990978"/>
          </a:xfrm>
          <a:prstGeom prst="rect">
            <a:avLst/>
          </a:prstGeom>
          <a:noFill/>
        </p:spPr>
      </p:pic>
      <p:pic>
        <p:nvPicPr>
          <p:cNvPr id="3075" name="Picture 3" descr="C:\Users\User\Desktop\8 класс\Новая папка\ea39ca2754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143380"/>
            <a:ext cx="2818889" cy="2092144"/>
          </a:xfrm>
          <a:prstGeom prst="rect">
            <a:avLst/>
          </a:prstGeom>
          <a:noFill/>
        </p:spPr>
      </p:pic>
      <p:pic>
        <p:nvPicPr>
          <p:cNvPr id="3076" name="Picture 4" descr="C:\Users\User\Desktop\8 класс\Новая папка\emu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643050"/>
            <a:ext cx="1467441" cy="2538405"/>
          </a:xfrm>
          <a:prstGeom prst="rect">
            <a:avLst/>
          </a:prstGeom>
          <a:noFill/>
        </p:spPr>
      </p:pic>
      <p:pic>
        <p:nvPicPr>
          <p:cNvPr id="3077" name="Picture 5" descr="C:\Users\User\Desktop\8 класс\Новая папка\kookaburr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643446"/>
            <a:ext cx="2487858" cy="1666865"/>
          </a:xfrm>
          <a:prstGeom prst="rect">
            <a:avLst/>
          </a:prstGeom>
          <a:noFill/>
        </p:spPr>
      </p:pic>
      <p:pic>
        <p:nvPicPr>
          <p:cNvPr id="3078" name="Picture 6" descr="C:\Users\User\Desktop\8 класс\Новая папка\0_d503_d35ad53b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643050"/>
            <a:ext cx="2476477" cy="1857358"/>
          </a:xfrm>
          <a:prstGeom prst="rect">
            <a:avLst/>
          </a:prstGeom>
          <a:noFill/>
        </p:spPr>
      </p:pic>
      <p:pic>
        <p:nvPicPr>
          <p:cNvPr id="3079" name="Picture 7" descr="C:\Users\User\Desktop\8 класс\Новая папка\45a-kiwi-bir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3786190"/>
            <a:ext cx="2166936" cy="260032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28860" y="257174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372" y="328612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0694" y="300037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1670" y="542926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7752" y="535782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3636" y="528638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29322" y="407194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8926" y="4500570"/>
            <a:ext cx="423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3643314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6380" y="1714488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43240" y="1643050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472" y="157161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e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86058"/>
            <a:ext cx="7772400" cy="1362075"/>
          </a:xfrm>
        </p:spPr>
        <p:txBody>
          <a:bodyPr/>
          <a:lstStyle/>
          <a:p>
            <a:pPr algn="ctr"/>
            <a:r>
              <a:rPr lang="en-US" sz="6000" cap="none" spc="50" dirty="0" smtClean="0">
                <a:ln w="28575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Famous People</a:t>
            </a:r>
            <a:endParaRPr lang="ru-RU" sz="6000" cap="none" spc="50" dirty="0">
              <a:ln w="28575" cmpd="sng">
                <a:solidFill>
                  <a:schemeClr val="accent6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3857628"/>
            <a:ext cx="5827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Choose the right answer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214291"/>
            <a:ext cx="9715568" cy="1928826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Having no pets on entering the White House, 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he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chose a Portuguese Water 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Dog, which was named Bo.</a:t>
            </a:r>
            <a:endParaRPr lang="en-US" dirty="0" smtClean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4101" name="Picture 5" descr="C:\Users\User\Desktop\8 класс\bi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28934"/>
            <a:ext cx="2971939" cy="2230100"/>
          </a:xfrm>
          <a:prstGeom prst="rect">
            <a:avLst/>
          </a:prstGeom>
          <a:noFill/>
        </p:spPr>
      </p:pic>
      <p:pic>
        <p:nvPicPr>
          <p:cNvPr id="4102" name="Picture 6" descr="C:\Users\User\Desktop\8 класс\FDR1933.jpg"/>
          <p:cNvPicPr>
            <a:picLocks noChangeAspect="1" noChangeArrowheads="1"/>
          </p:cNvPicPr>
          <p:nvPr/>
        </p:nvPicPr>
        <p:blipFill>
          <a:blip r:embed="rId3" cstate="print"/>
          <a:srcRect b="9286"/>
          <a:stretch>
            <a:fillRect/>
          </a:stretch>
        </p:blipFill>
        <p:spPr bwMode="auto">
          <a:xfrm>
            <a:off x="3500430" y="2928934"/>
            <a:ext cx="2382007" cy="2214578"/>
          </a:xfrm>
          <a:prstGeom prst="rect">
            <a:avLst/>
          </a:prstGeom>
          <a:noFill/>
        </p:spPr>
      </p:pic>
      <p:pic>
        <p:nvPicPr>
          <p:cNvPr id="4103" name="Picture 7" descr="C:\Users\User\Desktop\8 класс\Sir-Winston-Leonard-Spencer-Churchill-jpg.jpg"/>
          <p:cNvPicPr>
            <a:picLocks noChangeAspect="1" noChangeArrowheads="1"/>
          </p:cNvPicPr>
          <p:nvPr/>
        </p:nvPicPr>
        <p:blipFill>
          <a:blip r:embed="rId4"/>
          <a:srcRect l="4812" r="3769"/>
          <a:stretch>
            <a:fillRect/>
          </a:stretch>
        </p:blipFill>
        <p:spPr bwMode="auto">
          <a:xfrm>
            <a:off x="6143636" y="2928934"/>
            <a:ext cx="2714644" cy="221457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4" y="5357826"/>
            <a:ext cx="857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Black" pitchFamily="34" charset="0"/>
              </a:rPr>
              <a:t>1) </a:t>
            </a:r>
            <a:r>
              <a:rPr lang="en-US" b="1" dirty="0" err="1" smtClean="0">
                <a:latin typeface="Arial Black" pitchFamily="34" charset="0"/>
              </a:rPr>
              <a:t>Barack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Obama</a:t>
            </a:r>
            <a:r>
              <a:rPr lang="en-US" b="1" dirty="0" smtClean="0">
                <a:latin typeface="Arial Black" pitchFamily="34" charset="0"/>
              </a:rPr>
              <a:t>       2) Franklin Roosevelt   3) Winston Churchill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8596" y="5214950"/>
            <a:ext cx="2643206" cy="7143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1"/>
            <a:ext cx="9144000" cy="214314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Established in 1992, the 350</a:t>
            </a:r>
            <a:r>
              <a:rPr lang="en-US" b="1" baseline="300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anniversary of his birth, the Institute was named after him because of his great achievements in the fields of mathematics, optics, physics and astronomy.</a:t>
            </a:r>
          </a:p>
          <a:p>
            <a:endParaRPr lang="ru-RU" dirty="0"/>
          </a:p>
        </p:txBody>
      </p:sp>
      <p:pic>
        <p:nvPicPr>
          <p:cNvPr id="5122" name="Picture 2" descr="C:\Users\User\Desktop\8 класс\2988604_640px.jpg"/>
          <p:cNvPicPr>
            <a:picLocks noChangeAspect="1" noChangeArrowheads="1"/>
          </p:cNvPicPr>
          <p:nvPr/>
        </p:nvPicPr>
        <p:blipFill>
          <a:blip r:embed="rId2"/>
          <a:srcRect b="2857"/>
          <a:stretch>
            <a:fillRect/>
          </a:stretch>
        </p:blipFill>
        <p:spPr bwMode="auto">
          <a:xfrm>
            <a:off x="3428992" y="2643182"/>
            <a:ext cx="2758985" cy="2428892"/>
          </a:xfrm>
          <a:prstGeom prst="rect">
            <a:avLst/>
          </a:prstGeom>
          <a:noFill/>
        </p:spPr>
      </p:pic>
      <p:pic>
        <p:nvPicPr>
          <p:cNvPr id="5123" name="Picture 3" descr="C:\Users\User\Desktop\8 класс\68926908_1294466257_Fleming_secretworlds.ru.jpg"/>
          <p:cNvPicPr>
            <a:picLocks noChangeAspect="1" noChangeArrowheads="1"/>
          </p:cNvPicPr>
          <p:nvPr/>
        </p:nvPicPr>
        <p:blipFill>
          <a:blip r:embed="rId3"/>
          <a:srcRect r="22593"/>
          <a:stretch>
            <a:fillRect/>
          </a:stretch>
        </p:blipFill>
        <p:spPr bwMode="auto">
          <a:xfrm>
            <a:off x="500034" y="2643182"/>
            <a:ext cx="2500330" cy="2428892"/>
          </a:xfrm>
          <a:prstGeom prst="rect">
            <a:avLst/>
          </a:prstGeom>
          <a:noFill/>
        </p:spPr>
      </p:pic>
      <p:pic>
        <p:nvPicPr>
          <p:cNvPr id="5124" name="Picture 4" descr="C:\Users\User\Desktop\8 класс\700411_640p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643182"/>
            <a:ext cx="1857388" cy="241460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5357826"/>
            <a:ext cx="8574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latin typeface="Arial Black" pitchFamily="34" charset="0"/>
              </a:rPr>
              <a:t>Alexander Fleming        2) Isaac Newton          3) Alexander Bell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28992" y="5214950"/>
            <a:ext cx="2643206" cy="7143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5"/>
            <a:ext cx="8229600" cy="164307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After beginning her career as a child actress on TV, she achieved recognition through her role in TV soap opera “</a:t>
            </a:r>
            <a:r>
              <a:rPr lang="en-US" dirty="0" err="1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Neighbours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”, before commencing her career as a recording artist in 1987.</a:t>
            </a:r>
            <a:endParaRPr lang="ru-RU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147" name="Picture 3" descr="C:\Users\User\Desktop\8 класс\130194721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2714644" cy="2902968"/>
          </a:xfrm>
          <a:prstGeom prst="rect">
            <a:avLst/>
          </a:prstGeom>
          <a:noFill/>
        </p:spPr>
      </p:pic>
      <p:pic>
        <p:nvPicPr>
          <p:cNvPr id="6148" name="Picture 4" descr="C:\Users\User\Desktop\8 класс\10_sr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214554"/>
            <a:ext cx="2561977" cy="3418271"/>
          </a:xfrm>
          <a:prstGeom prst="rect">
            <a:avLst/>
          </a:prstGeom>
          <a:noFill/>
        </p:spPr>
      </p:pic>
      <p:pic>
        <p:nvPicPr>
          <p:cNvPr id="6149" name="Picture 5" descr="C:\Users\User\Desktop\8 класс\Новая папка\293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214554"/>
            <a:ext cx="2857500" cy="24955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5786454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 1) Britney Spears           2) Kylie </a:t>
            </a:r>
            <a:r>
              <a:rPr lang="en-US" dirty="0" err="1" smtClean="0">
                <a:latin typeface="Arial Black" pitchFamily="34" charset="0"/>
              </a:rPr>
              <a:t>Minogue</a:t>
            </a:r>
            <a:r>
              <a:rPr lang="en-US" dirty="0" smtClean="0">
                <a:latin typeface="Arial Black" pitchFamily="34" charset="0"/>
              </a:rPr>
              <a:t>             3) Lady </a:t>
            </a:r>
            <a:r>
              <a:rPr lang="en-US" dirty="0" err="1" smtClean="0">
                <a:latin typeface="Arial Black" pitchFamily="34" charset="0"/>
              </a:rPr>
              <a:t>GaGa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357554" y="5572140"/>
            <a:ext cx="2643206" cy="7143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214686"/>
            <a:ext cx="682456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Captains’ Quiz</a:t>
            </a:r>
            <a:endParaRPr lang="ru-RU" sz="66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4643446"/>
            <a:ext cx="744787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Answer as quickly as possible.  </a:t>
            </a:r>
          </a:p>
          <a:p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71538" y="1643050"/>
            <a:ext cx="63992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smtClean="0">
                <a:ln w="28575">
                  <a:solidFill>
                    <a:schemeClr val="accent6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 DARLING" pitchFamily="2" charset="0"/>
                <a:ea typeface="+mj-ea"/>
                <a:cs typeface="+mj-cs"/>
              </a:rPr>
              <a:t>Task 3 </a:t>
            </a:r>
            <a:endParaRPr kumimoji="0" lang="ru-RU" sz="8800" b="1" i="0" u="none" strike="noStrike" kern="0" cap="none" spc="0" normalizeH="0" baseline="0" noProof="0" dirty="0">
              <a:ln w="28575">
                <a:solidFill>
                  <a:schemeClr val="accent6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57158" y="785794"/>
            <a:ext cx="9144000" cy="48320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14925" algn="l"/>
              </a:tabLst>
            </a:pPr>
            <a:r>
              <a:rPr kumimoji="0" lang="en-US" sz="4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1) What do the Englishmen say to be taken a photo?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14925" algn="l"/>
              </a:tabLst>
            </a:pPr>
            <a:endParaRPr kumimoji="0" lang="ru-RU" sz="4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Hello    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Cheese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lang="en-US" sz="44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 G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ood morning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Ham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928670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114925" algn="l"/>
              </a:tabLst>
            </a:pPr>
            <a:r>
              <a:rPr lang="en-US" sz="40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en-US" sz="4000" u="sng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According to the English proverb when you don’t know what to speak about,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114925" algn="l"/>
              </a:tabLst>
            </a:pPr>
            <a:r>
              <a:rPr lang="en-US" sz="4000" u="sng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speak about</a:t>
            </a:r>
            <a:endParaRPr lang="ru-RU" sz="4000" u="sng" dirty="0" smtClean="0"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114925" algn="l"/>
              </a:tabLst>
            </a:pPr>
            <a:endParaRPr lang="en-US" sz="4000" dirty="0" smtClean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114925" algn="l"/>
              </a:tabLst>
            </a:pPr>
            <a:r>
              <a:rPr lang="en-US" sz="40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Politics</a:t>
            </a:r>
            <a:endParaRPr lang="ru-RU" sz="4000" dirty="0" smtClean="0"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114925" algn="l"/>
              </a:tabLst>
            </a:pPr>
            <a:r>
              <a:rPr lang="en-US" sz="40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Weather</a:t>
            </a:r>
            <a:endParaRPr lang="ru-RU" sz="4000" dirty="0" smtClean="0"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114925" algn="l"/>
              </a:tabLst>
            </a:pPr>
            <a:r>
              <a:rPr lang="en-US" sz="40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Music</a:t>
            </a:r>
            <a:endParaRPr lang="ru-RU" sz="4000" dirty="0" smtClean="0"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114925" algn="l"/>
              </a:tabLst>
            </a:pPr>
            <a:r>
              <a:rPr lang="en-US" sz="40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Love</a:t>
            </a:r>
            <a:endParaRPr lang="en-US" sz="4000" dirty="0" smtClean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5509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14925" algn="l"/>
              </a:tabLst>
            </a:pPr>
            <a:r>
              <a:rPr kumimoji="0" lang="en-US" sz="4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3)When it is someone’s birthday, it is usual to say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14925" algn="l"/>
              </a:tabLst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Congratulations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Many happy returns of the day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Good luck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I’m sorry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ln w="28575">
                  <a:solidFill>
                    <a:schemeClr val="accent6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 DARLING" pitchFamily="2" charset="0"/>
              </a:rPr>
              <a:t>Our Teams</a:t>
            </a:r>
            <a:endParaRPr lang="ru-RU" sz="6000" b="1" dirty="0">
              <a:ln w="28575">
                <a:solidFill>
                  <a:schemeClr val="accent6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ln>
                  <a:solidFill>
                    <a:schemeClr val="accent6"/>
                  </a:solidFill>
                </a:ln>
              </a:rPr>
              <a:t>“Friendly guys”</a:t>
            </a:r>
            <a:endParaRPr lang="ru-RU" sz="3600" b="1" dirty="0" smtClean="0">
              <a:ln>
                <a:solidFill>
                  <a:schemeClr val="accent6"/>
                </a:solidFill>
              </a:ln>
            </a:endParaRPr>
          </a:p>
          <a:p>
            <a:r>
              <a:rPr lang="en-US" sz="3600" b="1" dirty="0" smtClean="0">
                <a:ln>
                  <a:solidFill>
                    <a:schemeClr val="accent6"/>
                  </a:solidFill>
                </a:ln>
              </a:rPr>
              <a:t>“GG Team” </a:t>
            </a:r>
            <a:endParaRPr lang="en-US" sz="3600" b="1" dirty="0" smtClean="0">
              <a:ln>
                <a:solidFill>
                  <a:schemeClr val="accent6"/>
                </a:solidFill>
              </a:ln>
            </a:endParaRPr>
          </a:p>
          <a:p>
            <a:pPr>
              <a:buNone/>
            </a:pPr>
            <a:r>
              <a:rPr lang="en-US" sz="3600" b="1" dirty="0" smtClean="0">
                <a:ln>
                  <a:solidFill>
                    <a:schemeClr val="accent6"/>
                  </a:solidFill>
                </a:ln>
              </a:rPr>
              <a:t>(</a:t>
            </a:r>
            <a:r>
              <a:rPr lang="en-US" sz="3600" b="1" dirty="0" smtClean="0">
                <a:ln>
                  <a:solidFill>
                    <a:schemeClr val="accent6"/>
                  </a:solidFill>
                </a:ln>
              </a:rPr>
              <a:t>Golden Guys Team)</a:t>
            </a:r>
          </a:p>
          <a:p>
            <a:r>
              <a:rPr lang="en-US" sz="3600" b="1" dirty="0" smtClean="0">
                <a:ln>
                  <a:solidFill>
                    <a:schemeClr val="accent6"/>
                  </a:solidFill>
                </a:ln>
              </a:rPr>
              <a:t>“Whizz Kids</a:t>
            </a:r>
            <a:r>
              <a:rPr lang="en-US" sz="3600" b="1" dirty="0" smtClean="0">
                <a:ln>
                  <a:solidFill>
                    <a:schemeClr val="accent6"/>
                  </a:solidFill>
                </a:ln>
              </a:rPr>
              <a:t>”</a:t>
            </a:r>
            <a:endParaRPr lang="ru-RU" sz="3600" b="1" dirty="0" smtClean="0">
              <a:ln>
                <a:solidFill>
                  <a:schemeClr val="accent6"/>
                </a:solidFill>
              </a:ln>
            </a:endParaRPr>
          </a:p>
          <a:p>
            <a:r>
              <a:rPr lang="en-US" sz="3600" b="1" dirty="0" smtClean="0">
                <a:ln>
                  <a:solidFill>
                    <a:schemeClr val="accent6"/>
                  </a:solidFill>
                </a:ln>
              </a:rPr>
              <a:t>“Champions”</a:t>
            </a:r>
            <a:endParaRPr lang="ru-RU" sz="3600" b="1" dirty="0" smtClean="0">
              <a:ln>
                <a:solidFill>
                  <a:schemeClr val="accent6"/>
                </a:solidFill>
              </a:ln>
            </a:endParaRPr>
          </a:p>
          <a:p>
            <a:endParaRPr lang="en-US" dirty="0" smtClean="0">
              <a:ln>
                <a:solidFill>
                  <a:schemeClr val="accent6"/>
                </a:solidFill>
              </a:ln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428604"/>
            <a:ext cx="8929718" cy="5509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</a:t>
            </a:r>
            <a:r>
              <a:rPr kumimoji="0" lang="en-US" sz="4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What </a:t>
            </a:r>
            <a:r>
              <a:rPr kumimoji="0" lang="en-US" sz="4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colour</a:t>
            </a:r>
            <a:r>
              <a:rPr kumimoji="0" lang="en-US" sz="4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was a famous submarine in the song of “Beatles”?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14925" algn="l"/>
              </a:tabLst>
            </a:pPr>
            <a:endParaRPr kumimoji="0" lang="ru-RU" sz="4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Red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Orange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Blue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Yellow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48320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14925" algn="l"/>
              </a:tabLst>
            </a:pPr>
            <a:r>
              <a:rPr lang="en-US" sz="4400" u="sng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1)</a:t>
            </a:r>
            <a:r>
              <a:rPr kumimoji="0" lang="en-US" sz="4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How many stars are there on the American flag?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14925" algn="l"/>
              </a:tabLst>
            </a:pPr>
            <a:endParaRPr kumimoji="0" lang="ru-RU" sz="4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48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50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49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51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48320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14925" algn="l"/>
              </a:tabLst>
            </a:pPr>
            <a:r>
              <a:rPr kumimoji="0" lang="en-US" sz="4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2)How many stripes are there on the American flag?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14925" algn="l"/>
              </a:tabLst>
            </a:pPr>
            <a:endParaRPr kumimoji="0" lang="ru-RU" sz="4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15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13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50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5720" y="411480"/>
            <a:ext cx="8858280" cy="48320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14925" algn="l"/>
              </a:tabLst>
            </a:pPr>
            <a:r>
              <a:rPr kumimoji="0" lang="en-US" sz="4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3)How many oceans wash the USA?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500042"/>
            <a:ext cx="8715404" cy="48320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14925" algn="l"/>
              </a:tabLst>
            </a:pPr>
            <a:r>
              <a:rPr kumimoji="0" lang="en-US" sz="4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4)Christopher Columbus landed in America in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14925" algn="l"/>
              </a:tabLst>
            </a:pPr>
            <a:endParaRPr kumimoji="0" lang="ru-RU" sz="4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1629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1492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1942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1812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428604"/>
            <a:ext cx="8858280" cy="48320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14925" algn="l"/>
              </a:tabLst>
            </a:pPr>
            <a:r>
              <a:rPr lang="en-US" sz="4400" u="sng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1)</a:t>
            </a:r>
            <a:r>
              <a:rPr kumimoji="0" lang="en-US" sz="4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Where is the Statue of Liberty?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14925" algn="l"/>
              </a:tabLst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New York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Atlanta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Washington D.C.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San Francisco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7158" y="785794"/>
            <a:ext cx="8786842" cy="41549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2)Washington D.C. is 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 state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Country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District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City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857232"/>
            <a:ext cx="8858280" cy="41549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14925" algn="l"/>
              </a:tabLst>
            </a:pPr>
            <a:r>
              <a:rPr kumimoji="0" lang="en-US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3) </a:t>
            </a:r>
            <a:r>
              <a:rPr kumimoji="0" lang="en-US" sz="4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What is Washington?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14925" algn="l"/>
              </a:tabLst>
            </a:pP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 country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 city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 district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 state</a:t>
            </a:r>
            <a:endParaRPr kumimoji="0" lang="en-US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785794"/>
            <a:ext cx="8786842" cy="48320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4) </a:t>
            </a:r>
            <a:r>
              <a:rPr kumimoji="0" lang="en-US" sz="4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What is Moscow in the USA?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14925" algn="l"/>
              </a:tabLst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 mount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 river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 state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 town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642918"/>
            <a:ext cx="8786842" cy="48320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5114925" algn="l"/>
              </a:tabLst>
            </a:pPr>
            <a:r>
              <a:rPr kumimoji="0" lang="en-US" sz="4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What is the National symbol of America?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14925" algn="l"/>
              </a:tabLst>
            </a:pPr>
            <a:endParaRPr kumimoji="0" lang="ru-RU" sz="4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The rose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The Cherokee rose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The Statue of Liberty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The bald eagle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643314"/>
            <a:ext cx="6399212" cy="1219200"/>
          </a:xfrm>
        </p:spPr>
        <p:txBody>
          <a:bodyPr/>
          <a:lstStyle/>
          <a:p>
            <a:pPr algn="ctr"/>
            <a:r>
              <a:rPr lang="en-US" sz="6000" b="1" dirty="0" smtClean="0">
                <a:ln w="28575">
                  <a:solidFill>
                    <a:schemeClr val="accent6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General Information</a:t>
            </a:r>
            <a:endParaRPr lang="ru-RU" sz="6000" b="1" dirty="0">
              <a:ln w="28575">
                <a:solidFill>
                  <a:schemeClr val="accent6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1538" y="1357298"/>
            <a:ext cx="63992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smtClean="0">
                <a:ln w="28575">
                  <a:solidFill>
                    <a:schemeClr val="accent6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 DARLING" pitchFamily="2" charset="0"/>
                <a:ea typeface="+mj-ea"/>
                <a:cs typeface="+mj-cs"/>
              </a:rPr>
              <a:t>Task 1 </a:t>
            </a:r>
            <a:endParaRPr kumimoji="0" lang="ru-RU" sz="8800" b="1" i="0" u="none" strike="noStrike" kern="0" cap="none" spc="0" normalizeH="0" baseline="0" noProof="0" dirty="0">
              <a:ln w="28575">
                <a:solidFill>
                  <a:schemeClr val="accent6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28596" y="428604"/>
            <a:ext cx="8715404" cy="144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2) </a:t>
            </a:r>
            <a:r>
              <a:rPr kumimoji="0" lang="en-US" sz="4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What is the national symbol of England?</a:t>
            </a:r>
            <a:endParaRPr kumimoji="0" lang="en-US" sz="4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2500306"/>
            <a:ext cx="6909071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4400" dirty="0" smtClean="0">
                <a:latin typeface="Arial Black" pitchFamily="34" charset="0"/>
              </a:rPr>
              <a:t>the red rose</a:t>
            </a:r>
            <a:endParaRPr lang="ru-RU" sz="4400" dirty="0" smtClean="0">
              <a:latin typeface="Arial Black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4400" dirty="0" smtClean="0">
                <a:latin typeface="Arial Black" pitchFamily="34" charset="0"/>
              </a:rPr>
              <a:t>the bald eagle</a:t>
            </a:r>
            <a:endParaRPr lang="ru-RU" sz="4400" dirty="0" smtClean="0">
              <a:latin typeface="Arial Black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4400" dirty="0" smtClean="0">
                <a:latin typeface="Arial Black" pitchFamily="34" charset="0"/>
              </a:rPr>
              <a:t>The Statue of Nelson</a:t>
            </a:r>
            <a:endParaRPr lang="ru-RU" sz="4400" dirty="0" smtClean="0">
              <a:latin typeface="Arial Black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4400" dirty="0" smtClean="0">
                <a:latin typeface="Arial Black" pitchFamily="34" charset="0"/>
              </a:rPr>
              <a:t>The star</a:t>
            </a:r>
            <a:endParaRPr lang="ru-RU" sz="4400" dirty="0" smtClean="0"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4282" y="428604"/>
            <a:ext cx="8929718" cy="144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14925" algn="l"/>
              </a:tabLst>
            </a:pPr>
            <a:r>
              <a:rPr kumimoji="0" lang="en-US" sz="4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3) What is the national symbol of Scotland?</a:t>
            </a:r>
            <a:endParaRPr kumimoji="0" lang="en-US" sz="4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14348" y="2428868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The red rose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The thistle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The Edinburgh Castle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The kiwi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85720" y="714356"/>
            <a:ext cx="8858280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14925" algn="l"/>
              </a:tabLst>
            </a:pP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4) What is the national symbol of Wales?</a:t>
            </a:r>
            <a:endParaRPr kumimoji="0" lang="en-US" sz="4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85786" y="2928934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The daffodil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The shamrock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The Stripes and stars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The seagull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28596" y="642918"/>
            <a:ext cx="8715404" cy="48320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5114925" algn="l"/>
              </a:tabLst>
            </a:pPr>
            <a:r>
              <a:rPr kumimoji="0" lang="en-US" sz="4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Pancake day is celebrated on 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14925" algn="l"/>
              </a:tabLst>
            </a:pPr>
            <a:endParaRPr kumimoji="0" lang="ru-RU" sz="4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31</a:t>
            </a:r>
            <a:r>
              <a:rPr kumimoji="0" lang="en-US" sz="4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st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October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14 February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Some day in February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en-US" sz="4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of November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14282" y="642918"/>
            <a:ext cx="8929718" cy="41549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14925" algn="l"/>
              </a:tabLst>
            </a:pPr>
            <a:r>
              <a:rPr kumimoji="0" lang="en-US" sz="4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2)The Head of the State 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14925" algn="l"/>
              </a:tabLst>
            </a:pPr>
            <a:r>
              <a:rPr kumimoji="0" lang="en-US" sz="4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The Queen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The Prime Minister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The King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Parliament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57158" y="714356"/>
            <a:ext cx="8786842" cy="5509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3) </a:t>
            </a:r>
            <a:r>
              <a:rPr kumimoji="0" lang="en-US" sz="4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What holiday has a chocolate bunny as an attribute?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14925" algn="l"/>
              </a:tabLst>
            </a:pPr>
            <a:endParaRPr kumimoji="0" lang="ru-RU" sz="4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Christmas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New Year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Easter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Thanksgiving Day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571480"/>
            <a:ext cx="8786842" cy="5509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4) </a:t>
            </a:r>
            <a:r>
              <a:rPr kumimoji="0" lang="en-US" sz="4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When is Martin Luther </a:t>
            </a:r>
            <a:r>
              <a:rPr kumimoji="0" lang="en-US" sz="4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King day </a:t>
            </a:r>
            <a:r>
              <a:rPr kumimoji="0" lang="en-US" sz="4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celebrated in the USA?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14925" algn="l"/>
              </a:tabLst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January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May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August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1492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November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500570"/>
            <a:ext cx="8072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accent2"/>
                  </a:solidFill>
                </a:ln>
                <a:solidFill>
                  <a:schemeClr val="accent6"/>
                </a:solidFill>
                <a:latin typeface="Arial Black" pitchFamily="34" charset="0"/>
              </a:rPr>
              <a:t>Revise and write as many names of English and American writers or poets as possible </a:t>
            </a:r>
            <a:endParaRPr lang="ru-RU" sz="2800" b="1" dirty="0">
              <a:ln>
                <a:solidFill>
                  <a:schemeClr val="accent2"/>
                </a:solidFill>
              </a:ln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071538" y="1357298"/>
            <a:ext cx="63992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smtClean="0">
                <a:ln w="28575">
                  <a:solidFill>
                    <a:schemeClr val="accent6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 DARLING" pitchFamily="2" charset="0"/>
                <a:ea typeface="+mj-ea"/>
                <a:cs typeface="+mj-cs"/>
              </a:rPr>
              <a:t>Task 4 </a:t>
            </a:r>
            <a:endParaRPr kumimoji="0" lang="ru-RU" sz="8800" b="1" i="0" u="none" strike="noStrike" kern="0" cap="none" spc="0" normalizeH="0" baseline="0" noProof="0" dirty="0">
              <a:ln w="28575">
                <a:solidFill>
                  <a:schemeClr val="accent6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2786058"/>
            <a:ext cx="70879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ln w="28575">
                  <a:solidFill>
                    <a:schemeClr val="accent2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English and American </a:t>
            </a:r>
          </a:p>
          <a:p>
            <a:pPr algn="ctr"/>
            <a:r>
              <a:rPr lang="en-US" sz="4400" b="1" dirty="0" smtClean="0">
                <a:ln w="28575">
                  <a:solidFill>
                    <a:schemeClr val="accent2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Literature</a:t>
            </a:r>
            <a:endParaRPr lang="ru-RU" sz="4400" b="1" dirty="0">
              <a:ln w="28575">
                <a:solidFill>
                  <a:schemeClr val="accent2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500570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ln>
                <a:solidFill>
                  <a:schemeClr val="accent2"/>
                </a:solidFill>
              </a:ln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071538" y="1357298"/>
            <a:ext cx="63992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smtClean="0">
                <a:ln w="28575">
                  <a:solidFill>
                    <a:schemeClr val="accent6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 DARLING" pitchFamily="2" charset="0"/>
                <a:ea typeface="+mj-ea"/>
                <a:cs typeface="+mj-cs"/>
              </a:rPr>
              <a:t>Task 5  </a:t>
            </a:r>
            <a:endParaRPr kumimoji="0" lang="ru-RU" sz="8800" b="1" i="0" u="none" strike="noStrike" kern="0" cap="none" spc="0" normalizeH="0" baseline="0" noProof="0" dirty="0">
              <a:ln w="28575">
                <a:solidFill>
                  <a:schemeClr val="accent6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2786058"/>
            <a:ext cx="52611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ln w="28575">
                  <a:solidFill>
                    <a:schemeClr val="accent2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Guy Fawkes Day</a:t>
            </a:r>
            <a:endParaRPr lang="ru-RU" sz="4400" b="1" dirty="0">
              <a:ln w="28575">
                <a:solidFill>
                  <a:schemeClr val="accent2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14314" y="3571876"/>
            <a:ext cx="9501222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Watch the short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presentation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about Guy Fawkes, one of the most favorite British holidays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Be ready to answer some questions after the video film.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071538" y="1357298"/>
            <a:ext cx="63992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smtClean="0">
                <a:ln w="28575">
                  <a:solidFill>
                    <a:schemeClr val="accent6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 DARLING" pitchFamily="2" charset="0"/>
                <a:ea typeface="+mj-ea"/>
                <a:cs typeface="+mj-cs"/>
              </a:rPr>
              <a:t>Task 6  </a:t>
            </a:r>
            <a:endParaRPr kumimoji="0" lang="ru-RU" sz="8800" b="1" i="0" u="none" strike="noStrike" kern="0" cap="none" spc="0" normalizeH="0" baseline="0" noProof="0" dirty="0">
              <a:ln w="28575">
                <a:solidFill>
                  <a:schemeClr val="accent6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3000372"/>
            <a:ext cx="3292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ln w="28575">
                  <a:solidFill>
                    <a:schemeClr val="accent2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Black Box</a:t>
            </a:r>
            <a:endParaRPr lang="ru-RU" sz="4400" b="1" dirty="0">
              <a:ln w="28575">
                <a:solidFill>
                  <a:schemeClr val="accent2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143380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accent2"/>
                  </a:solidFill>
                </a:ln>
                <a:solidFill>
                  <a:schemeClr val="accent6"/>
                </a:solidFill>
                <a:latin typeface="Arial Black" pitchFamily="34" charset="0"/>
              </a:rPr>
              <a:t>What is in it?</a:t>
            </a:r>
            <a:endParaRPr lang="ru-RU" sz="2800" b="1" dirty="0">
              <a:ln>
                <a:solidFill>
                  <a:schemeClr val="accent2"/>
                </a:solidFill>
              </a:ln>
              <a:solidFill>
                <a:schemeClr val="accent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71480"/>
            <a:ext cx="6399212" cy="1219200"/>
          </a:xfrm>
        </p:spPr>
        <p:txBody>
          <a:bodyPr/>
          <a:lstStyle/>
          <a:p>
            <a:r>
              <a:rPr lang="en-US" sz="4400" b="1" dirty="0" smtClean="0">
                <a:ln w="19050">
                  <a:solidFill>
                    <a:schemeClr val="accent6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General Information</a:t>
            </a:r>
            <a:endParaRPr lang="ru-RU" sz="4400" b="1" dirty="0">
              <a:ln w="19050">
                <a:solidFill>
                  <a:schemeClr val="accent6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>
                <a:ln>
                  <a:solidFill>
                    <a:schemeClr val="accent6"/>
                  </a:solidFill>
                </a:ln>
              </a:rPr>
              <a:t>Question 1</a:t>
            </a:r>
          </a:p>
          <a:p>
            <a:pPr>
              <a:buNone/>
            </a:pPr>
            <a:endParaRPr lang="en-US" sz="3600" b="1" dirty="0" smtClean="0">
              <a:ln>
                <a:solidFill>
                  <a:schemeClr val="accent6"/>
                </a:solidFill>
              </a:ln>
            </a:endParaRPr>
          </a:p>
          <a:p>
            <a:pPr>
              <a:buNone/>
            </a:pPr>
            <a:r>
              <a:rPr lang="en-US" sz="3600" b="1" dirty="0" smtClean="0">
                <a:ln>
                  <a:solidFill>
                    <a:schemeClr val="accent6"/>
                  </a:solidFill>
                </a:ln>
              </a:rPr>
              <a:t>b)</a:t>
            </a:r>
            <a:r>
              <a:rPr lang="ru-RU" sz="3600" b="1" dirty="0" smtClean="0">
                <a:ln>
                  <a:solidFill>
                    <a:schemeClr val="accent6"/>
                  </a:solidFill>
                </a:ln>
              </a:rPr>
              <a:t> </a:t>
            </a:r>
            <a:r>
              <a:rPr lang="en-US" sz="3600" b="1" dirty="0" smtClean="0">
                <a:ln>
                  <a:solidFill>
                    <a:schemeClr val="accent6"/>
                  </a:solidFill>
                </a:ln>
              </a:rPr>
              <a:t>Great Britain</a:t>
            </a:r>
          </a:p>
          <a:p>
            <a:pPr>
              <a:buNone/>
            </a:pPr>
            <a:r>
              <a:rPr lang="en-US" sz="3600" b="1" dirty="0" smtClean="0">
                <a:ln>
                  <a:solidFill>
                    <a:schemeClr val="accent6"/>
                  </a:solidFill>
                </a:ln>
              </a:rPr>
              <a:t>c) Australia</a:t>
            </a:r>
          </a:p>
          <a:p>
            <a:pPr>
              <a:buNone/>
            </a:pPr>
            <a:r>
              <a:rPr lang="en-US" sz="3600" b="1" dirty="0" smtClean="0">
                <a:ln>
                  <a:solidFill>
                    <a:schemeClr val="accent6"/>
                  </a:solidFill>
                </a:ln>
              </a:rPr>
              <a:t>d) The USA</a:t>
            </a:r>
          </a:p>
          <a:p>
            <a:pPr>
              <a:buNone/>
            </a:pPr>
            <a:r>
              <a:rPr lang="en-US" sz="3600" b="1" dirty="0" smtClean="0">
                <a:ln>
                  <a:solidFill>
                    <a:schemeClr val="accent6"/>
                  </a:solidFill>
                </a:ln>
              </a:rPr>
              <a:t>a) Canada</a:t>
            </a:r>
          </a:p>
          <a:p>
            <a:pPr>
              <a:buNone/>
            </a:pP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8 класс\Новая папка\DCP_0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5214950"/>
            <a:ext cx="12215898" cy="20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smtClean="0">
                <a:ln w="28575">
                  <a:solidFill>
                    <a:schemeClr val="accent6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 DARLING" pitchFamily="2" charset="0"/>
                <a:ea typeface="+mj-ea"/>
                <a:cs typeface="+mj-cs"/>
              </a:rPr>
              <a:t>Double Decker</a:t>
            </a:r>
            <a:r>
              <a:rPr kumimoji="0" lang="en-US" sz="6600" b="1" i="0" u="none" strike="noStrike" kern="0" cap="none" spc="0" normalizeH="0" noProof="0" dirty="0" smtClean="0">
                <a:ln w="28575">
                  <a:solidFill>
                    <a:schemeClr val="accent6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 DARLING" pitchFamily="2" charset="0"/>
                <a:ea typeface="+mj-ea"/>
                <a:cs typeface="+mj-cs"/>
              </a:rPr>
              <a:t> </a:t>
            </a:r>
            <a:r>
              <a:rPr kumimoji="0" lang="en-US" sz="6600" b="1" i="0" u="none" strike="noStrike" kern="0" cap="none" spc="0" normalizeH="0" baseline="0" noProof="0" dirty="0" smtClean="0">
                <a:ln w="28575">
                  <a:solidFill>
                    <a:schemeClr val="accent6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 DARLING" pitchFamily="2" charset="0"/>
                <a:ea typeface="+mj-ea"/>
                <a:cs typeface="+mj-cs"/>
              </a:rPr>
              <a:t>  </a:t>
            </a:r>
            <a:endParaRPr kumimoji="0" lang="ru-RU" sz="6600" b="1" i="0" u="none" strike="noStrike" kern="0" cap="none" spc="0" normalizeH="0" baseline="0" noProof="0" dirty="0">
              <a:ln w="28575">
                <a:solidFill>
                  <a:schemeClr val="accent6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8 класс\1899513685_1280x800widesc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306014">
            <a:off x="3991445" y="317687"/>
            <a:ext cx="5715001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8 класс\Australia-Flag-Wallpapers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001776">
            <a:off x="-29049" y="11993"/>
            <a:ext cx="4714876" cy="3536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8 класс\Waving_American_Fla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37703">
            <a:off x="2917847" y="3528231"/>
            <a:ext cx="5554197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285852" y="2571744"/>
            <a:ext cx="63992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smtClean="0">
                <a:ln w="28575">
                  <a:solidFill>
                    <a:srgbClr val="2D2D8A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 DARLING" pitchFamily="2" charset="0"/>
                <a:ea typeface="+mj-ea"/>
                <a:cs typeface="+mj-cs"/>
              </a:rPr>
              <a:t>T</a:t>
            </a:r>
            <a:r>
              <a:rPr lang="en-US" sz="9600" b="1" kern="0" dirty="0" smtClean="0">
                <a:ln w="28575">
                  <a:solidFill>
                    <a:srgbClr val="2D2D8A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 DARLING" pitchFamily="2" charset="0"/>
                <a:ea typeface="+mj-ea"/>
                <a:cs typeface="+mj-cs"/>
              </a:rPr>
              <a:t>hank you!</a:t>
            </a:r>
            <a:endParaRPr kumimoji="0" lang="ru-RU" sz="9600" b="1" i="0" u="none" strike="noStrike" kern="0" cap="none" spc="0" normalizeH="0" baseline="0" noProof="0" dirty="0">
              <a:ln w="28575">
                <a:solidFill>
                  <a:srgbClr val="2D2D8A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Verdan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71480"/>
            <a:ext cx="6399212" cy="1219200"/>
          </a:xfrm>
        </p:spPr>
        <p:txBody>
          <a:bodyPr/>
          <a:lstStyle/>
          <a:p>
            <a:r>
              <a:rPr lang="en-US" sz="4400" b="1" dirty="0" smtClean="0">
                <a:ln w="19050">
                  <a:solidFill>
                    <a:schemeClr val="accent6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General Information</a:t>
            </a:r>
            <a:endParaRPr lang="ru-RU" sz="4400" b="1" dirty="0">
              <a:ln w="19050">
                <a:solidFill>
                  <a:schemeClr val="accent6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>
                <a:ln>
                  <a:solidFill>
                    <a:schemeClr val="accent6"/>
                  </a:solidFill>
                </a:ln>
              </a:rPr>
              <a:t>Question 2</a:t>
            </a:r>
          </a:p>
          <a:p>
            <a:pPr>
              <a:buNone/>
            </a:pPr>
            <a:endParaRPr lang="en-US" sz="3600" b="1" dirty="0">
              <a:ln>
                <a:solidFill>
                  <a:schemeClr val="accent6"/>
                </a:solidFill>
              </a:ln>
            </a:endParaRPr>
          </a:p>
          <a:p>
            <a:pPr>
              <a:buNone/>
            </a:pPr>
            <a:r>
              <a:rPr lang="en-US" sz="3600" b="1" dirty="0" smtClean="0">
                <a:ln>
                  <a:solidFill>
                    <a:schemeClr val="accent6"/>
                  </a:solidFill>
                </a:ln>
              </a:rPr>
              <a:t>c)</a:t>
            </a:r>
            <a:r>
              <a:rPr lang="ru-RU" sz="3600" b="1" dirty="0" smtClean="0">
                <a:ln>
                  <a:solidFill>
                    <a:schemeClr val="accent6"/>
                  </a:solidFill>
                </a:ln>
              </a:rPr>
              <a:t> </a:t>
            </a:r>
            <a:r>
              <a:rPr lang="en-US" sz="3600" b="1" dirty="0" smtClean="0">
                <a:ln>
                  <a:solidFill>
                    <a:schemeClr val="accent6"/>
                  </a:solidFill>
                </a:ln>
              </a:rPr>
              <a:t>George Washington</a:t>
            </a:r>
          </a:p>
          <a:p>
            <a:pPr>
              <a:buNone/>
            </a:pPr>
            <a:r>
              <a:rPr lang="en-US" sz="3600" b="1" dirty="0" smtClean="0">
                <a:ln>
                  <a:solidFill>
                    <a:schemeClr val="accent6"/>
                  </a:solidFill>
                </a:ln>
              </a:rPr>
              <a:t>d) Abraham Lincoln</a:t>
            </a:r>
          </a:p>
          <a:p>
            <a:pPr>
              <a:buNone/>
            </a:pPr>
            <a:r>
              <a:rPr lang="en-US" sz="3600" b="1" dirty="0" smtClean="0">
                <a:ln>
                  <a:solidFill>
                    <a:schemeClr val="accent6"/>
                  </a:solidFill>
                </a:ln>
              </a:rPr>
              <a:t>b) Ronald Reagan</a:t>
            </a:r>
          </a:p>
          <a:p>
            <a:pPr>
              <a:buNone/>
            </a:pPr>
            <a:r>
              <a:rPr lang="en-US" sz="3600" b="1" dirty="0" smtClean="0">
                <a:ln>
                  <a:solidFill>
                    <a:schemeClr val="accent6"/>
                  </a:solidFill>
                </a:ln>
              </a:rPr>
              <a:t>a) Bill Clinton</a:t>
            </a:r>
          </a:p>
          <a:p>
            <a:pPr>
              <a:buNone/>
            </a:pPr>
            <a:endParaRPr lang="en-US" dirty="0" smtClean="0">
              <a:ln>
                <a:solidFill>
                  <a:schemeClr val="accent6"/>
                </a:solidFill>
              </a:ln>
            </a:endParaRPr>
          </a:p>
          <a:p>
            <a:pPr>
              <a:buNone/>
            </a:pPr>
            <a:endParaRPr lang="en-US" dirty="0" smtClean="0">
              <a:ln>
                <a:solidFill>
                  <a:schemeClr val="accent6"/>
                </a:solidFill>
              </a:ln>
            </a:endParaRPr>
          </a:p>
          <a:p>
            <a:pPr>
              <a:buNone/>
            </a:pP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71480"/>
            <a:ext cx="6399212" cy="1219200"/>
          </a:xfrm>
        </p:spPr>
        <p:txBody>
          <a:bodyPr/>
          <a:lstStyle/>
          <a:p>
            <a:r>
              <a:rPr lang="en-US" sz="4400" b="1" dirty="0" smtClean="0">
                <a:ln w="19050">
                  <a:solidFill>
                    <a:schemeClr val="accent6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General Information</a:t>
            </a:r>
            <a:endParaRPr lang="ru-RU" sz="4400" b="1" dirty="0">
              <a:ln w="19050">
                <a:solidFill>
                  <a:schemeClr val="accent6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>
                <a:ln>
                  <a:solidFill>
                    <a:schemeClr val="accent6"/>
                  </a:solidFill>
                </a:ln>
              </a:rPr>
              <a:t>Question </a:t>
            </a:r>
            <a:r>
              <a:rPr lang="en-US" sz="3600" b="1" dirty="0">
                <a:ln>
                  <a:solidFill>
                    <a:schemeClr val="accent6"/>
                  </a:solidFill>
                </a:ln>
              </a:rPr>
              <a:t>3</a:t>
            </a:r>
            <a:endParaRPr lang="en-US" sz="3600" b="1" dirty="0" smtClean="0">
              <a:ln>
                <a:solidFill>
                  <a:schemeClr val="accent6"/>
                </a:solidFill>
              </a:ln>
            </a:endParaRPr>
          </a:p>
          <a:p>
            <a:pPr>
              <a:buNone/>
            </a:pPr>
            <a:endParaRPr lang="en-US" sz="3600" b="1" dirty="0">
              <a:ln>
                <a:solidFill>
                  <a:schemeClr val="accent6"/>
                </a:solidFill>
              </a:ln>
            </a:endParaRPr>
          </a:p>
          <a:p>
            <a:pPr>
              <a:buNone/>
            </a:pPr>
            <a:r>
              <a:rPr lang="en-US" sz="3600" b="1" dirty="0" smtClean="0">
                <a:ln>
                  <a:solidFill>
                    <a:schemeClr val="accent6"/>
                  </a:solidFill>
                </a:ln>
              </a:rPr>
              <a:t>c)Rhode Island</a:t>
            </a:r>
          </a:p>
          <a:p>
            <a:pPr>
              <a:buNone/>
            </a:pPr>
            <a:r>
              <a:rPr lang="en-US" sz="3600" b="1" dirty="0" smtClean="0">
                <a:ln>
                  <a:solidFill>
                    <a:schemeClr val="accent6"/>
                  </a:solidFill>
                </a:ln>
              </a:rPr>
              <a:t>d)Georgia</a:t>
            </a:r>
          </a:p>
          <a:p>
            <a:pPr>
              <a:buNone/>
            </a:pPr>
            <a:r>
              <a:rPr lang="en-US" sz="3600" b="1" dirty="0" smtClean="0">
                <a:ln>
                  <a:solidFill>
                    <a:schemeClr val="accent6"/>
                  </a:solidFill>
                </a:ln>
              </a:rPr>
              <a:t>a)Texas</a:t>
            </a:r>
          </a:p>
          <a:p>
            <a:pPr>
              <a:buNone/>
            </a:pPr>
            <a:r>
              <a:rPr lang="en-US" sz="3600" b="1" dirty="0" smtClean="0">
                <a:ln>
                  <a:solidFill>
                    <a:schemeClr val="accent6"/>
                  </a:solidFill>
                </a:ln>
              </a:rPr>
              <a:t>b) Alaska</a:t>
            </a:r>
          </a:p>
          <a:p>
            <a:pPr>
              <a:buNone/>
            </a:pPr>
            <a:endParaRPr lang="en-US" dirty="0" smtClean="0">
              <a:ln>
                <a:solidFill>
                  <a:schemeClr val="accent6"/>
                </a:solidFill>
              </a:ln>
            </a:endParaRPr>
          </a:p>
          <a:p>
            <a:pPr>
              <a:buNone/>
            </a:pPr>
            <a:endParaRPr lang="en-US" dirty="0" smtClean="0">
              <a:ln>
                <a:solidFill>
                  <a:schemeClr val="accent6"/>
                </a:solidFill>
              </a:ln>
            </a:endParaRPr>
          </a:p>
          <a:p>
            <a:pPr>
              <a:buNone/>
            </a:pPr>
            <a:endParaRPr lang="en-US" dirty="0" smtClean="0">
              <a:ln>
                <a:solidFill>
                  <a:schemeClr val="accent6"/>
                </a:solidFill>
              </a:ln>
            </a:endParaRPr>
          </a:p>
          <a:p>
            <a:pPr>
              <a:buNone/>
            </a:pP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71480"/>
            <a:ext cx="6399212" cy="1219200"/>
          </a:xfrm>
        </p:spPr>
        <p:txBody>
          <a:bodyPr/>
          <a:lstStyle/>
          <a:p>
            <a:r>
              <a:rPr lang="en-US" sz="4400" b="1" dirty="0" smtClean="0">
                <a:ln w="19050">
                  <a:solidFill>
                    <a:schemeClr val="accent6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General Information</a:t>
            </a:r>
            <a:endParaRPr lang="ru-RU" sz="4400" b="1" dirty="0">
              <a:ln w="19050">
                <a:solidFill>
                  <a:schemeClr val="accent6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>
                <a:ln>
                  <a:solidFill>
                    <a:schemeClr val="accent6"/>
                  </a:solidFill>
                </a:ln>
              </a:rPr>
              <a:t>Question </a:t>
            </a:r>
            <a:r>
              <a:rPr lang="en-US" sz="3600" b="1" dirty="0">
                <a:ln>
                  <a:solidFill>
                    <a:schemeClr val="accent6"/>
                  </a:solidFill>
                </a:ln>
              </a:rPr>
              <a:t>4</a:t>
            </a:r>
            <a:endParaRPr lang="en-US" sz="3600" b="1" dirty="0" smtClean="0">
              <a:ln>
                <a:solidFill>
                  <a:schemeClr val="accent6"/>
                </a:solidFill>
              </a:ln>
            </a:endParaRPr>
          </a:p>
          <a:p>
            <a:pPr>
              <a:buNone/>
            </a:pPr>
            <a:endParaRPr lang="en-US" sz="3600" b="1" dirty="0">
              <a:ln>
                <a:solidFill>
                  <a:schemeClr val="accent6"/>
                </a:solidFill>
              </a:ln>
            </a:endParaRPr>
          </a:p>
          <a:p>
            <a:pPr>
              <a:buNone/>
            </a:pPr>
            <a:r>
              <a:rPr lang="en-US" sz="3600" b="1" dirty="0" smtClean="0">
                <a:ln>
                  <a:solidFill>
                    <a:schemeClr val="accent6"/>
                  </a:solidFill>
                </a:ln>
              </a:rPr>
              <a:t>c) Leonardo </a:t>
            </a:r>
            <a:r>
              <a:rPr lang="en-US" sz="3600" b="1" dirty="0" err="1" smtClean="0">
                <a:ln>
                  <a:solidFill>
                    <a:schemeClr val="accent6"/>
                  </a:solidFill>
                </a:ln>
              </a:rPr>
              <a:t>di</a:t>
            </a:r>
            <a:r>
              <a:rPr lang="en-US" sz="3600" b="1" dirty="0" smtClean="0">
                <a:ln>
                  <a:solidFill>
                    <a:schemeClr val="accent6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chemeClr val="accent6"/>
                  </a:solidFill>
                </a:ln>
              </a:rPr>
              <a:t>Caprio</a:t>
            </a:r>
            <a:endParaRPr lang="en-US" sz="3600" b="1" dirty="0" smtClean="0">
              <a:ln>
                <a:solidFill>
                  <a:schemeClr val="accent6"/>
                </a:solidFill>
              </a:ln>
            </a:endParaRPr>
          </a:p>
          <a:p>
            <a:pPr>
              <a:buNone/>
            </a:pPr>
            <a:r>
              <a:rPr lang="en-US" sz="3600" b="1" dirty="0" smtClean="0">
                <a:ln>
                  <a:solidFill>
                    <a:schemeClr val="accent6"/>
                  </a:solidFill>
                </a:ln>
              </a:rPr>
              <a:t>d) Clark Gable</a:t>
            </a:r>
          </a:p>
          <a:p>
            <a:pPr>
              <a:buNone/>
            </a:pPr>
            <a:r>
              <a:rPr lang="en-US" sz="3600" b="1" dirty="0" smtClean="0">
                <a:ln>
                  <a:solidFill>
                    <a:schemeClr val="accent6"/>
                  </a:solidFill>
                </a:ln>
              </a:rPr>
              <a:t>b) Arnold Schwarzenegger</a:t>
            </a:r>
          </a:p>
          <a:p>
            <a:pPr>
              <a:buNone/>
            </a:pPr>
            <a:r>
              <a:rPr lang="en-US" sz="3600" b="1" dirty="0" smtClean="0">
                <a:ln>
                  <a:solidFill>
                    <a:schemeClr val="accent6"/>
                  </a:solidFill>
                </a:ln>
              </a:rPr>
              <a:t>a)Kevin Costner</a:t>
            </a:r>
          </a:p>
          <a:p>
            <a:pPr>
              <a:buNone/>
            </a:pPr>
            <a:endParaRPr lang="en-US" dirty="0" smtClean="0">
              <a:ln>
                <a:solidFill>
                  <a:schemeClr val="accent6"/>
                </a:solidFill>
              </a:ln>
            </a:endParaRPr>
          </a:p>
          <a:p>
            <a:pPr>
              <a:buNone/>
            </a:pPr>
            <a:endParaRPr lang="en-US" dirty="0" smtClean="0">
              <a:ln>
                <a:solidFill>
                  <a:schemeClr val="accent6"/>
                </a:solidFill>
              </a:ln>
            </a:endParaRPr>
          </a:p>
          <a:p>
            <a:pPr>
              <a:buNone/>
            </a:pP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000372"/>
            <a:ext cx="9515452" cy="1143000"/>
          </a:xfrm>
        </p:spPr>
        <p:txBody>
          <a:bodyPr/>
          <a:lstStyle/>
          <a:p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Places of Interests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4286256"/>
            <a:ext cx="6870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Arial Black" pitchFamily="34" charset="0"/>
              </a:rPr>
              <a:t>Match the pictures with the titles </a:t>
            </a:r>
            <a:endParaRPr lang="ru-RU" sz="2800" dirty="0">
              <a:ln>
                <a:solidFill>
                  <a:schemeClr val="accent6"/>
                </a:solidFill>
              </a:ln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357290" y="1285860"/>
            <a:ext cx="63992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smtClean="0">
                <a:ln w="28575">
                  <a:solidFill>
                    <a:schemeClr val="accent6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 DARLING" pitchFamily="2" charset="0"/>
                <a:ea typeface="+mj-ea"/>
                <a:cs typeface="+mj-cs"/>
              </a:rPr>
              <a:t>Task 2 </a:t>
            </a:r>
            <a:endParaRPr kumimoji="0" lang="ru-RU" sz="8800" b="1" i="0" u="none" strike="noStrike" kern="0" cap="none" spc="0" normalizeH="0" baseline="0" noProof="0" dirty="0">
              <a:ln w="28575">
                <a:solidFill>
                  <a:schemeClr val="accent6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User\Desktop\8 класс\Новая папка\800px-Mount_Rushmore_National_Memorial.jpg"/>
          <p:cNvPicPr>
            <a:picLocks noChangeAspect="1" noChangeArrowheads="1"/>
          </p:cNvPicPr>
          <p:nvPr/>
        </p:nvPicPr>
        <p:blipFill>
          <a:blip r:embed="rId2"/>
          <a:srcRect b="9677"/>
          <a:stretch>
            <a:fillRect/>
          </a:stretch>
        </p:blipFill>
        <p:spPr bwMode="auto">
          <a:xfrm>
            <a:off x="5929322" y="4071942"/>
            <a:ext cx="2952770" cy="2000264"/>
          </a:xfrm>
          <a:prstGeom prst="rect">
            <a:avLst/>
          </a:prstGeom>
          <a:noFill/>
        </p:spPr>
      </p:pic>
      <p:pic>
        <p:nvPicPr>
          <p:cNvPr id="2055" name="Picture 7" descr="C:\Users\User\Desktop\8 класс\Новая папка\EdinburghCastle.jpg"/>
          <p:cNvPicPr>
            <a:picLocks noChangeAspect="1" noChangeArrowheads="1"/>
          </p:cNvPicPr>
          <p:nvPr/>
        </p:nvPicPr>
        <p:blipFill>
          <a:blip r:embed="rId3"/>
          <a:srcRect b="6897"/>
          <a:stretch>
            <a:fillRect/>
          </a:stretch>
        </p:blipFill>
        <p:spPr bwMode="auto">
          <a:xfrm>
            <a:off x="5929322" y="1785926"/>
            <a:ext cx="2994621" cy="1928826"/>
          </a:xfrm>
          <a:prstGeom prst="rect">
            <a:avLst/>
          </a:prstGeom>
          <a:noFill/>
        </p:spPr>
      </p:pic>
      <p:pic>
        <p:nvPicPr>
          <p:cNvPr id="2056" name="Picture 8" descr="C:\Users\User\Desktop\8 класс\Новая папка\Ggb_by_n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785926"/>
            <a:ext cx="2706465" cy="1928826"/>
          </a:xfrm>
          <a:prstGeom prst="rect">
            <a:avLst/>
          </a:prstGeom>
          <a:noFill/>
        </p:spPr>
      </p:pic>
      <p:pic>
        <p:nvPicPr>
          <p:cNvPr id="2057" name="Picture 9" descr="C:\Users\User\Desktop\8 класс\Новая папка\item_952_1.jpg"/>
          <p:cNvPicPr>
            <a:picLocks noChangeAspect="1" noChangeArrowheads="1"/>
          </p:cNvPicPr>
          <p:nvPr/>
        </p:nvPicPr>
        <p:blipFill>
          <a:blip r:embed="rId5"/>
          <a:srcRect l="4762" r="4762"/>
          <a:stretch>
            <a:fillRect/>
          </a:stretch>
        </p:blipFill>
        <p:spPr bwMode="auto">
          <a:xfrm>
            <a:off x="3000364" y="4071943"/>
            <a:ext cx="2714644" cy="2000264"/>
          </a:xfrm>
          <a:prstGeom prst="rect">
            <a:avLst/>
          </a:prstGeom>
          <a:noFill/>
        </p:spPr>
      </p:pic>
      <p:pic>
        <p:nvPicPr>
          <p:cNvPr id="2058" name="Picture 10" descr="C:\Users\User\Desktop\8 класс\Новая папка\srt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785926"/>
            <a:ext cx="2571768" cy="1928826"/>
          </a:xfrm>
          <a:prstGeom prst="rect">
            <a:avLst/>
          </a:prstGeom>
          <a:noFill/>
        </p:spPr>
      </p:pic>
      <p:pic>
        <p:nvPicPr>
          <p:cNvPr id="2059" name="Picture 11" descr="C:\Users\User\Desktop\8 класс\Новая папка\800px-Sydney_Opera_House_Sails.jpg"/>
          <p:cNvPicPr>
            <a:picLocks noChangeAspect="1" noChangeArrowheads="1"/>
          </p:cNvPicPr>
          <p:nvPr/>
        </p:nvPicPr>
        <p:blipFill>
          <a:blip r:embed="rId7"/>
          <a:srcRect l="7076" r="8017"/>
          <a:stretch>
            <a:fillRect/>
          </a:stretch>
        </p:blipFill>
        <p:spPr bwMode="auto">
          <a:xfrm>
            <a:off x="285720" y="4071942"/>
            <a:ext cx="2571768" cy="200284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14546" y="2857496"/>
            <a:ext cx="575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28" y="2857496"/>
            <a:ext cx="575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8214" y="2857496"/>
            <a:ext cx="575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4546" y="5214950"/>
            <a:ext cx="575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3504" y="5286388"/>
            <a:ext cx="575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86776" y="5214950"/>
            <a:ext cx="575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1429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n w="1905"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a) The Edinburgh Castle; b) Shakespeare house; </a:t>
            </a:r>
          </a:p>
          <a:p>
            <a:pPr lvl="0"/>
            <a:r>
              <a:rPr lang="en-US" sz="2400" b="1" dirty="0" smtClean="0">
                <a:ln w="1905"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c) Mount Rushmore; d) Golden Gate; </a:t>
            </a:r>
          </a:p>
          <a:p>
            <a:pPr lvl="0"/>
            <a:r>
              <a:rPr lang="en-US" sz="2400" b="1" dirty="0" smtClean="0">
                <a:ln w="1905"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e) Sydney opera house; f) Harbor Bridge.</a:t>
            </a:r>
            <a:endParaRPr lang="ru-RU" sz="2400" b="1" dirty="0" smtClean="0">
              <a:ln w="1905">
                <a:solidFill>
                  <a:schemeClr val="tx2"/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endParaRPr lang="ru-RU" sz="2800" dirty="0">
              <a:ln>
                <a:solidFill>
                  <a:schemeClr val="accent6"/>
                </a:solidFill>
              </a:ln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7950" y="1714488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472" y="1714488"/>
            <a:ext cx="372218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7686" y="1785926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034" y="407194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e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43240" y="407194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15206" y="4143380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1159442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1">
  <a:themeElements>
    <a:clrScheme name="01068990 1">
      <a:dk1>
        <a:srgbClr val="000000"/>
      </a:dk1>
      <a:lt1>
        <a:srgbClr val="FFFFFF"/>
      </a:lt1>
      <a:dk2>
        <a:srgbClr val="CC0000"/>
      </a:dk2>
      <a:lt2>
        <a:srgbClr val="FFFFFF"/>
      </a:lt2>
      <a:accent1>
        <a:srgbClr val="FF0033"/>
      </a:accent1>
      <a:accent2>
        <a:srgbClr val="996633"/>
      </a:accent2>
      <a:accent3>
        <a:srgbClr val="E2AAAA"/>
      </a:accent3>
      <a:accent4>
        <a:srgbClr val="DADADA"/>
      </a:accent4>
      <a:accent5>
        <a:srgbClr val="FFAAAD"/>
      </a:accent5>
      <a:accent6>
        <a:srgbClr val="8A5C2D"/>
      </a:accent6>
      <a:hlink>
        <a:srgbClr val="CC9900"/>
      </a:hlink>
      <a:folHlink>
        <a:srgbClr val="FF6699"/>
      </a:folHlink>
    </a:clrScheme>
    <a:fontScheme name="01068990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068990 1">
        <a:dk1>
          <a:srgbClr val="000000"/>
        </a:dk1>
        <a:lt1>
          <a:srgbClr val="FFFFFF"/>
        </a:lt1>
        <a:dk2>
          <a:srgbClr val="CC0000"/>
        </a:dk2>
        <a:lt2>
          <a:srgbClr val="FFFFFF"/>
        </a:lt2>
        <a:accent1>
          <a:srgbClr val="FF0033"/>
        </a:accent1>
        <a:accent2>
          <a:srgbClr val="996633"/>
        </a:accent2>
        <a:accent3>
          <a:srgbClr val="E2AAAA"/>
        </a:accent3>
        <a:accent4>
          <a:srgbClr val="DADADA"/>
        </a:accent4>
        <a:accent5>
          <a:srgbClr val="FFAAAD"/>
        </a:accent5>
        <a:accent6>
          <a:srgbClr val="8A5C2D"/>
        </a:accent6>
        <a:hlink>
          <a:srgbClr val="CC9900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68990 2">
        <a:dk1>
          <a:srgbClr val="000000"/>
        </a:dk1>
        <a:lt1>
          <a:srgbClr val="FFFFFF"/>
        </a:lt1>
        <a:dk2>
          <a:srgbClr val="0000FF"/>
        </a:dk2>
        <a:lt2>
          <a:srgbClr val="FFFFFF"/>
        </a:lt2>
        <a:accent1>
          <a:srgbClr val="FF00FF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E70000"/>
        </a:accent6>
        <a:hlink>
          <a:srgbClr val="00FFF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8990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DDDDD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97979"/>
        </a:accent6>
        <a:hlink>
          <a:srgbClr val="39393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736</Words>
  <Application>Microsoft Office PowerPoint</Application>
  <PresentationFormat>Экран (4:3)</PresentationFormat>
  <Paragraphs>219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Тема Office</vt:lpstr>
      <vt:lpstr>01159442</vt:lpstr>
      <vt:lpstr>Тема1</vt:lpstr>
      <vt:lpstr>Travelling Across Three Continents</vt:lpstr>
      <vt:lpstr>Our Teams</vt:lpstr>
      <vt:lpstr>General Information</vt:lpstr>
      <vt:lpstr>General Information</vt:lpstr>
      <vt:lpstr>General Information</vt:lpstr>
      <vt:lpstr>General Information</vt:lpstr>
      <vt:lpstr>General Information</vt:lpstr>
      <vt:lpstr>Places of Interests</vt:lpstr>
      <vt:lpstr>Слайд 9</vt:lpstr>
      <vt:lpstr>World of Nature</vt:lpstr>
      <vt:lpstr>a) Kiwi     b) Emu   c) Seagull    d) Raven  e) Robin    f) Kookaburra </vt:lpstr>
      <vt:lpstr>Famous People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Travelling Across Three Continents</dc:title>
  <dc:creator>306</dc:creator>
  <cp:lastModifiedBy>306</cp:lastModifiedBy>
  <cp:revision>45</cp:revision>
  <dcterms:created xsi:type="dcterms:W3CDTF">2012-02-16T09:43:11Z</dcterms:created>
  <dcterms:modified xsi:type="dcterms:W3CDTF">2012-02-17T07:43:38Z</dcterms:modified>
</cp:coreProperties>
</file>