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64" r:id="rId6"/>
    <p:sldId id="259" r:id="rId7"/>
    <p:sldId id="262" r:id="rId8"/>
    <p:sldId id="258" r:id="rId9"/>
    <p:sldId id="265" r:id="rId10"/>
    <p:sldId id="266" r:id="rId11"/>
    <p:sldId id="267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вода </c:v>
                </c:pt>
                <c:pt idx="1">
                  <c:v>белки</c:v>
                </c:pt>
                <c:pt idx="2">
                  <c:v>углеводы</c:v>
                </c:pt>
                <c:pt idx="3">
                  <c:v>жиры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90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33504"/>
        <c:axId val="19739392"/>
        <c:axId val="0"/>
      </c:bar3DChart>
      <c:catAx>
        <c:axId val="1973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9739392"/>
        <c:crosses val="autoZero"/>
        <c:auto val="1"/>
        <c:lblAlgn val="ctr"/>
        <c:lblOffset val="100"/>
        <c:noMultiLvlLbl val="0"/>
      </c:catAx>
      <c:valAx>
        <c:axId val="1973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3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702828175877023E-2"/>
          <c:y val="2.5576398092516991E-2"/>
          <c:w val="0.70178075661185491"/>
          <c:h val="0.948847203814966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explosion val="2"/>
          </c:dPt>
          <c:cat>
            <c:strRef>
              <c:f>Лист1!$A$2:$A$5</c:f>
              <c:strCache>
                <c:ptCount val="4"/>
                <c:pt idx="0">
                  <c:v>съедобные </c:v>
                </c:pt>
                <c:pt idx="1">
                  <c:v>ядовитые </c:v>
                </c:pt>
                <c:pt idx="2">
                  <c:v>несъедобные</c:v>
                </c:pt>
                <c:pt idx="3">
                  <c:v>смертельно ядовитые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59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59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59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590" baseline="0"/>
            </a:pPr>
            <a:endParaRPr lang="ru-RU"/>
          </a:p>
        </c:txPr>
      </c:legendEntry>
      <c:layout>
        <c:manualLayout>
          <c:xMode val="edge"/>
          <c:yMode val="edge"/>
          <c:x val="0.6729312999197925"/>
          <c:y val="0.17009860918952485"/>
          <c:w val="0.32706870008020844"/>
          <c:h val="0.5926166778986783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lumMod val="72000"/>
                <a:lumOff val="28000"/>
              </a:srgbClr>
            </a:gs>
            <a:gs pos="10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Такие разные грибы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Внеклассное мероприятие по биологии</a:t>
            </a:r>
          </a:p>
          <a:p>
            <a:pPr marL="0" indent="0" algn="ctr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Класс 5-7</a:t>
            </a:r>
          </a:p>
          <a:p>
            <a:pPr marL="0" indent="0" algn="ctr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Немова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Л.Ю., учитель географии и биологии</a:t>
            </a:r>
          </a:p>
          <a:p>
            <a:pPr marL="0" indent="0" algn="ctr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Вешкаймская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СОШ №2 имени Б. П. Зиновьева</a:t>
            </a:r>
          </a:p>
          <a:p>
            <a:pPr marL="0" indent="0"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.п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Вешкайма</a:t>
            </a: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340768"/>
            <a:ext cx="2476504" cy="18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Особо опасные ядовитые грибы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357298"/>
            <a:ext cx="3071834" cy="2047889"/>
          </a:xfrm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571744"/>
            <a:ext cx="2714644" cy="2395274"/>
          </a:xfrm>
          <a:prstGeom prst="rect">
            <a:avLst/>
          </a:prstGeom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285860"/>
            <a:ext cx="2857520" cy="2143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3636" y="3500438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Рядовка тигровая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514351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Мухомор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57187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Бледная поганка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071942"/>
            <a:ext cx="2562228" cy="17157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58" y="6000768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Говорушка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беловатая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4071942"/>
            <a:ext cx="2748919" cy="18573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15074" y="600076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Розовопластинник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Советы грибникам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пробуй сырой гриб на вкус и не доверяй запаху, можешь ошибиться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уверен, что знаешь гриб-выбрось его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Никогда не собирай грибы на промышленных пустырях и бывших помойках, а также вдоль автомагистралей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у тебя вызывает сомнения срезанная сыроежка, посмотри на ножку, у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бледной поганки есть мешочек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Яд из грибов не всегда можно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удалить кипячением.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4572008"/>
            <a:ext cx="2286005" cy="21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1" y="1916833"/>
            <a:ext cx="592074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</a:t>
            </a:r>
          </a:p>
          <a:p>
            <a:pPr algn="ctr"/>
            <a:r>
              <a:rPr lang="ru-RU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 </a:t>
            </a:r>
            <a:endParaRPr lang="ru-RU" sz="8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8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рибная охота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2160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«Грибник, возвращаясь в город, привозит не только корзину маслят и сыроежек, он   привозит обновлённую душу, привозит своё собственное здоровье»</a:t>
            </a:r>
          </a:p>
          <a:p>
            <a:pPr marL="0" indent="0"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 Солоухин</a:t>
            </a:r>
          </a:p>
        </p:txBody>
      </p:sp>
      <p:pic>
        <p:nvPicPr>
          <p:cNvPr id="5" name="Рисунок 4" descr="3(8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214554"/>
            <a:ext cx="5929354" cy="44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0bXYZWGvP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3517374" cy="263803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29127"/>
            <a:ext cx="82296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всё это грибы!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308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000504"/>
            <a:ext cx="2787106" cy="2662310"/>
          </a:xfrm>
          <a:prstGeom prst="rect">
            <a:avLst/>
          </a:prstGeom>
        </p:spPr>
      </p:pic>
      <p:pic>
        <p:nvPicPr>
          <p:cNvPr id="7" name="Рисунок 6" descr="post-48268-12232880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214422"/>
            <a:ext cx="3486088" cy="2616348"/>
          </a:xfrm>
          <a:prstGeom prst="rect">
            <a:avLst/>
          </a:prstGeom>
        </p:spPr>
      </p:pic>
      <p:pic>
        <p:nvPicPr>
          <p:cNvPr id="8" name="Рисунок 7" descr="0a1cbc4b6c40e0d7d061043be873613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429132"/>
            <a:ext cx="2666996" cy="1998196"/>
          </a:xfrm>
          <a:prstGeom prst="rect">
            <a:avLst/>
          </a:prstGeom>
        </p:spPr>
      </p:pic>
      <p:pic>
        <p:nvPicPr>
          <p:cNvPr id="9" name="Рисунок 8" descr="i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4357694"/>
            <a:ext cx="2893224" cy="19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Сходство грибов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848" y="1357298"/>
            <a:ext cx="2637491" cy="1857388"/>
          </a:xfrm>
        </p:spPr>
      </p:pic>
      <p:pic>
        <p:nvPicPr>
          <p:cNvPr id="5" name="Рисунок 4" descr="ab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933056"/>
            <a:ext cx="3143254" cy="2357441"/>
          </a:xfrm>
          <a:prstGeom prst="rect">
            <a:avLst/>
          </a:prstGeom>
        </p:spPr>
      </p:pic>
      <p:pic>
        <p:nvPicPr>
          <p:cNvPr id="6" name="Рисунок 5" descr="Fun_animal_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933056"/>
            <a:ext cx="3238496" cy="2423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321468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растениями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321468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животными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/>
          <a:lstStyle/>
          <a:p>
            <a:r>
              <a:rPr lang="ru-RU" smtClean="0"/>
              <a:t>Значение грибов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8856984" cy="37052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в пищу              при борьбе с              в </a:t>
            </a:r>
            <a:r>
              <a:rPr lang="ru-RU" dirty="0" err="1" smtClean="0">
                <a:solidFill>
                  <a:srgbClr val="C00000"/>
                </a:solidFill>
              </a:rPr>
              <a:t>почвообразо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инфекционными       </a:t>
            </a:r>
            <a:r>
              <a:rPr lang="ru-RU" dirty="0" err="1" smtClean="0">
                <a:solidFill>
                  <a:srgbClr val="C00000"/>
                </a:solidFill>
              </a:rPr>
              <a:t>вании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заболеваниями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115616" y="1412776"/>
            <a:ext cx="20882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4572000" y="1412776"/>
            <a:ext cx="1034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12160" y="1340768"/>
            <a:ext cx="19442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62e9561647d1ec631f1c03es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786190"/>
            <a:ext cx="2524116" cy="1893087"/>
          </a:xfrm>
          <a:prstGeom prst="rect">
            <a:avLst/>
          </a:prstGeom>
        </p:spPr>
      </p:pic>
      <p:pic>
        <p:nvPicPr>
          <p:cNvPr id="10" name="Рисунок 9" descr="Penicillium_notat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572008"/>
            <a:ext cx="2846832" cy="2136648"/>
          </a:xfrm>
          <a:prstGeom prst="rect">
            <a:avLst/>
          </a:prstGeom>
        </p:spPr>
      </p:pic>
      <p:pic>
        <p:nvPicPr>
          <p:cNvPr id="11" name="Рисунок 10" descr="getpic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714752"/>
            <a:ext cx="2506495" cy="18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грибов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487720"/>
              </p:ext>
            </p:extLst>
          </p:nvPr>
        </p:nvGraphicFramePr>
        <p:xfrm>
          <a:off x="251520" y="1196752"/>
          <a:ext cx="843528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32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8011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Шляпочные грибы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1905000" cy="1428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78605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Белый гриб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4a6fd83a1d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571612"/>
            <a:ext cx="4000506" cy="3000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0364" y="457200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Маслята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142984"/>
            <a:ext cx="190500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72330" y="271462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Опята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000504"/>
            <a:ext cx="1990725" cy="1428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596" y="557214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Лисички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4015552"/>
            <a:ext cx="2143125" cy="1428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00826" y="5715016"/>
            <a:ext cx="264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Подберёзовики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Шляпочные грибы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289328"/>
              </p:ext>
            </p:extLst>
          </p:nvPr>
        </p:nvGraphicFramePr>
        <p:xfrm>
          <a:off x="0" y="692696"/>
          <a:ext cx="9036496" cy="546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05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ГРИБЫ МОГУТ БЫТЬ ОПАСНЫ!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Собирать следует только известные вам виды грибов. Неизвестные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сомнительные плодовые тела нельзя употреблять в пищу. Следует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помнить, что характерные признаки могут отсутствовать у некоторых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экземпляров, например, белые хлопья на шляпке мухоморов могут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смыться сильным дождём, шляпка бледной поганки, срезанная у самого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верха, не позволяет заметить кольцо.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 многие грибы намного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опаснее, чем для взрослых, поэтому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употребление даже «хороших» грибов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детьми следует ограничить.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Опасность могут представлять грибы,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выросшие у дороги, как аккумуляторы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токсичных веществ (тяжёлых металлов,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пестицидов,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радионуклидов).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6110364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500438"/>
            <a:ext cx="3905278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286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Такие разные грибы </vt:lpstr>
      <vt:lpstr>Грибная охота</vt:lpstr>
      <vt:lpstr>И всё это грибы!</vt:lpstr>
      <vt:lpstr>Сходство грибов …</vt:lpstr>
      <vt:lpstr>Значение грибов </vt:lpstr>
      <vt:lpstr>Состав грибов</vt:lpstr>
      <vt:lpstr>Шляпочные грибы </vt:lpstr>
      <vt:lpstr>Шляпочные грибы </vt:lpstr>
      <vt:lpstr>ГРИБЫ МОГУТ БЫТЬ ОПАСНЫ!</vt:lpstr>
      <vt:lpstr>Особо опасные ядовитые грибы</vt:lpstr>
      <vt:lpstr>Советы грибникам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Такие разные грибы </dc:title>
  <dc:creator>qwer567</dc:creator>
  <cp:lastModifiedBy>qwer567</cp:lastModifiedBy>
  <cp:revision>36</cp:revision>
  <dcterms:created xsi:type="dcterms:W3CDTF">2013-01-21T04:04:20Z</dcterms:created>
  <dcterms:modified xsi:type="dcterms:W3CDTF">2013-01-22T07:06:31Z</dcterms:modified>
</cp:coreProperties>
</file>