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62" r:id="rId2"/>
    <p:sldId id="271" r:id="rId3"/>
    <p:sldId id="272" r:id="rId4"/>
    <p:sldId id="280" r:id="rId5"/>
    <p:sldId id="256" r:id="rId6"/>
    <p:sldId id="257" r:id="rId7"/>
    <p:sldId id="258" r:id="rId8"/>
    <p:sldId id="259" r:id="rId9"/>
    <p:sldId id="279" r:id="rId10"/>
    <p:sldId id="281" r:id="rId11"/>
    <p:sldId id="273" r:id="rId12"/>
    <p:sldId id="283" r:id="rId13"/>
    <p:sldId id="282" r:id="rId14"/>
    <p:sldId id="276" r:id="rId15"/>
    <p:sldId id="28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37ABC-79ED-4177-BDEE-F77DCFE4174A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DC45E-0C53-40E2-8E44-B7D487C28D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08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/>
              <a:t>Вы скачали этот материал с сайта http://bed-en.narod.ru/</a:t>
            </a: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96E-9FCC-44F9-9A7C-B513227BF3EB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947E7B-27E2-4525-BA07-6E6EE310A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96E-9FCC-44F9-9A7C-B513227BF3EB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7E7B-27E2-4525-BA07-6E6EE310A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96E-9FCC-44F9-9A7C-B513227BF3EB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7E7B-27E2-4525-BA07-6E6EE310A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83F91-BC36-4CC3-B710-DFE05F8C8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96E-9FCC-44F9-9A7C-B513227BF3EB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947E7B-27E2-4525-BA07-6E6EE310A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96E-9FCC-44F9-9A7C-B513227BF3EB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7E7B-27E2-4525-BA07-6E6EE310A2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96E-9FCC-44F9-9A7C-B513227BF3EB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7E7B-27E2-4525-BA07-6E6EE310A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96E-9FCC-44F9-9A7C-B513227BF3EB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947E7B-27E2-4525-BA07-6E6EE310A2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96E-9FCC-44F9-9A7C-B513227BF3EB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7E7B-27E2-4525-BA07-6E6EE310A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96E-9FCC-44F9-9A7C-B513227BF3EB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7E7B-27E2-4525-BA07-6E6EE310A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96E-9FCC-44F9-9A7C-B513227BF3EB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7E7B-27E2-4525-BA07-6E6EE310A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96E-9FCC-44F9-9A7C-B513227BF3EB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7E7B-27E2-4525-BA07-6E6EE310A2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67196E-9FCC-44F9-9A7C-B513227BF3EB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947E7B-27E2-4525-BA07-6E6EE310A2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home-edu.ru/user/f/00001491/Les_05/Les_05/Pict_05/pol_vredn.jpg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school.ort.spb.ru/library/physics/7class/tema_3/lesson_8/fric_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hyperlink" Target="http://school.ort.spb.ru/library/physics/7class/tema_3/lesson_8/fric-1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school.ort.spb.ru/library/physics/7class/tema_3/lesson_8/fric_5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school.ort.spb.ru/library/physics/7class/tema_3/lesson_8/fric_7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1214414" y="714356"/>
            <a:ext cx="7472386" cy="15001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Сила трения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852936"/>
            <a:ext cx="734536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1143000"/>
            <a:ext cx="8153400" cy="2925763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>
                <a:solidFill>
                  <a:schemeClr val="folHlink"/>
                </a:solidFill>
                <a:latin typeface="Times New Roman" pitchFamily="18" charset="0"/>
              </a:rPr>
              <a:t>Силы трения </a:t>
            </a:r>
            <a:r>
              <a:rPr lang="ru-RU" sz="4000" u="sng">
                <a:solidFill>
                  <a:schemeClr val="folHlink"/>
                </a:solidFill>
                <a:latin typeface="Times New Roman" pitchFamily="18" charset="0"/>
              </a:rPr>
              <a:t>зависят</a:t>
            </a:r>
            <a:r>
              <a:rPr lang="ru-RU" sz="4000">
                <a:solidFill>
                  <a:schemeClr val="folHlink"/>
                </a:solidFill>
                <a:latin typeface="Times New Roman" pitchFamily="18" charset="0"/>
              </a:rPr>
              <a:t>:</a:t>
            </a:r>
            <a:br>
              <a:rPr lang="ru-RU" sz="400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ru-RU" sz="400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ru-RU" sz="400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ru-RU" sz="400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ru-RU" sz="400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ru-RU" sz="3600" i="1">
                <a:latin typeface="Times New Roman" pitchFamily="18" charset="0"/>
              </a:rPr>
              <a:t>1. От веса тела</a:t>
            </a:r>
            <a:br>
              <a:rPr lang="ru-RU" sz="3600" i="1">
                <a:latin typeface="Times New Roman" pitchFamily="18" charset="0"/>
              </a:rPr>
            </a:br>
            <a:r>
              <a:rPr lang="ru-RU" sz="3600" i="1">
                <a:latin typeface="Times New Roman" pitchFamily="18" charset="0"/>
              </a:rPr>
              <a:t>2. От рода материала поверхностей</a:t>
            </a:r>
            <a:br>
              <a:rPr lang="ru-RU" sz="3600" i="1">
                <a:latin typeface="Times New Roman" pitchFamily="18" charset="0"/>
              </a:rPr>
            </a:br>
            <a:r>
              <a:rPr lang="ru-RU" sz="3600" i="1">
                <a:latin typeface="Times New Roman" pitchFamily="18" charset="0"/>
              </a:rPr>
              <a:t>3. от качества шлифовки поверхностей.</a:t>
            </a:r>
            <a:br>
              <a:rPr lang="ru-RU" sz="3600" i="1">
                <a:latin typeface="Times New Roman" pitchFamily="18" charset="0"/>
              </a:rPr>
            </a:br>
            <a:endParaRPr lang="ru-RU" sz="3600" i="1"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648200"/>
            <a:ext cx="8229600" cy="27733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b="1">
                <a:solidFill>
                  <a:schemeClr val="folHlink"/>
                </a:solidFill>
                <a:latin typeface="Times New Roman" pitchFamily="18" charset="0"/>
              </a:rPr>
              <a:t>Силы трения не </a:t>
            </a:r>
            <a:r>
              <a:rPr lang="ru-RU" sz="4000" b="1" u="sng">
                <a:solidFill>
                  <a:schemeClr val="folHlink"/>
                </a:solidFill>
                <a:latin typeface="Times New Roman" pitchFamily="18" charset="0"/>
              </a:rPr>
              <a:t>зависят:</a:t>
            </a:r>
          </a:p>
          <a:p>
            <a:pPr>
              <a:buFont typeface="Wingdings" pitchFamily="2" charset="2"/>
              <a:buNone/>
            </a:pPr>
            <a:r>
              <a:rPr lang="ru-RU" sz="3600" b="1" i="1">
                <a:latin typeface="Times New Roman" pitchFamily="18" charset="0"/>
              </a:rPr>
              <a:t>1. От площади соприкасающихся поверхностей</a:t>
            </a:r>
          </a:p>
        </p:txBody>
      </p:sp>
      <p:pic>
        <p:nvPicPr>
          <p:cNvPr id="15364" name="Picture 4" descr="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143000"/>
            <a:ext cx="4800600" cy="163671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00034" y="571481"/>
            <a:ext cx="8215370" cy="4616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4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рение</a:t>
            </a: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бывает</a:t>
            </a: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только</a:t>
            </a: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вредным</a:t>
            </a: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полезным</a:t>
            </a: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167063" y="2300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7172" name="Picture 3" descr="http://www.home-edu.ru/user/f/00001491/Les_05/Les_05/Pict_05/pol_vredn.jpg"/>
          <p:cNvPicPr>
            <a:picLocks noChangeAspect="1" noChangeArrowheads="1"/>
          </p:cNvPicPr>
          <p:nvPr/>
        </p:nvPicPr>
        <p:blipFill>
          <a:blip r:embed="rId2" r:link="rId3" cstate="print">
            <a:lum contrast="24000"/>
          </a:blip>
          <a:srcRect/>
          <a:stretch>
            <a:fillRect/>
          </a:stretch>
        </p:blipFill>
        <p:spPr bwMode="auto">
          <a:xfrm>
            <a:off x="609600" y="1142984"/>
            <a:ext cx="800100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214290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kern="10" spc="72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Способы увеличения трения</a:t>
            </a:r>
            <a:endParaRPr lang="ru-RU" kern="10" spc="720" dirty="0">
              <a:ln w="1905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FF"/>
                  </a:gs>
                  <a:gs pos="100000">
                    <a:srgbClr val="0000FF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5786454"/>
            <a:ext cx="70723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Использование специальных материалов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folHlink"/>
                </a:solidFill>
                <a:latin typeface="Times New Roman" pitchFamily="18" charset="0"/>
              </a:rPr>
              <a:t>Чтобы увеличить трение, надо: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b="1" i="1">
                <a:solidFill>
                  <a:schemeClr val="hlink"/>
                </a:solidFill>
              </a:rPr>
              <a:t>Увеличить нагрузку (вес)</a:t>
            </a:r>
          </a:p>
          <a:p>
            <a:r>
              <a:rPr lang="ru-RU" b="1" i="1">
                <a:solidFill>
                  <a:schemeClr val="hlink"/>
                </a:solidFill>
              </a:rPr>
              <a:t>Увеличить шероховатости поверхностей</a:t>
            </a:r>
          </a:p>
          <a:p>
            <a:pPr>
              <a:buFont typeface="Wingdings" pitchFamily="2" charset="2"/>
              <a:buNone/>
            </a:pPr>
            <a:endParaRPr lang="ru-RU" b="1" i="1">
              <a:solidFill>
                <a:schemeClr val="hlink"/>
              </a:solidFill>
            </a:endParaRPr>
          </a:p>
        </p:txBody>
      </p:sp>
      <p:pic>
        <p:nvPicPr>
          <p:cNvPr id="17412" name="Picture 4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895600"/>
            <a:ext cx="7239000" cy="335915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Как уменьшить трение?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ru-RU" b="1"/>
              <a:t>Шлифовка деталей	</a:t>
            </a:r>
            <a:r>
              <a:rPr lang="ru-RU"/>
              <a:t>	</a:t>
            </a:r>
            <a:r>
              <a:rPr lang="ru-RU" b="1"/>
              <a:t>Смазка трущихся 						поверхностей и 						подшипники</a:t>
            </a:r>
          </a:p>
        </p:txBody>
      </p:sp>
      <p:pic>
        <p:nvPicPr>
          <p:cNvPr id="13317" name="Picture 5" descr="fric_2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76600"/>
            <a:ext cx="4038600" cy="2212975"/>
          </a:xfrm>
          <a:prstGeom prst="rect">
            <a:avLst/>
          </a:prstGeom>
          <a:noFill/>
        </p:spPr>
      </p:pic>
      <p:pic>
        <p:nvPicPr>
          <p:cNvPr id="13319" name="Picture 7" descr="fric-1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3200400"/>
            <a:ext cx="3810000" cy="233203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600" dirty="0" smtClean="0"/>
              <a:t>Замена трения скольжения трением качения</a:t>
            </a:r>
          </a:p>
          <a:p>
            <a:pPr eaLnBrk="1" hangingPunct="1"/>
            <a:r>
              <a:rPr lang="ru-RU" sz="3600" dirty="0" smtClean="0"/>
              <a:t>Смазка</a:t>
            </a:r>
          </a:p>
          <a:p>
            <a:pPr eaLnBrk="1" hangingPunct="1"/>
            <a:r>
              <a:rPr lang="ru-RU" sz="3600" dirty="0" smtClean="0"/>
              <a:t>Шлифование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457200" y="685800"/>
            <a:ext cx="822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Способы уменьшения трения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8496944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852936"/>
            <a:ext cx="7102624" cy="8382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Спасибо </a:t>
            </a:r>
            <a:br>
              <a:rPr lang="ru-RU" sz="8000" dirty="0" smtClean="0"/>
            </a:br>
            <a:r>
              <a:rPr lang="ru-RU" sz="8000" dirty="0" smtClean="0"/>
              <a:t>за внимание</a:t>
            </a:r>
            <a:endParaRPr lang="ru-RU" sz="8000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1288"/>
            <a:ext cx="7772400" cy="21653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en-US" sz="2800" b="1" dirty="0" err="1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Сила</a:t>
            </a:r>
            <a:r>
              <a:rPr lang="en-US" sz="2800" b="1" dirty="0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возникающая</a:t>
            </a:r>
            <a:r>
              <a:rPr lang="en-US" sz="2800" b="1" dirty="0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при</a:t>
            </a:r>
            <a:r>
              <a:rPr lang="en-US" sz="2800" b="1" dirty="0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соприкосновении</a:t>
            </a:r>
            <a:r>
              <a:rPr lang="en-US" sz="2800" b="1" dirty="0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поверхностей</a:t>
            </a:r>
            <a:r>
              <a:rPr lang="en-US" sz="2800" b="1" dirty="0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тел</a:t>
            </a:r>
            <a:r>
              <a:rPr lang="en-US" sz="2800" b="1" dirty="0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 и </a:t>
            </a:r>
            <a:r>
              <a:rPr lang="en-US" sz="2800" b="1" dirty="0" err="1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препятствующая</a:t>
            </a:r>
            <a:r>
              <a:rPr lang="en-US" sz="2800" b="1" dirty="0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их</a:t>
            </a:r>
            <a:r>
              <a:rPr lang="en-US" sz="2800" b="1" dirty="0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перемещению</a:t>
            </a:r>
            <a:r>
              <a:rPr lang="en-US" sz="2800" b="1" dirty="0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относительно</a:t>
            </a:r>
            <a:r>
              <a:rPr lang="en-US" sz="2800" b="1" dirty="0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друг</a:t>
            </a:r>
            <a:r>
              <a:rPr lang="en-US" sz="2800" b="1" dirty="0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друга</a:t>
            </a:r>
            <a:r>
              <a:rPr lang="en-US" sz="2800" b="1" dirty="0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называется</a:t>
            </a:r>
            <a:r>
              <a:rPr lang="en-US" sz="2800" b="1" dirty="0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силой</a:t>
            </a:r>
            <a:r>
              <a:rPr lang="en-US" sz="2800" b="1" dirty="0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трения</a:t>
            </a:r>
            <a:r>
              <a:rPr lang="en-US" sz="2800" b="1" dirty="0" smtClean="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20"/>
          <p:cNvSpPr>
            <a:spLocks noChangeArrowheads="1"/>
          </p:cNvSpPr>
          <p:nvPr/>
        </p:nvSpPr>
        <p:spPr bwMode="auto">
          <a:xfrm>
            <a:off x="500034" y="2667001"/>
            <a:ext cx="8215369" cy="954107"/>
          </a:xfrm>
          <a:prstGeom prst="rect">
            <a:avLst/>
          </a:prstGeom>
          <a:solidFill>
            <a:srgbClr val="E6F74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Обозначается</a:t>
            </a:r>
            <a:r>
              <a:rPr lang="en-US" sz="2800" b="1" dirty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сила</a:t>
            </a:r>
            <a:r>
              <a:rPr lang="en-US" sz="2800" b="1" dirty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трения</a:t>
            </a:r>
            <a:r>
              <a:rPr lang="en-US" sz="2800" b="1" dirty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буквой</a:t>
            </a:r>
            <a:r>
              <a:rPr lang="en-US" sz="2800" b="1" dirty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F с </a:t>
            </a:r>
            <a:r>
              <a:rPr lang="en-US" sz="2800" b="1" dirty="0" err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индексом</a:t>
            </a:r>
            <a:r>
              <a:rPr lang="en-US" sz="2800" b="1" dirty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Fтр</a:t>
            </a:r>
            <a:endParaRPr lang="ru-RU" sz="2800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graphicFrame>
        <p:nvGraphicFramePr>
          <p:cNvPr id="1026" name="Object 21"/>
          <p:cNvGraphicFramePr>
            <a:graphicFrameLocks noChangeAspect="1"/>
          </p:cNvGraphicFramePr>
          <p:nvPr/>
        </p:nvGraphicFramePr>
        <p:xfrm>
          <a:off x="1500166" y="3714752"/>
          <a:ext cx="6653234" cy="2838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Точечный рисунок" r:id="rId3" imgW="3572374" imgH="1905266" progId="PBrush">
                  <p:embed/>
                </p:oleObj>
              </mc:Choice>
              <mc:Fallback>
                <p:oleObj name="Точечный рисунок" r:id="rId3" imgW="3572374" imgH="1905266" progId="PBrush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3714752"/>
                        <a:ext cx="6653234" cy="2838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90800" y="3352800"/>
            <a:ext cx="533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200" b="1">
              <a:latin typeface="Arial" charset="0"/>
            </a:endParaRPr>
          </a:p>
          <a:p>
            <a:pPr algn="ctr"/>
            <a:r>
              <a:rPr lang="ru-RU" sz="3200" b="1">
                <a:latin typeface="Arial" charset="0"/>
                <a:cs typeface="Arial" charset="0"/>
              </a:rPr>
              <a:t> </a:t>
            </a:r>
            <a:endParaRPr lang="ru-RU" sz="3200" b="1"/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2895600" y="457200"/>
            <a:ext cx="3886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B1F642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Трение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762000" y="2286000"/>
            <a:ext cx="2590800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B1F642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скольжения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4114800" y="2286000"/>
            <a:ext cx="2057400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качения</a:t>
            </a: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7086600" y="2362200"/>
            <a:ext cx="1524000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покоя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2667000" y="1447800"/>
            <a:ext cx="762000" cy="6858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5105400" y="1371600"/>
            <a:ext cx="0" cy="8382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6553200" y="1371600"/>
            <a:ext cx="838200" cy="6858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pic>
        <p:nvPicPr>
          <p:cNvPr id="6154" name="Picture 12" descr="A:\oxotnik2.jpg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/>
          <a:stretch>
            <a:fillRect/>
          </a:stretch>
        </p:blipFill>
        <p:spPr bwMode="auto">
          <a:xfrm>
            <a:off x="381000" y="3276600"/>
            <a:ext cx="3276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4" descr="A:\На колесо проскальзывающее по дороге действует сила трения Она направлена в сторону противоположную направлению скольжения.jpg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/>
          <a:stretch>
            <a:fillRect/>
          </a:stretch>
        </p:blipFill>
        <p:spPr bwMode="auto">
          <a:xfrm>
            <a:off x="3962400" y="3276600"/>
            <a:ext cx="2362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6" descr="A:\fytbol.jpg"/>
          <p:cNvPicPr>
            <a:picLocks noChangeAspect="1" noChangeArrowheads="1"/>
          </p:cNvPicPr>
          <p:nvPr/>
        </p:nvPicPr>
        <p:blipFill>
          <a:blip r:embed="rId4" cstate="print">
            <a:lum contrast="12000"/>
          </a:blip>
          <a:srcRect/>
          <a:stretch>
            <a:fillRect/>
          </a:stretch>
        </p:blipFill>
        <p:spPr bwMode="auto">
          <a:xfrm>
            <a:off x="6629400" y="3352800"/>
            <a:ext cx="2209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ПРИЧИНЫ ТРЕНИЯ: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 </a:t>
            </a:r>
            <a:r>
              <a:rPr lang="ru-RU" b="1" dirty="0"/>
              <a:t>Неровности			Взаимное</a:t>
            </a:r>
          </a:p>
          <a:p>
            <a:pPr>
              <a:buFont typeface="Wingdings" pitchFamily="2" charset="2"/>
              <a:buNone/>
            </a:pPr>
            <a:r>
              <a:rPr lang="ru-RU" b="1" dirty="0"/>
              <a:t> поверхности			притяжение 						</a:t>
            </a:r>
            <a:r>
              <a:rPr lang="en-US" b="1" dirty="0" smtClean="0"/>
              <a:t>         </a:t>
            </a:r>
            <a:r>
              <a:rPr lang="ru-RU" b="1" dirty="0" smtClean="0"/>
              <a:t>молекул</a:t>
            </a:r>
            <a:endParaRPr lang="ru-RU" b="1" dirty="0"/>
          </a:p>
        </p:txBody>
      </p:sp>
      <p:pic>
        <p:nvPicPr>
          <p:cNvPr id="12293" name="Picture 5" descr="fric_5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429000"/>
            <a:ext cx="3657600" cy="2047875"/>
          </a:xfrm>
          <a:prstGeom prst="rect">
            <a:avLst/>
          </a:prstGeom>
          <a:noFill/>
        </p:spPr>
      </p:pic>
      <p:pic>
        <p:nvPicPr>
          <p:cNvPr id="12295" name="Picture 7" descr="fric_7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505200"/>
            <a:ext cx="3886200" cy="19431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img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340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5715016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Движение одного тела по поверхности другого возможно только под действием силы 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768337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Уменьшение скорости движения и остановка тела вызваны действием силы трения. При движении тела в жидкостях и газах возникают силы сопротивления, также препятствующие движению.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img0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8497888" cy="49688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img025"/>
          <p:cNvPicPr>
            <a:picLocks noChangeAspect="1" noChangeArrowheads="1"/>
          </p:cNvPicPr>
          <p:nvPr/>
        </p:nvPicPr>
        <p:blipFill>
          <a:blip r:embed="rId2" cstate="print">
            <a:lum contrast="24000"/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72140"/>
            <a:ext cx="8229600" cy="100013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Сила трения возникает на границе соприкосновения двух тел. Для большей наглядности точку ее приложения целесообразно переносить на тело, движение которого мы рассматриваем.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img030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50070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Какое трение больше?</a:t>
            </a:r>
          </a:p>
        </p:txBody>
      </p:sp>
      <p:pic>
        <p:nvPicPr>
          <p:cNvPr id="18436" name="Picture 4" descr="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4000" cy="43815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109</TotalTime>
  <Words>180</Words>
  <Application>Microsoft Office PowerPoint</Application>
  <PresentationFormat>Экран (4:3)</PresentationFormat>
  <Paragraphs>35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Трек</vt:lpstr>
      <vt:lpstr>Точечный рисунок</vt:lpstr>
      <vt:lpstr>Презентация PowerPoint</vt:lpstr>
      <vt:lpstr>Сила, возникающая при соприкосновении поверхностей тел и препятствующая их перемещению относительно друг друга, называется силой трения. </vt:lpstr>
      <vt:lpstr>Презентация PowerPoint</vt:lpstr>
      <vt:lpstr>ПРИЧИНЫ ТРЕНИЯ: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Какое трение больше?</vt:lpstr>
      <vt:lpstr>Силы трения зависят:   1. От веса тела 2. От рода материала поверхностей 3. от качества шлифовки поверхностей. </vt:lpstr>
      <vt:lpstr>Презентация PowerPoint</vt:lpstr>
      <vt:lpstr>Чтобы увеличить трение, надо:</vt:lpstr>
      <vt:lpstr>Как уменьшить трение?</vt:lpstr>
      <vt:lpstr>Презентация PowerPoint</vt:lpstr>
      <vt:lpstr>Спасибо 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Алсу</dc:creator>
  <cp:lastModifiedBy>KrlNSh</cp:lastModifiedBy>
  <cp:revision>27</cp:revision>
  <dcterms:created xsi:type="dcterms:W3CDTF">2011-12-05T09:01:59Z</dcterms:created>
  <dcterms:modified xsi:type="dcterms:W3CDTF">2013-01-30T21:12:10Z</dcterms:modified>
</cp:coreProperties>
</file>