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74" r:id="rId3"/>
    <p:sldId id="257" r:id="rId4"/>
    <p:sldId id="276" r:id="rId5"/>
    <p:sldId id="271" r:id="rId6"/>
    <p:sldId id="272" r:id="rId7"/>
    <p:sldId id="270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251CB-CA2F-4417-9809-D756F9D1452A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0EA3E-42EB-4723-8A03-F2F81D202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72B7C-18DB-476D-93E8-383E60BBCC5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72B7C-18DB-476D-93E8-383E60BBCC5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53A6F-7F4D-42BD-8953-50CD03B76CC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18C6-569E-42FB-9A7A-28CCB270A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53A6F-7F4D-42BD-8953-50CD03B76CC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18C6-569E-42FB-9A7A-28CCB270A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53A6F-7F4D-42BD-8953-50CD03B76CC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18C6-569E-42FB-9A7A-28CCB270A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53A6F-7F4D-42BD-8953-50CD03B76CC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18C6-569E-42FB-9A7A-28CCB270A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53A6F-7F4D-42BD-8953-50CD03B76CC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18C6-569E-42FB-9A7A-28CCB270A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53A6F-7F4D-42BD-8953-50CD03B76CC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18C6-569E-42FB-9A7A-28CCB270A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53A6F-7F4D-42BD-8953-50CD03B76CC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18C6-569E-42FB-9A7A-28CCB270A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53A6F-7F4D-42BD-8953-50CD03B76CC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18C6-569E-42FB-9A7A-28CCB270A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53A6F-7F4D-42BD-8953-50CD03B76CC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18C6-569E-42FB-9A7A-28CCB270A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53A6F-7F4D-42BD-8953-50CD03B76CC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18C6-569E-42FB-9A7A-28CCB270A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53A6F-7F4D-42BD-8953-50CD03B76CC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18C6-569E-42FB-9A7A-28CCB270A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53A6F-7F4D-42BD-8953-50CD03B76CC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C18C6-569E-42FB-9A7A-28CCB270A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 descr="0_6615_6fef11ca_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6884" y="1988840"/>
            <a:ext cx="5603090" cy="2448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11188" y="476250"/>
            <a:ext cx="7772400" cy="827088"/>
          </a:xfrm>
        </p:spPr>
        <p:txBody>
          <a:bodyPr/>
          <a:lstStyle/>
          <a:p>
            <a:r>
              <a:rPr lang="ru-RU" smtClean="0"/>
              <a:t>        </a:t>
            </a:r>
            <a:r>
              <a:rPr lang="ru-RU" sz="4800" smtClean="0">
                <a:solidFill>
                  <a:srgbClr val="990099"/>
                </a:solidFill>
              </a:rPr>
              <a:t>Отгадайте ребус</a:t>
            </a:r>
          </a:p>
        </p:txBody>
      </p:sp>
      <p:sp>
        <p:nvSpPr>
          <p:cNvPr id="9" name="Содержимое 8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5148263" y="5445125"/>
            <a:ext cx="3024187" cy="660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   </a:t>
            </a:r>
            <a:r>
              <a:rPr lang="ru-RU" smtClean="0">
                <a:solidFill>
                  <a:srgbClr val="000099"/>
                </a:solidFill>
              </a:rPr>
              <a:t>Треугольник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5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Тема урока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72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Равнобедренный треугольник и его свойства.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Какие треугольники являются равнобедренными?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251520" y="1484784"/>
            <a:ext cx="1368152" cy="1584176"/>
          </a:xfrm>
          <a:prstGeom prst="triangle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7020272" y="4509120"/>
            <a:ext cx="1944216" cy="1944216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flipV="1">
            <a:off x="323528" y="3789040"/>
            <a:ext cx="3240360" cy="122413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4932040" y="3501008"/>
            <a:ext cx="1584176" cy="129614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51520" y="1916832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259632" y="1916832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755576" y="3068960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619672" y="328498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10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699792" y="4293096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6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899592" y="4293096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6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6084168" y="3789040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5004048" y="3789040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5580112" y="4797152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6660232" y="5085184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812360" y="6334780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grpSp>
        <p:nvGrpSpPr>
          <p:cNvPr id="32" name="Группа 31"/>
          <p:cNvGrpSpPr/>
          <p:nvPr/>
        </p:nvGrpSpPr>
        <p:grpSpPr>
          <a:xfrm>
            <a:off x="683568" y="2348880"/>
            <a:ext cx="504056" cy="504056"/>
            <a:chOff x="2267744" y="2564904"/>
            <a:chExt cx="504056" cy="504056"/>
          </a:xfrm>
        </p:grpSpPr>
        <p:sp>
          <p:nvSpPr>
            <p:cNvPr id="30" name="Овал 29"/>
            <p:cNvSpPr/>
            <p:nvPr/>
          </p:nvSpPr>
          <p:spPr>
            <a:xfrm>
              <a:off x="2267744" y="2564904"/>
              <a:ext cx="504056" cy="5040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339752" y="2564904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</a:rPr>
                <a:t>1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" name="Группа 50"/>
          <p:cNvGrpSpPr/>
          <p:nvPr/>
        </p:nvGrpSpPr>
        <p:grpSpPr>
          <a:xfrm>
            <a:off x="2195736" y="1340768"/>
            <a:ext cx="3384376" cy="1675348"/>
            <a:chOff x="2195736" y="1340768"/>
            <a:chExt cx="3384376" cy="1675348"/>
          </a:xfrm>
        </p:grpSpPr>
        <p:sp>
          <p:nvSpPr>
            <p:cNvPr id="6" name="Равнобедренный треугольник 5"/>
            <p:cNvSpPr/>
            <p:nvPr/>
          </p:nvSpPr>
          <p:spPr>
            <a:xfrm flipV="1">
              <a:off x="2195736" y="1916832"/>
              <a:ext cx="3384376" cy="1080120"/>
            </a:xfrm>
            <a:prstGeom prst="triangle">
              <a:avLst>
                <a:gd name="adj" fmla="val 7717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51920" y="1340768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11</a:t>
              </a:r>
              <a:endParaRPr lang="ru-RU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20072" y="2276872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3</a:t>
              </a:r>
              <a:endParaRPr lang="ru-RU" sz="2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347864" y="2492896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9</a:t>
              </a:r>
              <a:endParaRPr lang="ru-RU" sz="2800" dirty="0"/>
            </a:p>
          </p:txBody>
        </p:sp>
        <p:grpSp>
          <p:nvGrpSpPr>
            <p:cNvPr id="36" name="Группа 32"/>
            <p:cNvGrpSpPr/>
            <p:nvPr/>
          </p:nvGrpSpPr>
          <p:grpSpPr>
            <a:xfrm>
              <a:off x="4139952" y="2060848"/>
              <a:ext cx="504056" cy="504056"/>
              <a:chOff x="2267744" y="2564904"/>
              <a:chExt cx="504056" cy="504056"/>
            </a:xfrm>
          </p:grpSpPr>
          <p:sp>
            <p:nvSpPr>
              <p:cNvPr id="34" name="Овал 33"/>
              <p:cNvSpPr/>
              <p:nvPr/>
            </p:nvSpPr>
            <p:spPr>
              <a:xfrm>
                <a:off x="2267744" y="2564904"/>
                <a:ext cx="504056" cy="50405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339752" y="2564904"/>
                <a:ext cx="4320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solidFill>
                      <a:srgbClr val="FF0000"/>
                    </a:solidFill>
                  </a:rPr>
                  <a:t>2</a:t>
                </a:r>
                <a:endParaRPr lang="ru-RU" sz="24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39" name="Группа 51"/>
          <p:cNvGrpSpPr/>
          <p:nvPr/>
        </p:nvGrpSpPr>
        <p:grpSpPr>
          <a:xfrm>
            <a:off x="6588224" y="1124744"/>
            <a:ext cx="1584176" cy="2592288"/>
            <a:chOff x="6588224" y="1124744"/>
            <a:chExt cx="1584176" cy="2592288"/>
          </a:xfrm>
        </p:grpSpPr>
        <p:sp>
          <p:nvSpPr>
            <p:cNvPr id="5" name="Прямоугольный треугольник 4"/>
            <p:cNvSpPr/>
            <p:nvPr/>
          </p:nvSpPr>
          <p:spPr>
            <a:xfrm flipH="1" flipV="1">
              <a:off x="6588224" y="1628800"/>
              <a:ext cx="1224136" cy="2088232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64288" y="1124744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3</a:t>
              </a:r>
              <a:endParaRPr lang="ru-RU" sz="2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884368" y="2204864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4</a:t>
              </a:r>
              <a:endParaRPr lang="ru-RU" sz="28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04248" y="2420888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5</a:t>
              </a:r>
              <a:endParaRPr lang="ru-RU" sz="2800" dirty="0"/>
            </a:p>
          </p:txBody>
        </p:sp>
        <p:grpSp>
          <p:nvGrpSpPr>
            <p:cNvPr id="42" name="Группа 35"/>
            <p:cNvGrpSpPr/>
            <p:nvPr/>
          </p:nvGrpSpPr>
          <p:grpSpPr>
            <a:xfrm>
              <a:off x="7092280" y="1916832"/>
              <a:ext cx="504056" cy="504056"/>
              <a:chOff x="2267744" y="2564904"/>
              <a:chExt cx="504056" cy="504056"/>
            </a:xfrm>
          </p:grpSpPr>
          <p:sp>
            <p:nvSpPr>
              <p:cNvPr id="37" name="Овал 36"/>
              <p:cNvSpPr/>
              <p:nvPr/>
            </p:nvSpPr>
            <p:spPr>
              <a:xfrm>
                <a:off x="2267744" y="2564904"/>
                <a:ext cx="504056" cy="50405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339752" y="2564904"/>
                <a:ext cx="4320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solidFill>
                      <a:srgbClr val="FF0000"/>
                    </a:solidFill>
                  </a:rPr>
                  <a:t>3</a:t>
                </a:r>
                <a:endParaRPr lang="ru-RU" sz="24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45" name="Группа 38"/>
          <p:cNvGrpSpPr/>
          <p:nvPr/>
        </p:nvGrpSpPr>
        <p:grpSpPr>
          <a:xfrm>
            <a:off x="1691680" y="4005064"/>
            <a:ext cx="504056" cy="504056"/>
            <a:chOff x="2267744" y="2564904"/>
            <a:chExt cx="504056" cy="504056"/>
          </a:xfrm>
        </p:grpSpPr>
        <p:sp>
          <p:nvSpPr>
            <p:cNvPr id="40" name="Овал 39"/>
            <p:cNvSpPr/>
            <p:nvPr/>
          </p:nvSpPr>
          <p:spPr>
            <a:xfrm>
              <a:off x="2267744" y="2564904"/>
              <a:ext cx="504056" cy="5040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339752" y="2564904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</a:rPr>
                <a:t>4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" name="Группа 41"/>
          <p:cNvGrpSpPr/>
          <p:nvPr/>
        </p:nvGrpSpPr>
        <p:grpSpPr>
          <a:xfrm>
            <a:off x="5508104" y="4077072"/>
            <a:ext cx="504056" cy="504056"/>
            <a:chOff x="2267744" y="2564904"/>
            <a:chExt cx="504056" cy="504056"/>
          </a:xfrm>
        </p:grpSpPr>
        <p:sp>
          <p:nvSpPr>
            <p:cNvPr id="43" name="Овал 42"/>
            <p:cNvSpPr/>
            <p:nvPr/>
          </p:nvSpPr>
          <p:spPr>
            <a:xfrm>
              <a:off x="2267744" y="2564904"/>
              <a:ext cx="504056" cy="5040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339752" y="2564904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</a:rPr>
                <a:t>5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" name="Группа 44"/>
          <p:cNvGrpSpPr/>
          <p:nvPr/>
        </p:nvGrpSpPr>
        <p:grpSpPr>
          <a:xfrm>
            <a:off x="7452320" y="5517232"/>
            <a:ext cx="504056" cy="504056"/>
            <a:chOff x="2267744" y="2564904"/>
            <a:chExt cx="504056" cy="504056"/>
          </a:xfrm>
        </p:grpSpPr>
        <p:sp>
          <p:nvSpPr>
            <p:cNvPr id="46" name="Овал 45"/>
            <p:cNvSpPr/>
            <p:nvPr/>
          </p:nvSpPr>
          <p:spPr>
            <a:xfrm>
              <a:off x="2267744" y="2564904"/>
              <a:ext cx="504056" cy="5040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339752" y="2564904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</a:rPr>
                <a:t>7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" name="Группа 52"/>
          <p:cNvGrpSpPr/>
          <p:nvPr/>
        </p:nvGrpSpPr>
        <p:grpSpPr>
          <a:xfrm>
            <a:off x="2555776" y="4725144"/>
            <a:ext cx="3384376" cy="1963380"/>
            <a:chOff x="2555776" y="4725144"/>
            <a:chExt cx="3384376" cy="1963380"/>
          </a:xfrm>
        </p:grpSpPr>
        <p:sp>
          <p:nvSpPr>
            <p:cNvPr id="8" name="Равнобедренный треугольник 7"/>
            <p:cNvSpPr/>
            <p:nvPr/>
          </p:nvSpPr>
          <p:spPr>
            <a:xfrm>
              <a:off x="2555776" y="4725144"/>
              <a:ext cx="3384376" cy="1440160"/>
            </a:xfrm>
            <a:prstGeom prst="triangle">
              <a:avLst>
                <a:gd name="adj" fmla="val 30096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71800" y="5013176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6</a:t>
              </a:r>
              <a:endParaRPr lang="ru-RU" sz="2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95936" y="6165304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9</a:t>
              </a:r>
              <a:endParaRPr lang="ru-RU" sz="28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716016" y="4941168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8</a:t>
              </a:r>
              <a:endParaRPr lang="ru-RU" sz="2800" dirty="0"/>
            </a:p>
          </p:txBody>
        </p:sp>
        <p:grpSp>
          <p:nvGrpSpPr>
            <p:cNvPr id="53" name="Группа 47"/>
            <p:cNvGrpSpPr/>
            <p:nvPr/>
          </p:nvGrpSpPr>
          <p:grpSpPr>
            <a:xfrm>
              <a:off x="3635896" y="5373216"/>
              <a:ext cx="504056" cy="504056"/>
              <a:chOff x="2267744" y="2564904"/>
              <a:chExt cx="504056" cy="504056"/>
            </a:xfrm>
          </p:grpSpPr>
          <p:sp>
            <p:nvSpPr>
              <p:cNvPr id="49" name="Овал 48"/>
              <p:cNvSpPr/>
              <p:nvPr/>
            </p:nvSpPr>
            <p:spPr>
              <a:xfrm>
                <a:off x="2267744" y="2564904"/>
                <a:ext cx="504056" cy="50405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339752" y="2564904"/>
                <a:ext cx="4320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solidFill>
                      <a:srgbClr val="FF0000"/>
                    </a:solidFill>
                  </a:rPr>
                  <a:t>6</a:t>
                </a:r>
                <a:endParaRPr lang="ru-RU" sz="24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54" name="Управляющая кнопка: далее 53">
            <a:hlinkClick r:id="" action="ppaction://hlinkshowjump?jump=nextslide" highlightClick="1"/>
          </p:cNvPr>
          <p:cNvSpPr/>
          <p:nvPr/>
        </p:nvSpPr>
        <p:spPr>
          <a:xfrm>
            <a:off x="323528" y="6309320"/>
            <a:ext cx="571504" cy="357190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642910" y="107154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</a:t>
            </a:r>
            <a:endParaRPr lang="ru-RU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71406" y="305966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1643042" y="292893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2000232" y="150017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</a:t>
            </a:r>
            <a:endParaRPr lang="ru-RU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5429256" y="150017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</a:t>
            </a:r>
            <a:endParaRPr lang="ru-RU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4500562" y="292893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Κ</a:t>
            </a:r>
            <a:endParaRPr lang="ru-RU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6357950" y="128586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7786710" y="135729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L</a:t>
            </a:r>
            <a:endParaRPr lang="ru-RU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7643834" y="364331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Ν</a:t>
            </a:r>
            <a:endParaRPr lang="ru-RU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71406" y="350043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Ζ</a:t>
            </a:r>
            <a:endParaRPr lang="ru-RU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1714480" y="500063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</a:t>
            </a:r>
            <a:endParaRPr lang="ru-RU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3500430" y="342900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Χ</a:t>
            </a:r>
            <a:endParaRPr lang="ru-RU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4572000" y="457200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ru-RU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5500694" y="314324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endParaRPr lang="ru-RU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6429388" y="450057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ru-RU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6929454" y="414338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</a:t>
            </a:r>
            <a:endParaRPr lang="ru-RU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6715140" y="628652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</a:t>
            </a:r>
            <a:endParaRPr lang="ru-RU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8715404" y="5988626"/>
            <a:ext cx="35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</a:t>
            </a:r>
            <a:endParaRPr lang="ru-RU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2285984" y="578645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3286116" y="442913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</a:t>
            </a:r>
            <a:endParaRPr lang="ru-RU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5786446" y="57743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ru-RU" b="1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0" y="285728"/>
            <a:ext cx="8929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Какие из сторон являются боковыми сторонами треугольников, а какие – основанием?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0" y="357166"/>
            <a:ext cx="8858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Назовите  равные углы в равнобедренных треугольниках: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5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6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9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5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6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animBg="1"/>
      <p:bldP spid="4" grpId="0" animBg="1"/>
      <p:bldP spid="7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22" grpId="0"/>
      <p:bldP spid="23" grpId="0"/>
      <p:bldP spid="24" grpId="0"/>
      <p:bldP spid="28" grpId="0"/>
      <p:bldP spid="29" grpId="0"/>
      <p:bldP spid="55" grpId="0"/>
      <p:bldP spid="56" grpId="0"/>
      <p:bldP spid="57" grpId="0"/>
      <p:bldP spid="58" grpId="0"/>
      <p:bldP spid="58" grpId="1"/>
      <p:bldP spid="59" grpId="0"/>
      <p:bldP spid="59" grpId="1"/>
      <p:bldP spid="60" grpId="0"/>
      <p:bldP spid="60" grpId="1"/>
      <p:bldP spid="61" grpId="0"/>
      <p:bldP spid="61" grpId="1"/>
      <p:bldP spid="62" grpId="0"/>
      <p:bldP spid="62" grpId="1"/>
      <p:bldP spid="63" grpId="0"/>
      <p:bldP spid="63" grpId="1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3" grpId="1"/>
      <p:bldP spid="74" grpId="0"/>
      <p:bldP spid="74" grpId="1"/>
      <p:bldP spid="75" grpId="0"/>
      <p:bldP spid="75" grpId="1"/>
      <p:bldP spid="76" grpId="0"/>
      <p:bldP spid="76" grpId="1"/>
      <p:bldP spid="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214290"/>
            <a:ext cx="692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Свойства равнобедренного треугольника.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214678" y="2143116"/>
            <a:ext cx="2071702" cy="285752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57488" y="4814840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86380" y="4786322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14810" y="1857364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1928802"/>
            <a:ext cx="25003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Дано:  ∆АВС – равнобедренный</a:t>
            </a:r>
          </a:p>
          <a:p>
            <a:r>
              <a:rPr lang="ru-RU" sz="2000" b="1" dirty="0" smtClean="0"/>
              <a:t>Доказать:     В =     </a:t>
            </a:r>
            <a:r>
              <a:rPr lang="ru-RU" sz="2000" b="1" dirty="0" smtClean="0"/>
              <a:t>С</a:t>
            </a:r>
          </a:p>
          <a:p>
            <a:r>
              <a:rPr lang="ru-RU" sz="2000" b="1" dirty="0" smtClean="0"/>
              <a:t>Доказательство:</a:t>
            </a:r>
            <a:endParaRPr lang="ru-RU" sz="2000" b="1" dirty="0" smtClean="0"/>
          </a:p>
        </p:txBody>
      </p:sp>
      <p:pic>
        <p:nvPicPr>
          <p:cNvPr id="10" name="Рисунок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8760" y="2714620"/>
            <a:ext cx="220100" cy="104775"/>
          </a:xfrm>
          <a:prstGeom prst="rect">
            <a:avLst/>
          </a:prstGeom>
          <a:noFill/>
        </p:spPr>
      </p:pic>
      <p:pic>
        <p:nvPicPr>
          <p:cNvPr id="11" name="Рисунок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7256" y="2714620"/>
            <a:ext cx="220100" cy="10477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00034" y="1071546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Теорема 2</a:t>
            </a:r>
            <a:r>
              <a:rPr lang="ru-RU" sz="2000" b="1" dirty="0" smtClean="0"/>
              <a:t>.   В равнобедренном треугольнике биссектриса,                                       проведенная к основанию, является медианой и высотой.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7158" y="714356"/>
            <a:ext cx="8429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Теорема 1.  </a:t>
            </a:r>
            <a:r>
              <a:rPr lang="ru-RU" sz="2000" b="1" dirty="0" smtClean="0"/>
              <a:t>В равнобедренном треугольнике углы при основании равны.</a:t>
            </a:r>
            <a:endParaRPr lang="ru-RU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214942" y="2000240"/>
            <a:ext cx="30718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Дано:  ∆АВС – равнобедренный, А</a:t>
            </a:r>
            <a:r>
              <a:rPr lang="en-US" b="1" dirty="0" smtClean="0"/>
              <a:t>D</a:t>
            </a:r>
            <a:r>
              <a:rPr lang="ru-RU" b="1" dirty="0" smtClean="0"/>
              <a:t> – биссектриса  ∆АВС </a:t>
            </a:r>
          </a:p>
          <a:p>
            <a:r>
              <a:rPr lang="ru-RU" b="1" dirty="0" smtClean="0"/>
              <a:t>Доказать: А</a:t>
            </a:r>
            <a:r>
              <a:rPr lang="en-US" b="1" dirty="0" smtClean="0"/>
              <a:t>D</a:t>
            </a:r>
            <a:r>
              <a:rPr lang="ru-RU" b="1" dirty="0" smtClean="0"/>
              <a:t> – медиана,</a:t>
            </a:r>
          </a:p>
          <a:p>
            <a:r>
              <a:rPr lang="ru-RU" b="1" dirty="0" smtClean="0"/>
              <a:t>                    А</a:t>
            </a:r>
            <a:r>
              <a:rPr lang="en-US" b="1" dirty="0" smtClean="0"/>
              <a:t>D</a:t>
            </a:r>
            <a:r>
              <a:rPr lang="ru-RU" b="1" dirty="0" smtClean="0"/>
              <a:t> – высота.  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14282" y="3500438"/>
            <a:ext cx="35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Дополнительное построение: А</a:t>
            </a:r>
            <a:r>
              <a:rPr lang="en-US" sz="2000" b="1" dirty="0" smtClean="0"/>
              <a:t>D</a:t>
            </a:r>
            <a:r>
              <a:rPr lang="ru-RU" sz="2000" b="1" dirty="0" smtClean="0"/>
              <a:t> - биссектриса  ∆АВС.</a:t>
            </a:r>
            <a:endParaRPr lang="ru-RU" sz="2000" b="1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2839630" y="3589735"/>
            <a:ext cx="2786081" cy="357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00496" y="4929198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  <p:bldP spid="7" grpId="0"/>
      <p:bldP spid="8" grpId="0"/>
      <p:bldP spid="8" grpId="1"/>
      <p:bldP spid="12" grpId="0"/>
      <p:bldP spid="13" grpId="0"/>
      <p:bldP spid="13" grpId="1"/>
      <p:bldP spid="14" grpId="0"/>
      <p:bldP spid="15" grpId="0"/>
      <p:bldP spid="15" grpId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333375"/>
            <a:ext cx="4826000" cy="898525"/>
          </a:xfrm>
        </p:spPr>
        <p:txBody>
          <a:bodyPr/>
          <a:lstStyle/>
          <a:p>
            <a:r>
              <a:rPr lang="ru-RU" smtClean="0"/>
              <a:t>  </a:t>
            </a:r>
            <a:r>
              <a:rPr lang="ru-RU" sz="4800" smtClean="0">
                <a:solidFill>
                  <a:srgbClr val="990099"/>
                </a:solidFill>
              </a:rPr>
              <a:t>Решение задач</a:t>
            </a:r>
          </a:p>
        </p:txBody>
      </p:sp>
      <p:sp>
        <p:nvSpPr>
          <p:cNvPr id="3" name="Содержимое 2" descr="Rectangle: Click to edit Master text styles&#10;Second level&#10;Third level&#10;Fourth level&#10;Fifth level"/>
          <p:cNvSpPr>
            <a:spLocks noGrp="1"/>
          </p:cNvSpPr>
          <p:nvPr>
            <p:ph sz="half" idx="1"/>
          </p:nvPr>
        </p:nvSpPr>
        <p:spPr>
          <a:xfrm>
            <a:off x="827088" y="1773238"/>
            <a:ext cx="3810000" cy="515937"/>
          </a:xfrm>
        </p:spPr>
        <p:txBody>
          <a:bodyPr>
            <a:normAutofit lnSpcReduction="10000"/>
          </a:bodyPr>
          <a:lstStyle/>
          <a:p>
            <a:r>
              <a:rPr lang="ru-RU" smtClean="0">
                <a:solidFill>
                  <a:srgbClr val="0000CC"/>
                </a:solidFill>
              </a:rPr>
              <a:t>Найдите угол </a:t>
            </a:r>
            <a:r>
              <a:rPr lang="en-US" smtClean="0">
                <a:solidFill>
                  <a:srgbClr val="0000CC"/>
                </a:solidFill>
              </a:rPr>
              <a:t>KBA</a:t>
            </a:r>
            <a:r>
              <a:rPr lang="ru-RU" smtClean="0">
                <a:solidFill>
                  <a:srgbClr val="0000CC"/>
                </a:solidFill>
              </a:rPr>
              <a:t>.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827088" y="2565400"/>
            <a:ext cx="7632700" cy="2781300"/>
            <a:chOff x="1648" y="12655"/>
            <a:chExt cx="8844" cy="2769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648" y="12655"/>
              <a:ext cx="2657" cy="2769"/>
              <a:chOff x="1648" y="12655"/>
              <a:chExt cx="2657" cy="2769"/>
            </a:xfrm>
          </p:grpSpPr>
          <p:sp>
            <p:nvSpPr>
              <p:cNvPr id="19510" name="Text Box 4"/>
              <p:cNvSpPr txBox="1">
                <a:spLocks noChangeArrowheads="1"/>
              </p:cNvSpPr>
              <p:nvPr/>
            </p:nvSpPr>
            <p:spPr bwMode="auto">
              <a:xfrm>
                <a:off x="1648" y="14949"/>
                <a:ext cx="538" cy="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000" b="1">
                    <a:solidFill>
                      <a:srgbClr val="0000CC"/>
                    </a:solidFill>
                    <a:latin typeface="Times New Roman" pitchFamily="18" charset="0"/>
                  </a:rPr>
                  <a:t>A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19511" name="Text Box 5"/>
              <p:cNvSpPr txBox="1">
                <a:spLocks noChangeArrowheads="1"/>
              </p:cNvSpPr>
              <p:nvPr/>
            </p:nvSpPr>
            <p:spPr bwMode="auto">
              <a:xfrm>
                <a:off x="3892" y="14953"/>
                <a:ext cx="413" cy="3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000" b="1">
                    <a:solidFill>
                      <a:srgbClr val="0000CC"/>
                    </a:solidFill>
                    <a:latin typeface="Times New Roman" pitchFamily="18" charset="0"/>
                  </a:rPr>
                  <a:t>B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19512" name="Text Box 6"/>
              <p:cNvSpPr txBox="1">
                <a:spLocks noChangeArrowheads="1"/>
              </p:cNvSpPr>
              <p:nvPr/>
            </p:nvSpPr>
            <p:spPr bwMode="auto">
              <a:xfrm>
                <a:off x="2800" y="12655"/>
                <a:ext cx="568" cy="4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000" b="1">
                    <a:solidFill>
                      <a:srgbClr val="0000CC"/>
                    </a:solidFill>
                    <a:latin typeface="Times New Roman" pitchFamily="18" charset="0"/>
                  </a:rPr>
                  <a:t>K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6" name="Group 7"/>
              <p:cNvGrpSpPr>
                <a:grpSpLocks/>
              </p:cNvGrpSpPr>
              <p:nvPr/>
            </p:nvGrpSpPr>
            <p:grpSpPr bwMode="auto">
              <a:xfrm>
                <a:off x="2077" y="12999"/>
                <a:ext cx="1883" cy="2007"/>
                <a:chOff x="1504" y="2871"/>
                <a:chExt cx="9071" cy="9661"/>
              </a:xfrm>
            </p:grpSpPr>
            <p:sp>
              <p:nvSpPr>
                <p:cNvPr id="19516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8060" y="7560"/>
                  <a:ext cx="415" cy="2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7" name="Group 9"/>
                <p:cNvGrpSpPr>
                  <a:grpSpLocks/>
                </p:cNvGrpSpPr>
                <p:nvPr/>
              </p:nvGrpSpPr>
              <p:grpSpPr bwMode="auto">
                <a:xfrm>
                  <a:off x="1504" y="2871"/>
                  <a:ext cx="9071" cy="9661"/>
                  <a:chOff x="1135" y="3402"/>
                  <a:chExt cx="9071" cy="9661"/>
                </a:xfrm>
              </p:grpSpPr>
              <p:sp>
                <p:nvSpPr>
                  <p:cNvPr id="19520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135" y="13063"/>
                    <a:ext cx="907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21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135" y="3402"/>
                    <a:ext cx="4535" cy="966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22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5670" y="3402"/>
                    <a:ext cx="4535" cy="966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9518" name="Line 13"/>
                <p:cNvSpPr>
                  <a:spLocks noChangeShapeType="1"/>
                </p:cNvSpPr>
                <p:nvPr/>
              </p:nvSpPr>
              <p:spPr bwMode="auto">
                <a:xfrm>
                  <a:off x="3560" y="7600"/>
                  <a:ext cx="409" cy="22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19" name="Arc 14"/>
                <p:cNvSpPr>
                  <a:spLocks/>
                </p:cNvSpPr>
                <p:nvPr/>
              </p:nvSpPr>
              <p:spPr bwMode="auto">
                <a:xfrm rot="2124942">
                  <a:off x="1758" y="11447"/>
                  <a:ext cx="1267" cy="900"/>
                </a:xfrm>
                <a:custGeom>
                  <a:avLst/>
                  <a:gdLst>
                    <a:gd name="T0" fmla="*/ 0 w 29130"/>
                    <a:gd name="T1" fmla="*/ 0 h 21600"/>
                    <a:gd name="T2" fmla="*/ 0 w 29130"/>
                    <a:gd name="T3" fmla="*/ 0 h 21600"/>
                    <a:gd name="T4" fmla="*/ 0 w 2913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9130"/>
                    <a:gd name="T10" fmla="*/ 0 h 21600"/>
                    <a:gd name="T11" fmla="*/ 29130 w 2913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9130" h="21600" fill="none" extrusionOk="0">
                      <a:moveTo>
                        <a:pt x="0" y="1408"/>
                      </a:moveTo>
                      <a:cubicBezTo>
                        <a:pt x="2450" y="477"/>
                        <a:pt x="5050" y="-1"/>
                        <a:pt x="7672" y="0"/>
                      </a:cubicBezTo>
                      <a:cubicBezTo>
                        <a:pt x="18645" y="0"/>
                        <a:pt x="27874" y="8227"/>
                        <a:pt x="29130" y="19128"/>
                      </a:cubicBezTo>
                    </a:path>
                    <a:path w="29130" h="21600" stroke="0" extrusionOk="0">
                      <a:moveTo>
                        <a:pt x="0" y="1408"/>
                      </a:moveTo>
                      <a:cubicBezTo>
                        <a:pt x="2450" y="477"/>
                        <a:pt x="5050" y="-1"/>
                        <a:pt x="7672" y="0"/>
                      </a:cubicBezTo>
                      <a:cubicBezTo>
                        <a:pt x="18645" y="0"/>
                        <a:pt x="27874" y="8227"/>
                        <a:pt x="29130" y="19128"/>
                      </a:cubicBezTo>
                      <a:lnTo>
                        <a:pt x="7672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9514" name="Text Box 15"/>
              <p:cNvSpPr txBox="1">
                <a:spLocks noChangeArrowheads="1"/>
              </p:cNvSpPr>
              <p:nvPr/>
            </p:nvSpPr>
            <p:spPr bwMode="auto">
              <a:xfrm>
                <a:off x="2291" y="14552"/>
                <a:ext cx="661" cy="3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1800" b="1">
                    <a:solidFill>
                      <a:srgbClr val="0000CC"/>
                    </a:solidFill>
                    <a:latin typeface="Calibri" pitchFamily="34" charset="0"/>
                  </a:rPr>
                  <a:t>70</a:t>
                </a:r>
                <a:r>
                  <a:rPr lang="en-US" sz="1800">
                    <a:solidFill>
                      <a:srgbClr val="0000CC"/>
                    </a:solidFill>
                    <a:latin typeface="Times New Roman" pitchFamily="18" charset="0"/>
                    <a:sym typeface="Symbol" pitchFamily="18" charset="2"/>
                  </a:rPr>
                  <a:t></a:t>
                </a:r>
                <a:endParaRPr lang="ru-RU" sz="1800">
                  <a:solidFill>
                    <a:srgbClr val="0000CC"/>
                  </a:solidFill>
                </a:endParaRPr>
              </a:p>
            </p:txBody>
          </p:sp>
          <p:sp>
            <p:nvSpPr>
              <p:cNvPr id="19515" name="Text Box 16"/>
              <p:cNvSpPr txBox="1">
                <a:spLocks noChangeArrowheads="1"/>
              </p:cNvSpPr>
              <p:nvPr/>
            </p:nvSpPr>
            <p:spPr bwMode="auto">
              <a:xfrm>
                <a:off x="1982" y="13013"/>
                <a:ext cx="461" cy="36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990099"/>
                    </a:solidFill>
                    <a:latin typeface="Calibri" pitchFamily="34" charset="0"/>
                  </a:rPr>
                  <a:t>1</a:t>
                </a:r>
                <a:endParaRPr lang="ru-RU" sz="2000">
                  <a:solidFill>
                    <a:srgbClr val="990099"/>
                  </a:solidFill>
                </a:endParaRPr>
              </a:p>
            </p:txBody>
          </p:sp>
        </p:grpSp>
        <p:grpSp>
          <p:nvGrpSpPr>
            <p:cNvPr id="8" name="Group 17"/>
            <p:cNvGrpSpPr>
              <a:grpSpLocks/>
            </p:cNvGrpSpPr>
            <p:nvPr/>
          </p:nvGrpSpPr>
          <p:grpSpPr bwMode="auto">
            <a:xfrm>
              <a:off x="4572" y="12727"/>
              <a:ext cx="3063" cy="2417"/>
              <a:chOff x="4572" y="12727"/>
              <a:chExt cx="3063" cy="2417"/>
            </a:xfrm>
          </p:grpSpPr>
          <p:sp>
            <p:nvSpPr>
              <p:cNvPr id="19490" name="Text Box 18"/>
              <p:cNvSpPr txBox="1">
                <a:spLocks noChangeArrowheads="1"/>
              </p:cNvSpPr>
              <p:nvPr/>
            </p:nvSpPr>
            <p:spPr bwMode="auto">
              <a:xfrm>
                <a:off x="4572" y="14656"/>
                <a:ext cx="515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000" b="1">
                    <a:solidFill>
                      <a:srgbClr val="0000CC"/>
                    </a:solidFill>
                    <a:latin typeface="Times New Roman" pitchFamily="18" charset="0"/>
                  </a:rPr>
                  <a:t>A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19491" name="Text Box 19"/>
              <p:cNvSpPr txBox="1">
                <a:spLocks noChangeArrowheads="1"/>
              </p:cNvSpPr>
              <p:nvPr/>
            </p:nvSpPr>
            <p:spPr bwMode="auto">
              <a:xfrm>
                <a:off x="5843" y="14766"/>
                <a:ext cx="458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K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19492" name="Text Box 20"/>
              <p:cNvSpPr txBox="1">
                <a:spLocks noChangeArrowheads="1"/>
              </p:cNvSpPr>
              <p:nvPr/>
            </p:nvSpPr>
            <p:spPr bwMode="auto">
              <a:xfrm>
                <a:off x="5904" y="12727"/>
                <a:ext cx="472" cy="4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b="1">
                    <a:solidFill>
                      <a:srgbClr val="0000CC"/>
                    </a:solidFill>
                    <a:latin typeface="Calibri" pitchFamily="34" charset="0"/>
                  </a:rPr>
                  <a:t>B</a:t>
                </a:r>
                <a:endParaRPr lang="ru-RU">
                  <a:solidFill>
                    <a:srgbClr val="0000CC"/>
                  </a:solidFill>
                </a:endParaRPr>
              </a:p>
            </p:txBody>
          </p:sp>
          <p:sp>
            <p:nvSpPr>
              <p:cNvPr id="19493" name="Text Box 21"/>
              <p:cNvSpPr txBox="1">
                <a:spLocks noChangeArrowheads="1"/>
              </p:cNvSpPr>
              <p:nvPr/>
            </p:nvSpPr>
            <p:spPr bwMode="auto">
              <a:xfrm>
                <a:off x="7104" y="14612"/>
                <a:ext cx="531" cy="3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C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19494" name="Line 22"/>
              <p:cNvSpPr>
                <a:spLocks noChangeShapeType="1"/>
              </p:cNvSpPr>
              <p:nvPr/>
            </p:nvSpPr>
            <p:spPr bwMode="auto">
              <a:xfrm rot="6908136">
                <a:off x="6511" y="13841"/>
                <a:ext cx="77" cy="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5" name="Arc 23"/>
              <p:cNvSpPr>
                <a:spLocks/>
              </p:cNvSpPr>
              <p:nvPr/>
            </p:nvSpPr>
            <p:spPr bwMode="auto">
              <a:xfrm rot="7288318">
                <a:off x="6070" y="13395"/>
                <a:ext cx="177" cy="152"/>
              </a:xfrm>
              <a:custGeom>
                <a:avLst/>
                <a:gdLst>
                  <a:gd name="T0" fmla="*/ 0 w 29130"/>
                  <a:gd name="T1" fmla="*/ 0 h 21600"/>
                  <a:gd name="T2" fmla="*/ 0 w 29130"/>
                  <a:gd name="T3" fmla="*/ 0 h 21600"/>
                  <a:gd name="T4" fmla="*/ 0 w 2913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9130"/>
                  <a:gd name="T10" fmla="*/ 0 h 21600"/>
                  <a:gd name="T11" fmla="*/ 29130 w 2913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130" h="21600" fill="none" extrusionOk="0">
                    <a:moveTo>
                      <a:pt x="0" y="1408"/>
                    </a:moveTo>
                    <a:cubicBezTo>
                      <a:pt x="2450" y="477"/>
                      <a:pt x="5050" y="-1"/>
                      <a:pt x="7672" y="0"/>
                    </a:cubicBezTo>
                    <a:cubicBezTo>
                      <a:pt x="18645" y="0"/>
                      <a:pt x="27874" y="8227"/>
                      <a:pt x="29130" y="19128"/>
                    </a:cubicBezTo>
                  </a:path>
                  <a:path w="29130" h="21600" stroke="0" extrusionOk="0">
                    <a:moveTo>
                      <a:pt x="0" y="1408"/>
                    </a:moveTo>
                    <a:cubicBezTo>
                      <a:pt x="2450" y="477"/>
                      <a:pt x="5050" y="-1"/>
                      <a:pt x="7672" y="0"/>
                    </a:cubicBezTo>
                    <a:cubicBezTo>
                      <a:pt x="18645" y="0"/>
                      <a:pt x="27874" y="8227"/>
                      <a:pt x="29130" y="19128"/>
                    </a:cubicBezTo>
                    <a:lnTo>
                      <a:pt x="7672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6" name="Text Box 24"/>
              <p:cNvSpPr txBox="1">
                <a:spLocks noChangeArrowheads="1"/>
              </p:cNvSpPr>
              <p:nvPr/>
            </p:nvSpPr>
            <p:spPr bwMode="auto">
              <a:xfrm>
                <a:off x="5960" y="13475"/>
                <a:ext cx="600" cy="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1800" b="1">
                    <a:solidFill>
                      <a:srgbClr val="0000CC"/>
                    </a:solidFill>
                    <a:latin typeface="Calibri" pitchFamily="34" charset="0"/>
                  </a:rPr>
                  <a:t>40</a:t>
                </a:r>
                <a:r>
                  <a:rPr lang="en-US" sz="1800">
                    <a:solidFill>
                      <a:srgbClr val="0000CC"/>
                    </a:solidFill>
                    <a:latin typeface="Times New Roman" pitchFamily="18" charset="0"/>
                    <a:sym typeface="Symbol" pitchFamily="18" charset="2"/>
                  </a:rPr>
                  <a:t></a:t>
                </a:r>
                <a:endParaRPr lang="ru-RU" sz="180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9" name="Group 25"/>
              <p:cNvGrpSpPr>
                <a:grpSpLocks/>
              </p:cNvGrpSpPr>
              <p:nvPr/>
            </p:nvGrpSpPr>
            <p:grpSpPr bwMode="auto">
              <a:xfrm>
                <a:off x="4963" y="13143"/>
                <a:ext cx="2215" cy="1662"/>
                <a:chOff x="2835" y="2835"/>
                <a:chExt cx="11340" cy="7371"/>
              </a:xfrm>
            </p:grpSpPr>
            <p:sp>
              <p:nvSpPr>
                <p:cNvPr id="19506" name="Line 26"/>
                <p:cNvSpPr>
                  <a:spLocks noChangeShapeType="1"/>
                </p:cNvSpPr>
                <p:nvPr/>
              </p:nvSpPr>
              <p:spPr bwMode="auto">
                <a:xfrm>
                  <a:off x="2835" y="10206"/>
                  <a:ext cx="113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07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2835" y="2835"/>
                  <a:ext cx="5670" cy="737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08" name="Line 28"/>
                <p:cNvSpPr>
                  <a:spLocks noChangeShapeType="1"/>
                </p:cNvSpPr>
                <p:nvPr/>
              </p:nvSpPr>
              <p:spPr bwMode="auto">
                <a:xfrm>
                  <a:off x="8505" y="2835"/>
                  <a:ext cx="5670" cy="737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09" name="Line 29"/>
                <p:cNvSpPr>
                  <a:spLocks noChangeShapeType="1"/>
                </p:cNvSpPr>
                <p:nvPr/>
              </p:nvSpPr>
              <p:spPr bwMode="auto">
                <a:xfrm>
                  <a:off x="8505" y="2835"/>
                  <a:ext cx="0" cy="737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9498" name="Line 30"/>
              <p:cNvSpPr>
                <a:spLocks noChangeShapeType="1"/>
              </p:cNvSpPr>
              <p:nvPr/>
            </p:nvSpPr>
            <p:spPr bwMode="auto">
              <a:xfrm rot="6908136" flipH="1">
                <a:off x="5581" y="13824"/>
                <a:ext cx="26" cy="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" name="Group 31"/>
              <p:cNvGrpSpPr>
                <a:grpSpLocks/>
              </p:cNvGrpSpPr>
              <p:nvPr/>
            </p:nvGrpSpPr>
            <p:grpSpPr bwMode="auto">
              <a:xfrm>
                <a:off x="5564" y="14772"/>
                <a:ext cx="57" cy="71"/>
                <a:chOff x="5914" y="10039"/>
                <a:chExt cx="290" cy="363"/>
              </a:xfrm>
            </p:grpSpPr>
            <p:sp>
              <p:nvSpPr>
                <p:cNvPr id="19504" name="Line 32"/>
                <p:cNvSpPr>
                  <a:spLocks noChangeShapeType="1"/>
                </p:cNvSpPr>
                <p:nvPr/>
              </p:nvSpPr>
              <p:spPr bwMode="auto">
                <a:xfrm rot="6908136" flipH="1">
                  <a:off x="5816" y="10137"/>
                  <a:ext cx="363" cy="16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05" name="Line 33"/>
                <p:cNvSpPr>
                  <a:spLocks noChangeShapeType="1"/>
                </p:cNvSpPr>
                <p:nvPr/>
              </p:nvSpPr>
              <p:spPr bwMode="auto">
                <a:xfrm rot="6908136" flipH="1">
                  <a:off x="5939" y="10137"/>
                  <a:ext cx="363" cy="16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34"/>
              <p:cNvGrpSpPr>
                <a:grpSpLocks/>
              </p:cNvGrpSpPr>
              <p:nvPr/>
            </p:nvGrpSpPr>
            <p:grpSpPr bwMode="auto">
              <a:xfrm>
                <a:off x="6513" y="14772"/>
                <a:ext cx="56" cy="71"/>
                <a:chOff x="5914" y="10039"/>
                <a:chExt cx="290" cy="363"/>
              </a:xfrm>
            </p:grpSpPr>
            <p:sp>
              <p:nvSpPr>
                <p:cNvPr id="19502" name="Line 35"/>
                <p:cNvSpPr>
                  <a:spLocks noChangeShapeType="1"/>
                </p:cNvSpPr>
                <p:nvPr/>
              </p:nvSpPr>
              <p:spPr bwMode="auto">
                <a:xfrm rot="6908136" flipH="1">
                  <a:off x="5816" y="10137"/>
                  <a:ext cx="363" cy="16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03" name="Line 36"/>
                <p:cNvSpPr>
                  <a:spLocks noChangeShapeType="1"/>
                </p:cNvSpPr>
                <p:nvPr/>
              </p:nvSpPr>
              <p:spPr bwMode="auto">
                <a:xfrm rot="6908136" flipH="1">
                  <a:off x="5939" y="10137"/>
                  <a:ext cx="363" cy="16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9501" name="Text Box 37"/>
              <p:cNvSpPr txBox="1">
                <a:spLocks noChangeArrowheads="1"/>
              </p:cNvSpPr>
              <p:nvPr/>
            </p:nvSpPr>
            <p:spPr bwMode="auto">
              <a:xfrm>
                <a:off x="4963" y="12999"/>
                <a:ext cx="440" cy="3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990099"/>
                    </a:solidFill>
                    <a:latin typeface="Calibri" pitchFamily="34" charset="0"/>
                  </a:rPr>
                  <a:t>2</a:t>
                </a:r>
                <a:endParaRPr lang="ru-RU" sz="2000">
                  <a:solidFill>
                    <a:srgbClr val="990099"/>
                  </a:solidFill>
                </a:endParaRPr>
              </a:p>
            </p:txBody>
          </p:sp>
        </p:grpSp>
        <p:grpSp>
          <p:nvGrpSpPr>
            <p:cNvPr id="12" name="Group 38"/>
            <p:cNvGrpSpPr>
              <a:grpSpLocks/>
            </p:cNvGrpSpPr>
            <p:nvPr/>
          </p:nvGrpSpPr>
          <p:grpSpPr bwMode="auto">
            <a:xfrm>
              <a:off x="7990" y="12727"/>
              <a:ext cx="2502" cy="2480"/>
              <a:chOff x="7990" y="12727"/>
              <a:chExt cx="2502" cy="2480"/>
            </a:xfrm>
          </p:grpSpPr>
          <p:sp>
            <p:nvSpPr>
              <p:cNvPr id="19474" name="Text Box 39"/>
              <p:cNvSpPr txBox="1">
                <a:spLocks noChangeArrowheads="1"/>
              </p:cNvSpPr>
              <p:nvPr/>
            </p:nvSpPr>
            <p:spPr bwMode="auto">
              <a:xfrm>
                <a:off x="7990" y="14806"/>
                <a:ext cx="493" cy="3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000" b="1">
                    <a:solidFill>
                      <a:srgbClr val="0000CC"/>
                    </a:solidFill>
                    <a:latin typeface="Times New Roman" pitchFamily="18" charset="0"/>
                  </a:rPr>
                  <a:t>C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19475" name="Text Box 40"/>
              <p:cNvSpPr txBox="1">
                <a:spLocks noChangeArrowheads="1"/>
              </p:cNvSpPr>
              <p:nvPr/>
            </p:nvSpPr>
            <p:spPr bwMode="auto">
              <a:xfrm>
                <a:off x="9514" y="14815"/>
                <a:ext cx="442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B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13" name="Group 41"/>
              <p:cNvGrpSpPr>
                <a:grpSpLocks/>
              </p:cNvGrpSpPr>
              <p:nvPr/>
            </p:nvGrpSpPr>
            <p:grpSpPr bwMode="auto">
              <a:xfrm>
                <a:off x="8264" y="13076"/>
                <a:ext cx="1489" cy="1749"/>
                <a:chOff x="1504" y="2871"/>
                <a:chExt cx="9071" cy="9661"/>
              </a:xfrm>
            </p:grpSpPr>
            <p:sp>
              <p:nvSpPr>
                <p:cNvPr id="19483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8060" y="7560"/>
                  <a:ext cx="415" cy="2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4" name="Group 43"/>
                <p:cNvGrpSpPr>
                  <a:grpSpLocks/>
                </p:cNvGrpSpPr>
                <p:nvPr/>
              </p:nvGrpSpPr>
              <p:grpSpPr bwMode="auto">
                <a:xfrm>
                  <a:off x="1504" y="2871"/>
                  <a:ext cx="9071" cy="9661"/>
                  <a:chOff x="1135" y="3402"/>
                  <a:chExt cx="9071" cy="9661"/>
                </a:xfrm>
              </p:grpSpPr>
              <p:sp>
                <p:nvSpPr>
                  <p:cNvPr id="19487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1135" y="13063"/>
                    <a:ext cx="907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488" name="Line 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135" y="3402"/>
                    <a:ext cx="4535" cy="966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489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5670" y="3402"/>
                    <a:ext cx="4535" cy="966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9485" name="Line 47"/>
                <p:cNvSpPr>
                  <a:spLocks noChangeShapeType="1"/>
                </p:cNvSpPr>
                <p:nvPr/>
              </p:nvSpPr>
              <p:spPr bwMode="auto">
                <a:xfrm>
                  <a:off x="3560" y="7600"/>
                  <a:ext cx="409" cy="22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486" name="Arc 48"/>
                <p:cNvSpPr>
                  <a:spLocks/>
                </p:cNvSpPr>
                <p:nvPr/>
              </p:nvSpPr>
              <p:spPr bwMode="auto">
                <a:xfrm rot="2124942">
                  <a:off x="1758" y="11447"/>
                  <a:ext cx="1267" cy="900"/>
                </a:xfrm>
                <a:custGeom>
                  <a:avLst/>
                  <a:gdLst>
                    <a:gd name="T0" fmla="*/ 0 w 29130"/>
                    <a:gd name="T1" fmla="*/ 0 h 21600"/>
                    <a:gd name="T2" fmla="*/ 0 w 29130"/>
                    <a:gd name="T3" fmla="*/ 0 h 21600"/>
                    <a:gd name="T4" fmla="*/ 0 w 2913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9130"/>
                    <a:gd name="T10" fmla="*/ 0 h 21600"/>
                    <a:gd name="T11" fmla="*/ 29130 w 2913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9130" h="21600" fill="none" extrusionOk="0">
                      <a:moveTo>
                        <a:pt x="0" y="1408"/>
                      </a:moveTo>
                      <a:cubicBezTo>
                        <a:pt x="2450" y="477"/>
                        <a:pt x="5050" y="-1"/>
                        <a:pt x="7672" y="0"/>
                      </a:cubicBezTo>
                      <a:cubicBezTo>
                        <a:pt x="18645" y="0"/>
                        <a:pt x="27874" y="8227"/>
                        <a:pt x="29130" y="19128"/>
                      </a:cubicBezTo>
                    </a:path>
                    <a:path w="29130" h="21600" stroke="0" extrusionOk="0">
                      <a:moveTo>
                        <a:pt x="0" y="1408"/>
                      </a:moveTo>
                      <a:cubicBezTo>
                        <a:pt x="2450" y="477"/>
                        <a:pt x="5050" y="-1"/>
                        <a:pt x="7672" y="0"/>
                      </a:cubicBezTo>
                      <a:cubicBezTo>
                        <a:pt x="18645" y="0"/>
                        <a:pt x="27874" y="8227"/>
                        <a:pt x="29130" y="19128"/>
                      </a:cubicBezTo>
                      <a:lnTo>
                        <a:pt x="7672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9477" name="Text Box 49"/>
              <p:cNvSpPr txBox="1">
                <a:spLocks noChangeArrowheads="1"/>
              </p:cNvSpPr>
              <p:nvPr/>
            </p:nvSpPr>
            <p:spPr bwMode="auto">
              <a:xfrm>
                <a:off x="8389" y="14421"/>
                <a:ext cx="617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1800" b="1">
                    <a:solidFill>
                      <a:srgbClr val="0000CC"/>
                    </a:solidFill>
                    <a:latin typeface="Calibri" pitchFamily="34" charset="0"/>
                  </a:rPr>
                  <a:t>70</a:t>
                </a:r>
                <a:r>
                  <a:rPr lang="en-US" sz="1800">
                    <a:solidFill>
                      <a:srgbClr val="0000CC"/>
                    </a:solidFill>
                    <a:latin typeface="Times New Roman" pitchFamily="18" charset="0"/>
                    <a:sym typeface="Symbol" pitchFamily="18" charset="2"/>
                  </a:rPr>
                  <a:t></a:t>
                </a:r>
                <a:endParaRPr lang="ru-RU" sz="1800">
                  <a:solidFill>
                    <a:srgbClr val="0000CC"/>
                  </a:solidFill>
                </a:endParaRPr>
              </a:p>
            </p:txBody>
          </p:sp>
          <p:sp>
            <p:nvSpPr>
              <p:cNvPr id="19478" name="Line 50"/>
              <p:cNvSpPr>
                <a:spLocks noChangeShapeType="1"/>
              </p:cNvSpPr>
              <p:nvPr/>
            </p:nvSpPr>
            <p:spPr bwMode="auto">
              <a:xfrm>
                <a:off x="9753" y="14825"/>
                <a:ext cx="51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9" name="Text Box 51"/>
              <p:cNvSpPr txBox="1">
                <a:spLocks noChangeArrowheads="1"/>
              </p:cNvSpPr>
              <p:nvPr/>
            </p:nvSpPr>
            <p:spPr bwMode="auto">
              <a:xfrm>
                <a:off x="8740" y="12727"/>
                <a:ext cx="551" cy="3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A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19480" name="Text Box 52"/>
              <p:cNvSpPr txBox="1">
                <a:spLocks noChangeArrowheads="1"/>
              </p:cNvSpPr>
              <p:nvPr/>
            </p:nvSpPr>
            <p:spPr bwMode="auto">
              <a:xfrm>
                <a:off x="10025" y="14815"/>
                <a:ext cx="467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K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19481" name="Oval 53"/>
              <p:cNvSpPr>
                <a:spLocks noChangeArrowheads="1"/>
              </p:cNvSpPr>
              <p:nvPr/>
            </p:nvSpPr>
            <p:spPr bwMode="auto">
              <a:xfrm>
                <a:off x="10164" y="14802"/>
                <a:ext cx="43" cy="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2" name="Text Box 54"/>
              <p:cNvSpPr txBox="1">
                <a:spLocks noChangeArrowheads="1"/>
              </p:cNvSpPr>
              <p:nvPr/>
            </p:nvSpPr>
            <p:spPr bwMode="auto">
              <a:xfrm>
                <a:off x="8034" y="12999"/>
                <a:ext cx="480" cy="34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990099"/>
                    </a:solidFill>
                    <a:latin typeface="Calibri" pitchFamily="34" charset="0"/>
                  </a:rPr>
                  <a:t>3</a:t>
                </a:r>
                <a:endParaRPr lang="ru-RU" sz="2000">
                  <a:solidFill>
                    <a:srgbClr val="990099"/>
                  </a:solidFill>
                </a:endParaRPr>
              </a:p>
            </p:txBody>
          </p:sp>
        </p:grpSp>
      </p:grpSp>
      <p:sp>
        <p:nvSpPr>
          <p:cNvPr id="59" name="Прямоугольник 58"/>
          <p:cNvSpPr>
            <a:spLocks noChangeArrowheads="1"/>
          </p:cNvSpPr>
          <p:nvPr/>
        </p:nvSpPr>
        <p:spPr bwMode="auto">
          <a:xfrm>
            <a:off x="1042988" y="5516563"/>
            <a:ext cx="1922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AE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ے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KBA = 70° 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60" name="Прямоугольник 59"/>
          <p:cNvSpPr>
            <a:spLocks noChangeArrowheads="1"/>
          </p:cNvSpPr>
          <p:nvPr/>
        </p:nvSpPr>
        <p:spPr bwMode="auto">
          <a:xfrm>
            <a:off x="3779838" y="5516563"/>
            <a:ext cx="1844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AE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ے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KBA = 40°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61" name="Прямоугольник 60"/>
          <p:cNvSpPr>
            <a:spLocks noChangeArrowheads="1"/>
          </p:cNvSpPr>
          <p:nvPr/>
        </p:nvSpPr>
        <p:spPr bwMode="auto">
          <a:xfrm>
            <a:off x="6443663" y="5445125"/>
            <a:ext cx="2058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AE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ے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KBA = 110°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62" name="Text Box 37"/>
          <p:cNvSpPr txBox="1">
            <a:spLocks noChangeArrowheads="1"/>
          </p:cNvSpPr>
          <p:nvPr/>
        </p:nvSpPr>
        <p:spPr bwMode="auto">
          <a:xfrm>
            <a:off x="1116013" y="2924175"/>
            <a:ext cx="431800" cy="360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2000" b="1">
                <a:solidFill>
                  <a:srgbClr val="990099"/>
                </a:solidFill>
                <a:latin typeface="Calibri" pitchFamily="34" charset="0"/>
              </a:rPr>
              <a:t>1</a:t>
            </a:r>
            <a:endParaRPr lang="ru-RU" sz="2000">
              <a:solidFill>
                <a:srgbClr val="990099"/>
              </a:solidFill>
            </a:endParaRPr>
          </a:p>
        </p:txBody>
      </p:sp>
      <p:sp>
        <p:nvSpPr>
          <p:cNvPr id="63" name="Text Box 37"/>
          <p:cNvSpPr txBox="1">
            <a:spLocks noChangeArrowheads="1"/>
          </p:cNvSpPr>
          <p:nvPr/>
        </p:nvSpPr>
        <p:spPr bwMode="auto">
          <a:xfrm>
            <a:off x="3708400" y="2924175"/>
            <a:ext cx="358775" cy="360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2000" b="1">
                <a:solidFill>
                  <a:srgbClr val="990099"/>
                </a:solidFill>
                <a:latin typeface="Calibri" pitchFamily="34" charset="0"/>
              </a:rPr>
              <a:t>2</a:t>
            </a:r>
            <a:endParaRPr lang="ru-RU" sz="2000">
              <a:solidFill>
                <a:srgbClr val="990099"/>
              </a:solidFill>
            </a:endParaRPr>
          </a:p>
        </p:txBody>
      </p:sp>
      <p:sp>
        <p:nvSpPr>
          <p:cNvPr id="64" name="Text Box 37"/>
          <p:cNvSpPr txBox="1">
            <a:spLocks noChangeArrowheads="1"/>
          </p:cNvSpPr>
          <p:nvPr/>
        </p:nvSpPr>
        <p:spPr bwMode="auto">
          <a:xfrm>
            <a:off x="6300788" y="2924175"/>
            <a:ext cx="431800" cy="360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2000" b="1">
                <a:solidFill>
                  <a:srgbClr val="990099"/>
                </a:solidFill>
                <a:latin typeface="Calibri" pitchFamily="34" charset="0"/>
              </a:rPr>
              <a:t> 3</a:t>
            </a:r>
            <a:endParaRPr lang="ru-RU" sz="2000">
              <a:solidFill>
                <a:srgbClr val="99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5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25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2" grpId="0" animBg="1"/>
      <p:bldP spid="63" grpId="0" animBg="1"/>
      <p:bldP spid="6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333375"/>
            <a:ext cx="4826000" cy="1042988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sz="4800" dirty="0" smtClean="0">
                <a:solidFill>
                  <a:srgbClr val="990099"/>
                </a:solidFill>
              </a:rPr>
              <a:t>Решение задач</a:t>
            </a:r>
          </a:p>
        </p:txBody>
      </p:sp>
      <p:sp>
        <p:nvSpPr>
          <p:cNvPr id="3" name="Содержимое 2" descr="Rectangle: Click to edit Master text styles&#10;Second level&#10;Third level&#10;Fourth level&#10;Fifth level"/>
          <p:cNvSpPr>
            <a:spLocks noGrp="1"/>
          </p:cNvSpPr>
          <p:nvPr>
            <p:ph sz="half" idx="1"/>
          </p:nvPr>
        </p:nvSpPr>
        <p:spPr>
          <a:xfrm>
            <a:off x="827088" y="1773238"/>
            <a:ext cx="3810000" cy="515937"/>
          </a:xfrm>
        </p:spPr>
        <p:txBody>
          <a:bodyPr>
            <a:normAutofit lnSpcReduction="10000"/>
          </a:bodyPr>
          <a:lstStyle/>
          <a:p>
            <a:r>
              <a:rPr lang="ru-RU" smtClean="0">
                <a:solidFill>
                  <a:srgbClr val="0000CC"/>
                </a:solidFill>
              </a:rPr>
              <a:t>Найдите угол </a:t>
            </a:r>
            <a:r>
              <a:rPr lang="en-US" smtClean="0">
                <a:solidFill>
                  <a:srgbClr val="0000CC"/>
                </a:solidFill>
              </a:rPr>
              <a:t>KBA</a:t>
            </a:r>
            <a:r>
              <a:rPr lang="ru-RU" smtClean="0">
                <a:solidFill>
                  <a:srgbClr val="0000CC"/>
                </a:solidFill>
              </a:rPr>
              <a:t>.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116013" y="2420938"/>
            <a:ext cx="7245350" cy="2808287"/>
            <a:chOff x="1424" y="615"/>
            <a:chExt cx="8869" cy="307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1424" y="694"/>
              <a:ext cx="3391" cy="2898"/>
              <a:chOff x="1424" y="694"/>
              <a:chExt cx="3391" cy="2898"/>
            </a:xfrm>
          </p:grpSpPr>
          <p:sp>
            <p:nvSpPr>
              <p:cNvPr id="20531" name="Text Box 5"/>
              <p:cNvSpPr txBox="1">
                <a:spLocks noChangeArrowheads="1"/>
              </p:cNvSpPr>
              <p:nvPr/>
            </p:nvSpPr>
            <p:spPr bwMode="auto">
              <a:xfrm>
                <a:off x="3775" y="930"/>
                <a:ext cx="528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A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6" name="Group 6"/>
              <p:cNvGrpSpPr>
                <a:grpSpLocks/>
              </p:cNvGrpSpPr>
              <p:nvPr/>
            </p:nvGrpSpPr>
            <p:grpSpPr bwMode="auto">
              <a:xfrm>
                <a:off x="2152" y="979"/>
                <a:ext cx="2518" cy="2613"/>
                <a:chOff x="1346" y="-511"/>
                <a:chExt cx="13653" cy="14163"/>
              </a:xfrm>
            </p:grpSpPr>
            <p:sp>
              <p:nvSpPr>
                <p:cNvPr id="20539" name="Line 7"/>
                <p:cNvSpPr>
                  <a:spLocks noChangeShapeType="1"/>
                </p:cNvSpPr>
                <p:nvPr/>
              </p:nvSpPr>
              <p:spPr bwMode="auto">
                <a:xfrm rot="6908136" flipH="1">
                  <a:off x="7832" y="10805"/>
                  <a:ext cx="398" cy="19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40" name="Line 8"/>
                <p:cNvSpPr>
                  <a:spLocks noChangeShapeType="1"/>
                </p:cNvSpPr>
                <p:nvPr/>
              </p:nvSpPr>
              <p:spPr bwMode="auto">
                <a:xfrm rot="6908136">
                  <a:off x="-1219" y="4834"/>
                  <a:ext cx="13141" cy="2451"/>
                </a:xfrm>
                <a:prstGeom prst="line">
                  <a:avLst/>
                </a:prstGeom>
                <a:noFill/>
                <a:ln w="3175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41" name="Line 9"/>
                <p:cNvSpPr>
                  <a:spLocks noChangeShapeType="1"/>
                </p:cNvSpPr>
                <p:nvPr/>
              </p:nvSpPr>
              <p:spPr bwMode="auto">
                <a:xfrm rot="6908136" flipH="1">
                  <a:off x="4674" y="-1399"/>
                  <a:ext cx="6998" cy="13653"/>
                </a:xfrm>
                <a:prstGeom prst="line">
                  <a:avLst/>
                </a:prstGeom>
                <a:noFill/>
                <a:ln w="3175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42" name="Line 10"/>
                <p:cNvSpPr>
                  <a:spLocks noChangeShapeType="1"/>
                </p:cNvSpPr>
                <p:nvPr/>
              </p:nvSpPr>
              <p:spPr bwMode="auto">
                <a:xfrm rot="6908136">
                  <a:off x="4343" y="5877"/>
                  <a:ext cx="4844" cy="10705"/>
                </a:xfrm>
                <a:prstGeom prst="line">
                  <a:avLst/>
                </a:prstGeom>
                <a:noFill/>
                <a:ln w="3175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43" name="Line 11"/>
                <p:cNvSpPr>
                  <a:spLocks noChangeShapeType="1"/>
                </p:cNvSpPr>
                <p:nvPr/>
              </p:nvSpPr>
              <p:spPr bwMode="auto">
                <a:xfrm rot="6908136">
                  <a:off x="8731" y="6170"/>
                  <a:ext cx="1106" cy="1152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44" name="Arc 12"/>
                <p:cNvSpPr>
                  <a:spLocks/>
                </p:cNvSpPr>
                <p:nvPr/>
              </p:nvSpPr>
              <p:spPr bwMode="auto">
                <a:xfrm rot="2144265">
                  <a:off x="1788" y="10293"/>
                  <a:ext cx="2151" cy="933"/>
                </a:xfrm>
                <a:custGeom>
                  <a:avLst/>
                  <a:gdLst>
                    <a:gd name="T0" fmla="*/ 0 w 29130"/>
                    <a:gd name="T1" fmla="*/ 0 h 21600"/>
                    <a:gd name="T2" fmla="*/ 0 w 29130"/>
                    <a:gd name="T3" fmla="*/ 0 h 21600"/>
                    <a:gd name="T4" fmla="*/ 0 w 2913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9130"/>
                    <a:gd name="T10" fmla="*/ 0 h 21600"/>
                    <a:gd name="T11" fmla="*/ 29130 w 2913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9130" h="21600" fill="none" extrusionOk="0">
                      <a:moveTo>
                        <a:pt x="0" y="1408"/>
                      </a:moveTo>
                      <a:cubicBezTo>
                        <a:pt x="2450" y="477"/>
                        <a:pt x="5050" y="-1"/>
                        <a:pt x="7672" y="0"/>
                      </a:cubicBezTo>
                      <a:cubicBezTo>
                        <a:pt x="18645" y="0"/>
                        <a:pt x="27874" y="8227"/>
                        <a:pt x="29130" y="19128"/>
                      </a:cubicBezTo>
                    </a:path>
                    <a:path w="29130" h="21600" stroke="0" extrusionOk="0">
                      <a:moveTo>
                        <a:pt x="0" y="1408"/>
                      </a:moveTo>
                      <a:cubicBezTo>
                        <a:pt x="2450" y="477"/>
                        <a:pt x="5050" y="-1"/>
                        <a:pt x="7672" y="0"/>
                      </a:cubicBezTo>
                      <a:cubicBezTo>
                        <a:pt x="18645" y="0"/>
                        <a:pt x="27874" y="8227"/>
                        <a:pt x="29130" y="19128"/>
                      </a:cubicBezTo>
                      <a:lnTo>
                        <a:pt x="7672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533" name="Text Box 13"/>
              <p:cNvSpPr txBox="1">
                <a:spLocks noChangeArrowheads="1"/>
              </p:cNvSpPr>
              <p:nvPr/>
            </p:nvSpPr>
            <p:spPr bwMode="auto">
              <a:xfrm>
                <a:off x="2319" y="2664"/>
                <a:ext cx="728" cy="3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1800" b="1">
                    <a:solidFill>
                      <a:srgbClr val="0000CC"/>
                    </a:solidFill>
                    <a:latin typeface="Calibri" pitchFamily="34" charset="0"/>
                  </a:rPr>
                  <a:t>70</a:t>
                </a:r>
                <a:r>
                  <a:rPr lang="en-US" sz="1800">
                    <a:solidFill>
                      <a:srgbClr val="0000CC"/>
                    </a:solidFill>
                    <a:latin typeface="Times New Roman" pitchFamily="18" charset="0"/>
                    <a:sym typeface="Symbol" pitchFamily="18" charset="2"/>
                  </a:rPr>
                  <a:t></a:t>
                </a:r>
                <a:endParaRPr lang="ru-RU" sz="18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34" name="Text Box 14"/>
              <p:cNvSpPr txBox="1">
                <a:spLocks noChangeArrowheads="1"/>
              </p:cNvSpPr>
              <p:nvPr/>
            </p:nvSpPr>
            <p:spPr bwMode="auto">
              <a:xfrm>
                <a:off x="2111" y="1088"/>
                <a:ext cx="447" cy="3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K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35" name="Text Box 15"/>
              <p:cNvSpPr txBox="1">
                <a:spLocks noChangeArrowheads="1"/>
              </p:cNvSpPr>
              <p:nvPr/>
            </p:nvSpPr>
            <p:spPr bwMode="auto">
              <a:xfrm>
                <a:off x="3275" y="1561"/>
                <a:ext cx="417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B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36" name="Text Box 16"/>
              <p:cNvSpPr txBox="1">
                <a:spLocks noChangeArrowheads="1"/>
              </p:cNvSpPr>
              <p:nvPr/>
            </p:nvSpPr>
            <p:spPr bwMode="auto">
              <a:xfrm>
                <a:off x="4295" y="2822"/>
                <a:ext cx="520" cy="4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E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37" name="Text Box 17"/>
              <p:cNvSpPr txBox="1">
                <a:spLocks noChangeArrowheads="1"/>
              </p:cNvSpPr>
              <p:nvPr/>
            </p:nvSpPr>
            <p:spPr bwMode="auto">
              <a:xfrm>
                <a:off x="1591" y="2979"/>
                <a:ext cx="419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C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38" name="Text Box 20"/>
              <p:cNvSpPr txBox="1">
                <a:spLocks noChangeArrowheads="1"/>
              </p:cNvSpPr>
              <p:nvPr/>
            </p:nvSpPr>
            <p:spPr bwMode="auto">
              <a:xfrm>
                <a:off x="1424" y="694"/>
                <a:ext cx="433" cy="37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990099"/>
                    </a:solidFill>
                    <a:latin typeface="Calibri" pitchFamily="34" charset="0"/>
                  </a:rPr>
                  <a:t>4</a:t>
                </a:r>
                <a:endParaRPr lang="ru-RU" sz="2000">
                  <a:solidFill>
                    <a:srgbClr val="990099"/>
                  </a:solidFill>
                </a:endParaRPr>
              </a:p>
            </p:txBody>
          </p:sp>
        </p:grp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5023" y="615"/>
              <a:ext cx="2065" cy="3073"/>
              <a:chOff x="5023" y="615"/>
              <a:chExt cx="2065" cy="3073"/>
            </a:xfrm>
          </p:grpSpPr>
          <p:sp>
            <p:nvSpPr>
              <p:cNvPr id="20520" name="Text Box 22"/>
              <p:cNvSpPr txBox="1">
                <a:spLocks noChangeArrowheads="1"/>
              </p:cNvSpPr>
              <p:nvPr/>
            </p:nvSpPr>
            <p:spPr bwMode="auto">
              <a:xfrm>
                <a:off x="6624" y="615"/>
                <a:ext cx="459" cy="3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A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21" name="Text Box 23"/>
              <p:cNvSpPr txBox="1">
                <a:spLocks noChangeArrowheads="1"/>
              </p:cNvSpPr>
              <p:nvPr/>
            </p:nvSpPr>
            <p:spPr bwMode="auto">
              <a:xfrm>
                <a:off x="6624" y="3295"/>
                <a:ext cx="464" cy="3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000" b="1">
                    <a:solidFill>
                      <a:srgbClr val="0000CC"/>
                    </a:solidFill>
                    <a:latin typeface="Times New Roman" pitchFamily="18" charset="0"/>
                  </a:rPr>
                  <a:t>K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22" name="Text Box 24"/>
              <p:cNvSpPr txBox="1">
                <a:spLocks noChangeArrowheads="1"/>
              </p:cNvSpPr>
              <p:nvPr/>
            </p:nvSpPr>
            <p:spPr bwMode="auto">
              <a:xfrm>
                <a:off x="5126" y="1955"/>
                <a:ext cx="433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B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23" name="Text Box 25"/>
              <p:cNvSpPr txBox="1">
                <a:spLocks noChangeArrowheads="1"/>
              </p:cNvSpPr>
              <p:nvPr/>
            </p:nvSpPr>
            <p:spPr bwMode="auto">
              <a:xfrm>
                <a:off x="5919" y="2191"/>
                <a:ext cx="705" cy="3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1800" b="1">
                    <a:solidFill>
                      <a:srgbClr val="0000CC"/>
                    </a:solidFill>
                    <a:latin typeface="Calibri" pitchFamily="34" charset="0"/>
                  </a:rPr>
                  <a:t>50</a:t>
                </a:r>
                <a:r>
                  <a:rPr lang="en-US" sz="1800">
                    <a:solidFill>
                      <a:srgbClr val="0000CC"/>
                    </a:solidFill>
                    <a:latin typeface="Times New Roman" pitchFamily="18" charset="0"/>
                    <a:sym typeface="Symbol" pitchFamily="18" charset="2"/>
                  </a:rPr>
                  <a:t></a:t>
                </a:r>
                <a:endParaRPr lang="ru-RU" sz="18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24" name="Arc 27"/>
              <p:cNvSpPr>
                <a:spLocks/>
              </p:cNvSpPr>
              <p:nvPr/>
            </p:nvSpPr>
            <p:spPr bwMode="auto">
              <a:xfrm rot="1952588">
                <a:off x="5807" y="2165"/>
                <a:ext cx="311" cy="290"/>
              </a:xfrm>
              <a:custGeom>
                <a:avLst/>
                <a:gdLst>
                  <a:gd name="T0" fmla="*/ 0 w 21600"/>
                  <a:gd name="T1" fmla="*/ 0 h 24740"/>
                  <a:gd name="T2" fmla="*/ 0 w 21600"/>
                  <a:gd name="T3" fmla="*/ 0 h 24740"/>
                  <a:gd name="T4" fmla="*/ 0 w 21600"/>
                  <a:gd name="T5" fmla="*/ 0 h 2474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4740"/>
                  <a:gd name="T11" fmla="*/ 21600 w 21600"/>
                  <a:gd name="T12" fmla="*/ 24740 h 247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4740" fill="none" extrusionOk="0">
                    <a:moveTo>
                      <a:pt x="8301" y="-1"/>
                    </a:moveTo>
                    <a:cubicBezTo>
                      <a:pt x="16353" y="3351"/>
                      <a:pt x="21600" y="11218"/>
                      <a:pt x="21600" y="19941"/>
                    </a:cubicBezTo>
                    <a:cubicBezTo>
                      <a:pt x="21600" y="21555"/>
                      <a:pt x="21418" y="23165"/>
                      <a:pt x="21060" y="24740"/>
                    </a:cubicBezTo>
                  </a:path>
                  <a:path w="21600" h="24740" stroke="0" extrusionOk="0">
                    <a:moveTo>
                      <a:pt x="8301" y="-1"/>
                    </a:moveTo>
                    <a:cubicBezTo>
                      <a:pt x="16353" y="3351"/>
                      <a:pt x="21600" y="11218"/>
                      <a:pt x="21600" y="19941"/>
                    </a:cubicBezTo>
                    <a:cubicBezTo>
                      <a:pt x="21600" y="21555"/>
                      <a:pt x="21418" y="23165"/>
                      <a:pt x="21060" y="24740"/>
                    </a:cubicBezTo>
                    <a:lnTo>
                      <a:pt x="0" y="19941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" name="Group 28"/>
              <p:cNvGrpSpPr>
                <a:grpSpLocks/>
              </p:cNvGrpSpPr>
              <p:nvPr/>
            </p:nvGrpSpPr>
            <p:grpSpPr bwMode="auto">
              <a:xfrm rot="-5400000">
                <a:off x="5042" y="1621"/>
                <a:ext cx="2370" cy="1146"/>
                <a:chOff x="2889" y="1923"/>
                <a:chExt cx="11340" cy="9618"/>
              </a:xfrm>
            </p:grpSpPr>
            <p:sp>
              <p:nvSpPr>
                <p:cNvPr id="20527" name="Line 29"/>
                <p:cNvSpPr>
                  <a:spLocks noChangeShapeType="1"/>
                </p:cNvSpPr>
                <p:nvPr/>
              </p:nvSpPr>
              <p:spPr bwMode="auto">
                <a:xfrm>
                  <a:off x="2889" y="11533"/>
                  <a:ext cx="11339" cy="0"/>
                </a:xfrm>
                <a:prstGeom prst="line">
                  <a:avLst/>
                </a:prstGeom>
                <a:noFill/>
                <a:ln w="3175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28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2915" y="1923"/>
                  <a:ext cx="5657" cy="9616"/>
                </a:xfrm>
                <a:prstGeom prst="line">
                  <a:avLst/>
                </a:prstGeom>
                <a:noFill/>
                <a:ln w="3175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29" name="Line 31"/>
                <p:cNvSpPr>
                  <a:spLocks noChangeShapeType="1"/>
                </p:cNvSpPr>
                <p:nvPr/>
              </p:nvSpPr>
              <p:spPr bwMode="auto">
                <a:xfrm>
                  <a:off x="8559" y="1926"/>
                  <a:ext cx="5670" cy="9615"/>
                </a:xfrm>
                <a:prstGeom prst="line">
                  <a:avLst/>
                </a:prstGeom>
                <a:noFill/>
                <a:ln w="3175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30" name="Line 32"/>
                <p:cNvSpPr>
                  <a:spLocks noChangeShapeType="1"/>
                </p:cNvSpPr>
                <p:nvPr/>
              </p:nvSpPr>
              <p:spPr bwMode="auto">
                <a:xfrm>
                  <a:off x="8572" y="1923"/>
                  <a:ext cx="0" cy="9614"/>
                </a:xfrm>
                <a:prstGeom prst="line">
                  <a:avLst/>
                </a:prstGeom>
                <a:noFill/>
                <a:ln w="3175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526" name="Text Box 40"/>
              <p:cNvSpPr txBox="1">
                <a:spLocks noChangeArrowheads="1"/>
              </p:cNvSpPr>
              <p:nvPr/>
            </p:nvSpPr>
            <p:spPr bwMode="auto">
              <a:xfrm>
                <a:off x="5023" y="615"/>
                <a:ext cx="416" cy="36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ru-RU" sz="2000" b="1">
                    <a:solidFill>
                      <a:srgbClr val="990099"/>
                    </a:solidFill>
                    <a:latin typeface="Calibri" pitchFamily="34" charset="0"/>
                  </a:rPr>
                  <a:t>5</a:t>
                </a:r>
                <a:endParaRPr lang="ru-RU" sz="2000">
                  <a:solidFill>
                    <a:srgbClr val="990099"/>
                  </a:solidFill>
                </a:endParaRPr>
              </a:p>
            </p:txBody>
          </p:sp>
        </p:grpSp>
        <p:grpSp>
          <p:nvGrpSpPr>
            <p:cNvPr id="9" name="Group 41"/>
            <p:cNvGrpSpPr>
              <a:grpSpLocks/>
            </p:cNvGrpSpPr>
            <p:nvPr/>
          </p:nvGrpSpPr>
          <p:grpSpPr bwMode="auto">
            <a:xfrm>
              <a:off x="7505" y="615"/>
              <a:ext cx="2788" cy="2691"/>
              <a:chOff x="7505" y="615"/>
              <a:chExt cx="2788" cy="2691"/>
            </a:xfrm>
          </p:grpSpPr>
          <p:sp>
            <p:nvSpPr>
              <p:cNvPr id="20508" name="Text Box 42"/>
              <p:cNvSpPr txBox="1">
                <a:spLocks noChangeArrowheads="1"/>
              </p:cNvSpPr>
              <p:nvPr/>
            </p:nvSpPr>
            <p:spPr bwMode="auto">
              <a:xfrm>
                <a:off x="9621" y="1876"/>
                <a:ext cx="426" cy="3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B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09" name="Text Box 43"/>
              <p:cNvSpPr txBox="1">
                <a:spLocks noChangeArrowheads="1"/>
              </p:cNvSpPr>
              <p:nvPr/>
            </p:nvSpPr>
            <p:spPr bwMode="auto">
              <a:xfrm>
                <a:off x="8828" y="1088"/>
                <a:ext cx="529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C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10" name="Line 44"/>
              <p:cNvSpPr>
                <a:spLocks noChangeShapeType="1"/>
              </p:cNvSpPr>
              <p:nvPr/>
            </p:nvSpPr>
            <p:spPr bwMode="auto">
              <a:xfrm rot="-276260">
                <a:off x="8570" y="2039"/>
                <a:ext cx="162" cy="16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1" name="Line 45"/>
              <p:cNvSpPr>
                <a:spLocks noChangeShapeType="1"/>
              </p:cNvSpPr>
              <p:nvPr/>
            </p:nvSpPr>
            <p:spPr bwMode="auto">
              <a:xfrm rot="-7184397">
                <a:off x="8783" y="2136"/>
                <a:ext cx="1544" cy="22"/>
              </a:xfrm>
              <a:prstGeom prst="line">
                <a:avLst/>
              </a:prstGeom>
              <a:noFill/>
              <a:ln w="3175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2" name="Line 46"/>
              <p:cNvSpPr>
                <a:spLocks noChangeShapeType="1"/>
              </p:cNvSpPr>
              <p:nvPr/>
            </p:nvSpPr>
            <p:spPr bwMode="auto">
              <a:xfrm rot="14415603" flipH="1">
                <a:off x="8517" y="1939"/>
                <a:ext cx="786" cy="1947"/>
              </a:xfrm>
              <a:prstGeom prst="line">
                <a:avLst/>
              </a:prstGeom>
              <a:noFill/>
              <a:ln w="3175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3" name="Line 47"/>
              <p:cNvSpPr>
                <a:spLocks noChangeShapeType="1"/>
              </p:cNvSpPr>
              <p:nvPr/>
            </p:nvSpPr>
            <p:spPr bwMode="auto">
              <a:xfrm rot="-7184397">
                <a:off x="8172" y="1268"/>
                <a:ext cx="731" cy="1911"/>
              </a:xfrm>
              <a:prstGeom prst="line">
                <a:avLst/>
              </a:prstGeom>
              <a:noFill/>
              <a:ln w="3175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4" name="Line 48"/>
              <p:cNvSpPr>
                <a:spLocks noChangeShapeType="1"/>
              </p:cNvSpPr>
              <p:nvPr/>
            </p:nvSpPr>
            <p:spPr bwMode="auto">
              <a:xfrm rot="-7184397">
                <a:off x="8705" y="1622"/>
                <a:ext cx="0" cy="1911"/>
              </a:xfrm>
              <a:prstGeom prst="line">
                <a:avLst/>
              </a:prstGeom>
              <a:noFill/>
              <a:ln w="3175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5" name="Line 49"/>
              <p:cNvSpPr>
                <a:spLocks noChangeShapeType="1"/>
              </p:cNvSpPr>
              <p:nvPr/>
            </p:nvSpPr>
            <p:spPr bwMode="auto">
              <a:xfrm rot="21323740" flipH="1">
                <a:off x="9014" y="2744"/>
                <a:ext cx="42" cy="23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6" name="Text Box 53"/>
              <p:cNvSpPr txBox="1">
                <a:spLocks noChangeArrowheads="1"/>
              </p:cNvSpPr>
              <p:nvPr/>
            </p:nvSpPr>
            <p:spPr bwMode="auto">
              <a:xfrm>
                <a:off x="9797" y="2743"/>
                <a:ext cx="496" cy="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A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17" name="Text Box 54"/>
              <p:cNvSpPr txBox="1">
                <a:spLocks noChangeArrowheads="1"/>
              </p:cNvSpPr>
              <p:nvPr/>
            </p:nvSpPr>
            <p:spPr bwMode="auto">
              <a:xfrm>
                <a:off x="7505" y="2822"/>
                <a:ext cx="460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0000CC"/>
                    </a:solidFill>
                    <a:latin typeface="Calibri" pitchFamily="34" charset="0"/>
                  </a:rPr>
                  <a:t>K</a:t>
                </a:r>
                <a:endParaRPr lang="ru-RU" sz="2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0518" name="Line 57"/>
              <p:cNvSpPr>
                <a:spLocks noChangeShapeType="1"/>
              </p:cNvSpPr>
              <p:nvPr/>
            </p:nvSpPr>
            <p:spPr bwMode="auto">
              <a:xfrm rot="21323740" flipH="1">
                <a:off x="9184" y="1727"/>
                <a:ext cx="246" cy="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9" name="Text Box 58"/>
              <p:cNvSpPr txBox="1">
                <a:spLocks noChangeArrowheads="1"/>
              </p:cNvSpPr>
              <p:nvPr/>
            </p:nvSpPr>
            <p:spPr bwMode="auto">
              <a:xfrm>
                <a:off x="8142" y="615"/>
                <a:ext cx="453" cy="37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solidFill>
                      <a:srgbClr val="990099"/>
                    </a:solidFill>
                    <a:latin typeface="Calibri" pitchFamily="34" charset="0"/>
                  </a:rPr>
                  <a:t>6</a:t>
                </a:r>
                <a:endParaRPr lang="ru-RU" sz="2000">
                  <a:solidFill>
                    <a:srgbClr val="990099"/>
                  </a:solidFill>
                </a:endParaRPr>
              </a:p>
            </p:txBody>
          </p:sp>
        </p:grpSp>
      </p:grpSp>
      <p:sp>
        <p:nvSpPr>
          <p:cNvPr id="116" name="Line 11"/>
          <p:cNvSpPr>
            <a:spLocks noChangeShapeType="1"/>
          </p:cNvSpPr>
          <p:nvPr/>
        </p:nvSpPr>
        <p:spPr bwMode="auto">
          <a:xfrm rot="6908136" flipV="1">
            <a:off x="2361406" y="4618832"/>
            <a:ext cx="187325" cy="1666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7" name="Line 57"/>
          <p:cNvSpPr>
            <a:spLocks noChangeShapeType="1"/>
          </p:cNvSpPr>
          <p:nvPr/>
        </p:nvSpPr>
        <p:spPr bwMode="auto">
          <a:xfrm rot="21323740" flipH="1">
            <a:off x="7454900" y="3508375"/>
            <a:ext cx="201613" cy="809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8" name="Line 57"/>
          <p:cNvSpPr>
            <a:spLocks noChangeShapeType="1"/>
          </p:cNvSpPr>
          <p:nvPr/>
        </p:nvSpPr>
        <p:spPr bwMode="auto">
          <a:xfrm rot="21323740" flipH="1">
            <a:off x="7815263" y="4013200"/>
            <a:ext cx="200025" cy="809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9" name="Line 57"/>
          <p:cNvSpPr>
            <a:spLocks noChangeShapeType="1"/>
          </p:cNvSpPr>
          <p:nvPr/>
        </p:nvSpPr>
        <p:spPr bwMode="auto">
          <a:xfrm rot="21323740" flipH="1">
            <a:off x="7815263" y="4084638"/>
            <a:ext cx="200025" cy="809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4" name="Line 57"/>
          <p:cNvSpPr>
            <a:spLocks noChangeShapeType="1"/>
          </p:cNvSpPr>
          <p:nvPr/>
        </p:nvSpPr>
        <p:spPr bwMode="auto">
          <a:xfrm rot="-276260" flipH="1" flipV="1">
            <a:off x="5010150" y="3206750"/>
            <a:ext cx="131763" cy="1555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5" name="Line 57"/>
          <p:cNvSpPr>
            <a:spLocks noChangeShapeType="1"/>
          </p:cNvSpPr>
          <p:nvPr/>
        </p:nvSpPr>
        <p:spPr bwMode="auto">
          <a:xfrm rot="21323740" flipH="1">
            <a:off x="5006975" y="4445000"/>
            <a:ext cx="200025" cy="809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" name="Text Box 37"/>
          <p:cNvSpPr txBox="1">
            <a:spLocks noChangeArrowheads="1"/>
          </p:cNvSpPr>
          <p:nvPr/>
        </p:nvSpPr>
        <p:spPr bwMode="auto">
          <a:xfrm>
            <a:off x="1116013" y="2492375"/>
            <a:ext cx="360362" cy="360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2000" b="1">
                <a:solidFill>
                  <a:srgbClr val="990099"/>
                </a:solidFill>
                <a:latin typeface="Calibri" pitchFamily="34" charset="0"/>
              </a:rPr>
              <a:t>4</a:t>
            </a:r>
            <a:endParaRPr lang="ru-RU" sz="2000">
              <a:solidFill>
                <a:srgbClr val="990099"/>
              </a:solidFill>
            </a:endParaRPr>
          </a:p>
        </p:txBody>
      </p:sp>
      <p:sp>
        <p:nvSpPr>
          <p:cNvPr id="62" name="Text Box 37"/>
          <p:cNvSpPr txBox="1">
            <a:spLocks noChangeArrowheads="1"/>
          </p:cNvSpPr>
          <p:nvPr/>
        </p:nvSpPr>
        <p:spPr bwMode="auto">
          <a:xfrm>
            <a:off x="4067175" y="2420938"/>
            <a:ext cx="360363" cy="360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2000" b="1" dirty="0">
                <a:solidFill>
                  <a:srgbClr val="990099"/>
                </a:solidFill>
                <a:latin typeface="Calibri" pitchFamily="34" charset="0"/>
              </a:rPr>
              <a:t>5</a:t>
            </a:r>
            <a:endParaRPr lang="ru-RU" sz="2000" dirty="0">
              <a:solidFill>
                <a:srgbClr val="990099"/>
              </a:solidFill>
            </a:endParaRPr>
          </a:p>
        </p:txBody>
      </p:sp>
      <p:sp>
        <p:nvSpPr>
          <p:cNvPr id="63" name="Text Box 37"/>
          <p:cNvSpPr txBox="1">
            <a:spLocks noChangeArrowheads="1"/>
          </p:cNvSpPr>
          <p:nvPr/>
        </p:nvSpPr>
        <p:spPr bwMode="auto">
          <a:xfrm>
            <a:off x="6588125" y="2420938"/>
            <a:ext cx="431800" cy="360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2000" b="1">
                <a:solidFill>
                  <a:srgbClr val="990099"/>
                </a:solidFill>
                <a:latin typeface="Calibri" pitchFamily="34" charset="0"/>
              </a:rPr>
              <a:t>6</a:t>
            </a:r>
            <a:endParaRPr lang="ru-RU" sz="2000">
              <a:solidFill>
                <a:srgbClr val="990099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 rot="16200000">
            <a:off x="4953332" y="331026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┐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5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5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250"/>
                            </p:stCondLst>
                            <p:childTnLst>
                              <p:par>
                                <p:cTn id="6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250"/>
                            </p:stCondLst>
                            <p:childTnLst>
                              <p:par>
                                <p:cTn id="7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250"/>
                            </p:stCondLst>
                            <p:childTnLst>
                              <p:par>
                                <p:cTn id="9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6" grpId="0" animBg="1"/>
      <p:bldP spid="117" grpId="0" animBg="1"/>
      <p:bldP spid="118" grpId="0" animBg="1"/>
      <p:bldP spid="119" grpId="0" animBg="1"/>
      <p:bldP spid="124" grpId="0" animBg="1"/>
      <p:bldP spid="125" grpId="0" animBg="1"/>
      <p:bldP spid="61" grpId="0" animBg="1"/>
      <p:bldP spid="62" grpId="0" animBg="1"/>
      <p:bldP spid="63" grpId="0" animBg="1"/>
      <p:bldP spid="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21"/>
          <p:cNvGrpSpPr/>
          <p:nvPr/>
        </p:nvGrpSpPr>
        <p:grpSpPr>
          <a:xfrm>
            <a:off x="971600" y="260648"/>
            <a:ext cx="7056784" cy="3681119"/>
            <a:chOff x="971600" y="260648"/>
            <a:chExt cx="7056784" cy="3681119"/>
          </a:xfrm>
        </p:grpSpPr>
        <p:sp>
          <p:nvSpPr>
            <p:cNvPr id="2" name="Равнобедренный треугольник 1"/>
            <p:cNvSpPr/>
            <p:nvPr/>
          </p:nvSpPr>
          <p:spPr>
            <a:xfrm>
              <a:off x="1403648" y="1124744"/>
              <a:ext cx="2016224" cy="237626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491880" y="3356992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С</a:t>
              </a:r>
              <a:endParaRPr lang="ru-RU" sz="32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971600" y="3356992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А</a:t>
              </a:r>
              <a:endParaRPr lang="ru-RU" sz="32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195736" y="620688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В</a:t>
              </a:r>
              <a:endParaRPr lang="ru-RU" sz="3200" dirty="0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2411760" y="1124744"/>
              <a:ext cx="1710" cy="15034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H="1">
              <a:off x="1403648" y="2636912"/>
              <a:ext cx="1008112" cy="8640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2" idx="4"/>
            </p:cNvCxnSpPr>
            <p:nvPr/>
          </p:nvCxnSpPr>
          <p:spPr>
            <a:xfrm flipH="1" flipV="1">
              <a:off x="2411760" y="2636912"/>
              <a:ext cx="1008112" cy="8640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195736" y="2708920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О</a:t>
              </a:r>
              <a:endParaRPr lang="ru-RU" sz="3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11760" y="2348880"/>
              <a:ext cx="4286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2</a:t>
              </a:r>
              <a:endParaRPr lang="ru-RU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23728" y="2348880"/>
              <a:ext cx="4286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1</a:t>
              </a:r>
              <a:endParaRPr lang="ru-RU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51920" y="1142984"/>
              <a:ext cx="4176464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Дано:</a:t>
              </a:r>
              <a:endParaRPr lang="ru-RU" sz="2800" dirty="0" smtClean="0"/>
            </a:p>
            <a:p>
              <a:r>
                <a:rPr lang="ru-RU" sz="2800" dirty="0" smtClean="0"/>
                <a:t>АО = ОС;</a:t>
              </a:r>
              <a:endParaRPr lang="en-US" sz="2800" dirty="0" smtClean="0"/>
            </a:p>
            <a:p>
              <a:r>
                <a:rPr lang="ru-RU" sz="2800" dirty="0" smtClean="0"/>
                <a:t>1 =   2</a:t>
              </a:r>
            </a:p>
            <a:p>
              <a:r>
                <a:rPr lang="ru-RU" sz="3200" b="1" dirty="0" smtClean="0"/>
                <a:t>Доказать:</a:t>
              </a:r>
              <a:r>
                <a:rPr lang="ru-RU" sz="2800" dirty="0" smtClean="0"/>
                <a:t>  </a:t>
              </a:r>
            </a:p>
            <a:p>
              <a:r>
                <a:rPr lang="ru-RU" sz="2800" dirty="0" smtClean="0"/>
                <a:t>  АВС - равнобедренный</a:t>
              </a:r>
            </a:p>
            <a:p>
              <a:endParaRPr lang="ru-RU" dirty="0"/>
            </a:p>
          </p:txBody>
        </p:sp>
        <p:sp>
          <p:nvSpPr>
            <p:cNvPr id="20" name="Равнобедренный треугольник 19"/>
            <p:cNvSpPr/>
            <p:nvPr/>
          </p:nvSpPr>
          <p:spPr>
            <a:xfrm>
              <a:off x="3851920" y="3140968"/>
              <a:ext cx="214314" cy="2143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21" name="Объект 20"/>
            <p:cNvGraphicFramePr>
              <a:graphicFrameLocks noChangeAspect="1"/>
            </p:cNvGraphicFramePr>
            <p:nvPr/>
          </p:nvGraphicFramePr>
          <p:xfrm>
            <a:off x="3635896" y="2132856"/>
            <a:ext cx="386956" cy="357190"/>
          </p:xfrm>
          <a:graphic>
            <a:graphicData uri="http://schemas.openxmlformats.org/presentationml/2006/ole">
              <p:oleObj spid="_x0000_s1026" name="Формула" r:id="rId4" imgW="164880" imgH="152280" progId="Equation.3">
                <p:embed/>
              </p:oleObj>
            </a:graphicData>
          </a:graphic>
        </p:graphicFrame>
        <p:graphicFrame>
          <p:nvGraphicFramePr>
            <p:cNvPr id="25603" name="Object 3"/>
            <p:cNvGraphicFramePr>
              <a:graphicFrameLocks noChangeAspect="1"/>
            </p:cNvGraphicFramePr>
            <p:nvPr/>
          </p:nvGraphicFramePr>
          <p:xfrm>
            <a:off x="4283968" y="2132856"/>
            <a:ext cx="387350" cy="357188"/>
          </p:xfrm>
          <a:graphic>
            <a:graphicData uri="http://schemas.openxmlformats.org/presentationml/2006/ole">
              <p:oleObj spid="_x0000_s1027" name="Формула" r:id="rId5" imgW="164880" imgH="152280" progId="Equation.3">
                <p:embed/>
              </p:oleObj>
            </a:graphicData>
          </a:graphic>
        </p:graphicFrame>
        <p:sp>
          <p:nvSpPr>
            <p:cNvPr id="24" name="TextBox 23"/>
            <p:cNvSpPr txBox="1"/>
            <p:nvPr/>
          </p:nvSpPr>
          <p:spPr>
            <a:xfrm>
              <a:off x="3779912" y="260648"/>
              <a:ext cx="221457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u="sng" dirty="0" smtClean="0"/>
                <a:t>Задача </a:t>
              </a:r>
              <a:endParaRPr lang="ru-RU" sz="4000" u="sng" dirty="0"/>
            </a:p>
          </p:txBody>
        </p:sp>
      </p:grpSp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8358214" y="6215082"/>
            <a:ext cx="571504" cy="357190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966" y="0"/>
            <a:ext cx="841307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Тест 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Верно ли, что треугольник равнобедренный,  если две его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стороны равны? </a:t>
            </a:r>
            <a:r>
              <a:rPr lang="ru-RU" sz="2400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285720" y="1512317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Верно ли, что в любом треугольнике два угла равны?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285992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Может ли перпендикуляр, проведенный из вершины треугольника, к середине противоположной стороны, называться медианой?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571876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Является ли биссектриса, проведенная к основанию медианой и высотой равнобедренного треугольника?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4429132"/>
            <a:ext cx="800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Является ли высота, проведенная к основанию,     медианой в равнобедренном треугольнике?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6215082"/>
            <a:ext cx="8072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Ответы:  да; нет;  да;  да;  да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364</Words>
  <Application>Microsoft Office PowerPoint</Application>
  <PresentationFormat>Экран (4:3)</PresentationFormat>
  <Paragraphs>139</Paragraphs>
  <Slides>9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Формула</vt:lpstr>
      <vt:lpstr>        Отгадайте ребус</vt:lpstr>
      <vt:lpstr>Тема урока.</vt:lpstr>
      <vt:lpstr>Слайд 3</vt:lpstr>
      <vt:lpstr>Слайд 4</vt:lpstr>
      <vt:lpstr>  Решение задач</vt:lpstr>
      <vt:lpstr>  Решение задач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31</cp:revision>
  <dcterms:created xsi:type="dcterms:W3CDTF">2012-10-21T09:02:59Z</dcterms:created>
  <dcterms:modified xsi:type="dcterms:W3CDTF">2012-10-23T21:01:15Z</dcterms:modified>
</cp:coreProperties>
</file>