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64"/>
  </p:notesMasterIdLst>
  <p:sldIdLst>
    <p:sldId id="409" r:id="rId2"/>
    <p:sldId id="410" r:id="rId3"/>
    <p:sldId id="418" r:id="rId4"/>
    <p:sldId id="375" r:id="rId5"/>
    <p:sldId id="258" r:id="rId6"/>
    <p:sldId id="267" r:id="rId7"/>
    <p:sldId id="384" r:id="rId8"/>
    <p:sldId id="398" r:id="rId9"/>
    <p:sldId id="412" r:id="rId10"/>
    <p:sldId id="411" r:id="rId11"/>
    <p:sldId id="271" r:id="rId12"/>
    <p:sldId id="419" r:id="rId13"/>
    <p:sldId id="270" r:id="rId14"/>
    <p:sldId id="383" r:id="rId15"/>
    <p:sldId id="272" r:id="rId16"/>
    <p:sldId id="274" r:id="rId17"/>
    <p:sldId id="275" r:id="rId18"/>
    <p:sldId id="273" r:id="rId19"/>
    <p:sldId id="276" r:id="rId20"/>
    <p:sldId id="277" r:id="rId21"/>
    <p:sldId id="363" r:id="rId22"/>
    <p:sldId id="278" r:id="rId23"/>
    <p:sldId id="314" r:id="rId24"/>
    <p:sldId id="279" r:id="rId25"/>
    <p:sldId id="280" r:id="rId26"/>
    <p:sldId id="388" r:id="rId27"/>
    <p:sldId id="282" r:id="rId28"/>
    <p:sldId id="285" r:id="rId29"/>
    <p:sldId id="284" r:id="rId30"/>
    <p:sldId id="286" r:id="rId31"/>
    <p:sldId id="413" r:id="rId32"/>
    <p:sldId id="392" r:id="rId33"/>
    <p:sldId id="421" r:id="rId34"/>
    <p:sldId id="391" r:id="rId35"/>
    <p:sldId id="394" r:id="rId36"/>
    <p:sldId id="386" r:id="rId37"/>
    <p:sldId id="289" r:id="rId38"/>
    <p:sldId id="296" r:id="rId39"/>
    <p:sldId id="354" r:id="rId40"/>
    <p:sldId id="415" r:id="rId41"/>
    <p:sldId id="303" r:id="rId42"/>
    <p:sldId id="402" r:id="rId43"/>
    <p:sldId id="403" r:id="rId44"/>
    <p:sldId id="404" r:id="rId45"/>
    <p:sldId id="417" r:id="rId46"/>
    <p:sldId id="342" r:id="rId47"/>
    <p:sldId id="387" r:id="rId48"/>
    <p:sldId id="422" r:id="rId49"/>
    <p:sldId id="393" r:id="rId50"/>
    <p:sldId id="365" r:id="rId51"/>
    <p:sldId id="373" r:id="rId52"/>
    <p:sldId id="288" r:id="rId53"/>
    <p:sldId id="311" r:id="rId54"/>
    <p:sldId id="376" r:id="rId55"/>
    <p:sldId id="414" r:id="rId56"/>
    <p:sldId id="416" r:id="rId57"/>
    <p:sldId id="378" r:id="rId58"/>
    <p:sldId id="390" r:id="rId59"/>
    <p:sldId id="377" r:id="rId60"/>
    <p:sldId id="401" r:id="rId61"/>
    <p:sldId id="420" r:id="rId62"/>
    <p:sldId id="407" r:id="rId63"/>
  </p:sldIdLst>
  <p:sldSz cx="9145588" cy="6840538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</p:showPr>
  <p:clrMru>
    <a:srgbClr val="1FD1C9"/>
    <a:srgbClr val="23CD88"/>
    <a:srgbClr val="9966FF"/>
    <a:srgbClr val="9999FF"/>
    <a:srgbClr val="CC00FF"/>
    <a:srgbClr val="CCECFF"/>
    <a:srgbClr val="99CCFF"/>
    <a:srgbClr val="6699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85" autoAdjust="0"/>
    <p:restoredTop sz="94451" autoAdjust="0"/>
  </p:normalViewPr>
  <p:slideViewPr>
    <p:cSldViewPr>
      <p:cViewPr varScale="1">
        <p:scale>
          <a:sx n="82" d="100"/>
          <a:sy n="82" d="100"/>
        </p:scale>
        <p:origin x="-90" y="-276"/>
      </p:cViewPr>
      <p:guideLst>
        <p:guide orient="horz" pos="2155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5128D56-4B1C-4F78-A17A-C7122EB97E79}" type="datetimeFigureOut">
              <a:rPr lang="ru-RU"/>
              <a:pPr>
                <a:defRPr/>
              </a:pPr>
              <a:t>25.03.2013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85800"/>
            <a:ext cx="45815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C6309E9-BA3B-472D-81D7-0334D1B7F7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36BED97-0AF1-4E5A-A282-D2CAA45C7375}" type="slidenum">
              <a:rPr lang="ru-RU" smtClean="0"/>
              <a:pPr/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30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F29BC57-4CD6-40F9-A072-E33D4D6CF947}" type="slidenum">
              <a:rPr lang="ru-RU" smtClean="0"/>
              <a:pPr/>
              <a:t>28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50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758DE27-7690-4776-8F45-532BC90BC85C}" type="slidenum">
              <a:rPr lang="ru-RU" smtClean="0"/>
              <a:pPr/>
              <a:t>29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91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DC1D15D-7045-44E4-BC85-04B020A6EC2A}" type="slidenum">
              <a:rPr lang="ru-RU" smtClean="0"/>
              <a:pPr/>
              <a:t>32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552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9880997-BB0A-4BB8-9DFD-3918F2F5F87C}" type="slidenum">
              <a:rPr lang="ru-RU" smtClean="0"/>
              <a:pPr/>
              <a:t>37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6451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2D2B5AA-1E6B-4947-93E4-9F2E259AB087}" type="slidenum">
              <a:rPr lang="ru-RU" smtClean="0"/>
              <a:pPr/>
              <a:t>45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686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58D2239-440E-4835-AB81-10148FAE5CFA}" type="slidenum">
              <a:rPr lang="ru-RU" smtClean="0"/>
              <a:pPr/>
              <a:t>48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07950" y="107950"/>
            <a:ext cx="8929688" cy="6624638"/>
            <a:chOff x="68" y="68"/>
            <a:chExt cx="5624" cy="418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68" y="68"/>
              <a:ext cx="5624" cy="4184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5000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1270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ltGray">
            <a:xfrm>
              <a:off x="151" y="140"/>
              <a:ext cx="5469" cy="405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1270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>
              <a:off x="191" y="188"/>
              <a:ext cx="5377" cy="3943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5000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1270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white">
            <a:xfrm>
              <a:off x="272" y="272"/>
              <a:ext cx="5216" cy="3777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12700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46439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685919" y="2280179"/>
            <a:ext cx="7773750" cy="114009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46440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838" y="3876305"/>
            <a:ext cx="6401912" cy="1748137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F3440-00DD-439C-B70B-59F1DE871D3F}" type="datetimeFigureOut">
              <a:rPr lang="ru-RU"/>
              <a:pPr>
                <a:defRPr/>
              </a:pPr>
              <a:t>25.03.2013</a:t>
            </a:fld>
            <a:endParaRPr lang="ru-RU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84D7A-D157-440D-9915-6FAE893BBF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3" presetClass="entr" presetSubtype="16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6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6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9" grpId="0" autoUpdateAnimBg="0"/>
      <p:bldP spid="146440" grpId="0" build="p" autoUpdateAnimBg="0" advAuto="40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6232" y="608048"/>
            <a:ext cx="1943437" cy="547243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919" y="608048"/>
            <a:ext cx="5677886" cy="547243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210F4-7A3A-4AA0-BE7A-3AD3BBAE2640}" type="datetimeFigureOut">
              <a:rPr lang="ru-RU"/>
              <a:pPr>
                <a:defRPr/>
              </a:pPr>
              <a:t>25.03.2013</a:t>
            </a:fld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1FB05-2161-4072-8E72-965D39B4E3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7106D-2E05-4EBE-9E91-E957DF9D4633}" type="datetimeFigureOut">
              <a:rPr lang="ru-RU"/>
              <a:pPr>
                <a:defRPr/>
              </a:pPr>
              <a:t>25.03.2013</a:t>
            </a:fld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7E85D-7BC8-4943-9F24-DD85606E03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38" y="4395679"/>
            <a:ext cx="7773750" cy="135860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438" y="2899312"/>
            <a:ext cx="7773750" cy="149636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06F85F-0AF4-460B-BBDC-10D800787303}" type="datetimeFigureOut">
              <a:rPr lang="ru-RU"/>
              <a:pPr>
                <a:defRPr/>
              </a:pPr>
              <a:t>25.03.2013</a:t>
            </a:fld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634D5-0047-419D-B424-B96FA170B4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80" y="273939"/>
            <a:ext cx="8231029" cy="114009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79" y="1531204"/>
            <a:ext cx="4040890" cy="6381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79" y="2169337"/>
            <a:ext cx="4040890" cy="39412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832" y="1531204"/>
            <a:ext cx="4042477" cy="6381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832" y="2169337"/>
            <a:ext cx="4042477" cy="39412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5CA85-2E2D-40BF-ADD5-F35359DFE541}" type="datetimeFigureOut">
              <a:rPr lang="ru-RU"/>
              <a:pPr>
                <a:defRPr/>
              </a:pPr>
              <a:t>25.03.2013</a:t>
            </a:fld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A7360-F5D0-4E96-A131-1F33A99C66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67C2A-8199-4424-9997-160E27ECDD36}" type="datetimeFigureOut">
              <a:rPr lang="ru-RU"/>
              <a:pPr>
                <a:defRPr/>
              </a:pPr>
              <a:t>25.03.2013</a:t>
            </a:fld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0193F8-D6D2-414B-99A9-572A205820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D14CA-41E2-4CFE-AC7A-11895EE54BC0}" type="datetimeFigureOut">
              <a:rPr lang="ru-RU"/>
              <a:pPr>
                <a:defRPr/>
              </a:pPr>
              <a:t>25.03.2013</a:t>
            </a:fld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546C3-916A-4E9E-A7F1-754DABFA61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80" y="272355"/>
            <a:ext cx="3008835" cy="11590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671" y="272355"/>
            <a:ext cx="5112638" cy="58382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80" y="1431446"/>
            <a:ext cx="3008835" cy="46791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E2279-12E1-4C61-AC88-E376E38B7D20}" type="datetimeFigureOut">
              <a:rPr lang="ru-RU"/>
              <a:pPr>
                <a:defRPr/>
              </a:pPr>
              <a:t>25.03.2013</a:t>
            </a:fld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A71819-869B-4AF7-98A6-495BFFC11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599" y="4788377"/>
            <a:ext cx="5487353" cy="56529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599" y="611215"/>
            <a:ext cx="5487353" cy="41043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599" y="5353671"/>
            <a:ext cx="5487353" cy="8028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05169-5984-4208-8164-984D15FEAF9D}" type="datetimeFigureOut">
              <a:rPr lang="ru-RU"/>
              <a:pPr>
                <a:defRPr/>
              </a:pPr>
              <a:t>25.03.2013</a:t>
            </a:fld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8FE430-91FB-4488-A0E6-4EAA676456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8CA66-E64D-47F0-A620-9BC95F72EBAB}" type="datetimeFigureOut">
              <a:rPr lang="ru-RU"/>
              <a:pPr>
                <a:defRPr/>
              </a:pPr>
              <a:t>25.03.2013</a:t>
            </a:fld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F00AF6-C3DE-4EFA-9EAA-4EE44321AC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07950" y="107950"/>
            <a:ext cx="8929688" cy="6624638"/>
            <a:chOff x="68" y="68"/>
            <a:chExt cx="5624" cy="4184"/>
          </a:xfrm>
        </p:grpSpPr>
        <p:sp>
          <p:nvSpPr>
            <p:cNvPr id="145411" name="Rectangle 3"/>
            <p:cNvSpPr>
              <a:spLocks noChangeArrowheads="1"/>
            </p:cNvSpPr>
            <p:nvPr/>
          </p:nvSpPr>
          <p:spPr bwMode="ltGray">
            <a:xfrm>
              <a:off x="68" y="68"/>
              <a:ext cx="5624" cy="4184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5000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1270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45412" name="Rectangle 4"/>
            <p:cNvSpPr>
              <a:spLocks noChangeArrowheads="1"/>
            </p:cNvSpPr>
            <p:nvPr/>
          </p:nvSpPr>
          <p:spPr bwMode="ltGray">
            <a:xfrm>
              <a:off x="151" y="140"/>
              <a:ext cx="5469" cy="405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1270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45413" name="Rectangle 5"/>
            <p:cNvSpPr>
              <a:spLocks noChangeArrowheads="1"/>
            </p:cNvSpPr>
            <p:nvPr/>
          </p:nvSpPr>
          <p:spPr bwMode="ltGray">
            <a:xfrm>
              <a:off x="191" y="188"/>
              <a:ext cx="5377" cy="3943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5000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1270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035" name="Rectangle 6"/>
            <p:cNvSpPr>
              <a:spLocks noChangeArrowheads="1"/>
            </p:cNvSpPr>
            <p:nvPr/>
          </p:nvSpPr>
          <p:spPr bwMode="white">
            <a:xfrm>
              <a:off x="272" y="272"/>
              <a:ext cx="5216" cy="3777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12700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8013"/>
            <a:ext cx="7773988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76438"/>
            <a:ext cx="7773988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4541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080125"/>
            <a:ext cx="19050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5A46799D-0431-492A-A3ED-5B794EA58607}" type="datetimeFigureOut">
              <a:rPr lang="ru-RU"/>
              <a:pPr>
                <a:defRPr/>
              </a:pPr>
              <a:t>25.03.2013</a:t>
            </a:fld>
            <a:endParaRPr lang="ru-RU"/>
          </a:p>
        </p:txBody>
      </p:sp>
      <p:sp>
        <p:nvSpPr>
          <p:cNvPr id="14541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080125"/>
            <a:ext cx="289718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541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4788" y="6080125"/>
            <a:ext cx="19050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BDC953C7-83B9-4971-B16F-F8DB42A5C6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3" r:id="rId2"/>
    <p:sldLayoutId id="2147483722" r:id="rId3"/>
    <p:sldLayoutId id="2147483721" r:id="rId4"/>
    <p:sldLayoutId id="2147483720" r:id="rId5"/>
    <p:sldLayoutId id="2147483719" r:id="rId6"/>
    <p:sldLayoutId id="2147483718" r:id="rId7"/>
    <p:sldLayoutId id="2147483717" r:id="rId8"/>
    <p:sldLayoutId id="2147483716" r:id="rId9"/>
    <p:sldLayoutId id="2147483715" r:id="rId10"/>
  </p:sldLayoutIdLst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44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/>
      <p:bldP spid="1027" grpId="1"/>
      <p:bldP spid="1027" grpId="2"/>
      <p:bldP spid="1028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3" presetClass="entr" presetSubtype="16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3" presetClass="entr" presetSubtype="16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3" presetClass="entr" presetSubtype="16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28" grpId="1" build="allAtOnce">
        <p:tmplLst>
          <p:tmpl lvl="1">
            <p:tnLst>
              <p:par>
                <p:cTn presetID="23" presetClass="exit" presetSubtype="32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500" fill="hold"/>
                        <p:tgtEl>
                          <p:spTgt spid="10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23" presetClass="exit" presetSubtype="32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500" fill="hold"/>
                        <p:tgtEl>
                          <p:spTgt spid="10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23" presetClass="exit" presetSubtype="32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500" fill="hold"/>
                        <p:tgtEl>
                          <p:spTgt spid="10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23" presetClass="exit" presetSubtype="32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500" fill="hold"/>
                        <p:tgtEl>
                          <p:spTgt spid="10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23" presetClass="exit" presetSubtype="32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500" fill="hold"/>
                        <p:tgtEl>
                          <p:spTgt spid="10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3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7.jpeg"/><Relationship Id="rId7" Type="http://schemas.openxmlformats.org/officeDocument/2006/relationships/image" Target="../media/image39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6" Type="http://schemas.openxmlformats.org/officeDocument/2006/relationships/hyperlink" Target="javascript:void(0);" TargetMode="External"/><Relationship Id="rId5" Type="http://schemas.openxmlformats.org/officeDocument/2006/relationships/image" Target="../media/image38.jpeg"/><Relationship Id="rId10" Type="http://schemas.openxmlformats.org/officeDocument/2006/relationships/image" Target="../media/image42.jpeg"/><Relationship Id="rId4" Type="http://schemas.openxmlformats.org/officeDocument/2006/relationships/image" Target="../media/image8.jpeg"/><Relationship Id="rId9" Type="http://schemas.openxmlformats.org/officeDocument/2006/relationships/image" Target="../media/image4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javascript:void(0);" TargetMode="Externa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0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hyperlink" Target="http://ru.wikipedia.org/wiki/%D0%98%D0%B7%D0%BE%D0%B1%D1%80%D0%B0%D0%B6%D0%B5%D0%BD%D0%B8%D0%B5:Mir_front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eg"/><Relationship Id="rId4" Type="http://schemas.openxmlformats.org/officeDocument/2006/relationships/hyperlink" Target="javascript:void(0);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13" Type="http://schemas.openxmlformats.org/officeDocument/2006/relationships/image" Target="../media/image55.jpeg"/><Relationship Id="rId3" Type="http://schemas.openxmlformats.org/officeDocument/2006/relationships/image" Target="../media/image63.png"/><Relationship Id="rId7" Type="http://schemas.openxmlformats.org/officeDocument/2006/relationships/image" Target="../media/image33.jpeg"/><Relationship Id="rId12" Type="http://schemas.openxmlformats.org/officeDocument/2006/relationships/image" Target="../media/image2.jpe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2.jpeg"/><Relationship Id="rId11" Type="http://schemas.openxmlformats.org/officeDocument/2006/relationships/image" Target="../media/image75.jpeg"/><Relationship Id="rId5" Type="http://schemas.openxmlformats.org/officeDocument/2006/relationships/hyperlink" Target="javascript:void(0);" TargetMode="External"/><Relationship Id="rId10" Type="http://schemas.openxmlformats.org/officeDocument/2006/relationships/image" Target="../media/image67.jpeg"/><Relationship Id="rId4" Type="http://schemas.openxmlformats.org/officeDocument/2006/relationships/image" Target="../media/image73.jpeg"/><Relationship Id="rId9" Type="http://schemas.openxmlformats.org/officeDocument/2006/relationships/image" Target="../media/image74.jpe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3314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561975"/>
            <a:ext cx="8628063" cy="6145213"/>
          </a:xfrm>
          <a:noFill/>
        </p:spPr>
      </p:pic>
      <p:sp>
        <p:nvSpPr>
          <p:cNvPr id="13315" name="Прямоугольник 3"/>
          <p:cNvSpPr>
            <a:spLocks noChangeArrowheads="1"/>
          </p:cNvSpPr>
          <p:nvPr/>
        </p:nvSpPr>
        <p:spPr bwMode="auto">
          <a:xfrm>
            <a:off x="3786188" y="276225"/>
            <a:ext cx="198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17.  11.  2012 год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793875"/>
            <a:ext cx="5316538" cy="53975"/>
          </a:xfrm>
        </p:spPr>
        <p:txBody>
          <a:bodyPr/>
          <a:lstStyle/>
          <a:p>
            <a:pPr eaLnBrk="1" hangingPunct="1"/>
            <a:endParaRPr lang="ru-RU" sz="3200" b="1" smtClean="0">
              <a:latin typeface="Times New Roman" pitchFamily="18" charset="0"/>
            </a:endParaRPr>
          </a:p>
        </p:txBody>
      </p:sp>
      <p:pic>
        <p:nvPicPr>
          <p:cNvPr id="22530" name="Picture 4" descr="Arctika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776413"/>
            <a:ext cx="5762625" cy="4732337"/>
          </a:xfrm>
        </p:spPr>
      </p:pic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6086475" y="1624013"/>
            <a:ext cx="2520950" cy="526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sz="2000" b="1" i="1">
                <a:solidFill>
                  <a:schemeClr val="accent2"/>
                </a:solidFill>
                <a:latin typeface="Times New Roman" pitchFamily="18" charset="0"/>
              </a:rPr>
              <a:t>Дайте описание географического положения Северного Ледовитого океана</a:t>
            </a:r>
          </a:p>
          <a:p>
            <a:pPr>
              <a:spcBef>
                <a:spcPct val="50000"/>
              </a:spcBef>
            </a:pPr>
            <a:r>
              <a:rPr lang="ru-RU" sz="2000" b="1" i="1">
                <a:solidFill>
                  <a:schemeClr val="accent2"/>
                </a:solidFill>
                <a:latin typeface="Times New Roman" pitchFamily="18" charset="0"/>
              </a:rPr>
              <a:t>(см. Приложение стр. 313, физическую карту мира, карту Северного Ледовитого океана).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000" b="1" i="1">
                <a:solidFill>
                  <a:schemeClr val="accent2"/>
                </a:solidFill>
                <a:latin typeface="Times New Roman" pitchFamily="18" charset="0"/>
              </a:rPr>
              <a:t>Назовите моря Северного Ледовитого океана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ru-RU" sz="2400" b="1" i="1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5" name="Picture 5" descr="karta-severnogo-polus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1704975"/>
            <a:ext cx="5716588" cy="4787900"/>
          </a:xfrm>
          <a:prstGeom prst="rect">
            <a:avLst/>
          </a:prstGeom>
          <a:noFill/>
          <a:ln w="25400">
            <a:solidFill>
              <a:schemeClr val="bg1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sp>
        <p:nvSpPr>
          <p:cNvPr id="7" name="Rectangle 6"/>
          <p:cNvSpPr txBox="1">
            <a:spLocks noRot="1" noChangeArrowheads="1"/>
          </p:cNvSpPr>
          <p:nvPr/>
        </p:nvSpPr>
        <p:spPr bwMode="auto">
          <a:xfrm>
            <a:off x="428625" y="347663"/>
            <a:ext cx="8288338" cy="1071562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3500000" scaled="1"/>
          </a:gradFill>
          <a:ln w="25400">
            <a:solidFill>
              <a:schemeClr val="bg1">
                <a:lumMod val="40000"/>
                <a:lumOff val="60000"/>
              </a:schemeClr>
            </a:solidFill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</a:rPr>
              <a:t>ГЕОГРАФИЧЕСКОЕ ПОЛОЖЕНИЕ ОКЕАНА</a:t>
            </a:r>
            <a:endParaRPr lang="ru-RU" sz="2800" b="1" kern="0" dirty="0">
              <a:solidFill>
                <a:srgbClr val="FFFF00"/>
              </a:solidFill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786188" y="276225"/>
            <a:ext cx="4930775" cy="1206500"/>
          </a:xfr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6200000" scaled="1"/>
            <a:tileRect/>
          </a:gradFill>
          <a:ln w="25400">
            <a:solidFill>
              <a:schemeClr val="bg1">
                <a:lumMod val="40000"/>
                <a:lumOff val="60000"/>
              </a:schemeClr>
            </a:solidFill>
          </a:ln>
        </p:spPr>
        <p:txBody>
          <a:bodyPr lIns="91440" tIns="45720" rIns="91440" bIns="45720"/>
          <a:lstStyle/>
          <a:p>
            <a:pPr algn="ctr" eaLnBrk="1" hangingPunct="1">
              <a:defRPr/>
            </a:pPr>
            <a:r>
              <a:rPr lang="ru-RU" sz="2400" dirty="0" smtClean="0">
                <a:solidFill>
                  <a:schemeClr val="bg1"/>
                </a:solidFill>
                <a:latin typeface="Arial Black" pitchFamily="34" charset="0"/>
              </a:rPr>
              <a:t>Географическое положение</a:t>
            </a: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b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Arial Black" pitchFamily="34" charset="0"/>
              </a:rPr>
              <a:t>океана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395288" y="276225"/>
            <a:ext cx="3533775" cy="5945188"/>
          </a:xfr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6200000" scaled="0"/>
          </a:gradFill>
          <a:ln w="25400">
            <a:solidFill>
              <a:schemeClr val="bg1">
                <a:lumMod val="40000"/>
                <a:lumOff val="60000"/>
              </a:schemeClr>
            </a:solidFill>
          </a:ln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ru-RU" sz="2000" b="1" dirty="0" smtClean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Океан почти полностью расположен севернее полярного круга</a:t>
            </a:r>
          </a:p>
          <a:p>
            <a:pPr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 Приблизительно посередине океана находится Северный полюс</a:t>
            </a:r>
          </a:p>
          <a:p>
            <a:pPr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 Почти со всех сторон он окружен Евразией и Северной Америкой</a:t>
            </a:r>
          </a:p>
          <a:p>
            <a:pPr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 Береговая линия сильно расчленена</a:t>
            </a:r>
          </a:p>
          <a:p>
            <a:pPr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 Много окраинных морей</a:t>
            </a:r>
          </a:p>
        </p:txBody>
      </p:sp>
      <p:pic>
        <p:nvPicPr>
          <p:cNvPr id="22531" name="Picture 5" descr="karta-severnogo-polus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63" y="1562100"/>
            <a:ext cx="4784725" cy="4787900"/>
          </a:xfrm>
          <a:prstGeom prst="rect">
            <a:avLst/>
          </a:prstGeom>
          <a:noFill/>
          <a:ln w="25400">
            <a:solidFill>
              <a:schemeClr val="bg1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430838" y="1062038"/>
            <a:ext cx="3028950" cy="500062"/>
          </a:xfrm>
        </p:spPr>
        <p:txBody>
          <a:bodyPr>
            <a:normAutofit fontScale="90000"/>
          </a:bodyPr>
          <a:lstStyle/>
          <a:p>
            <a:pPr>
              <a:defRPr/>
            </a:pP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1490663"/>
            <a:ext cx="8431212" cy="4589462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ru-RU" sz="2400" dirty="0"/>
              <a:t>Все моря </a:t>
            </a:r>
            <a:r>
              <a:rPr lang="ru-RU" sz="2400" dirty="0" smtClean="0"/>
              <a:t>окраинные, кроме Белого</a:t>
            </a:r>
          </a:p>
          <a:p>
            <a:pPr>
              <a:defRPr/>
            </a:pPr>
            <a:r>
              <a:rPr lang="ru-RU" sz="2400" dirty="0" smtClean="0"/>
              <a:t>Все моря расположены на материковом шельфе, поэтому они неглубокие</a:t>
            </a:r>
          </a:p>
          <a:p>
            <a:pPr>
              <a:defRPr/>
            </a:pPr>
            <a:r>
              <a:rPr lang="ru-RU" sz="2400" dirty="0" smtClean="0"/>
              <a:t>Соленость </a:t>
            </a:r>
            <a:r>
              <a:rPr lang="ru-RU" sz="2400" dirty="0"/>
              <a:t>морей ниже океанической</a:t>
            </a:r>
          </a:p>
          <a:p>
            <a:pPr>
              <a:defRPr/>
            </a:pPr>
            <a:r>
              <a:rPr lang="ru-RU" sz="2400" dirty="0"/>
              <a:t>Климат морей суровый, не замерзает только часть Баренцева моря</a:t>
            </a:r>
          </a:p>
          <a:p>
            <a:pPr>
              <a:defRPr/>
            </a:pPr>
            <a:r>
              <a:rPr lang="ru-RU" sz="2400" dirty="0"/>
              <a:t>Через моря Северного Ледовитого океана проходит Северный Морской путь – кратчайший путь из Балтийского моря до Владивостока</a:t>
            </a:r>
          </a:p>
          <a:p>
            <a:pPr>
              <a:defRPr/>
            </a:pPr>
            <a:r>
              <a:rPr lang="ru-RU" sz="2400" dirty="0"/>
              <a:t>Лед движется под действием ветров и течений по часовой стрелке – дрейфует. Льды сталкиваются, образуя нагромождения льда - торосы</a:t>
            </a:r>
          </a:p>
        </p:txBody>
      </p:sp>
      <p:sp>
        <p:nvSpPr>
          <p:cNvPr id="4" name="Rectangle 6"/>
          <p:cNvSpPr txBox="1">
            <a:spLocks noRot="1" noChangeArrowheads="1"/>
          </p:cNvSpPr>
          <p:nvPr/>
        </p:nvSpPr>
        <p:spPr bwMode="auto">
          <a:xfrm>
            <a:off x="428625" y="347663"/>
            <a:ext cx="8502650" cy="1143000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3500000" scaled="1"/>
          </a:gradFill>
          <a:ln w="25400">
            <a:solidFill>
              <a:schemeClr val="bg1">
                <a:lumMod val="40000"/>
                <a:lumOff val="60000"/>
              </a:schemeClr>
            </a:solidFill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FFFF00"/>
                </a:solidFill>
              </a:rPr>
              <a:t>Характеристика морей </a:t>
            </a:r>
            <a:br>
              <a:rPr lang="ru-RU" sz="2800" b="1" dirty="0">
                <a:solidFill>
                  <a:srgbClr val="FFFF00"/>
                </a:solidFill>
              </a:rPr>
            </a:br>
            <a:r>
              <a:rPr lang="ru-RU" sz="2800" b="1" dirty="0">
                <a:solidFill>
                  <a:srgbClr val="FFFF00"/>
                </a:solidFill>
              </a:rPr>
              <a:t>Северного Ледовитого океана</a:t>
            </a:r>
            <a:endParaRPr lang="ru-RU" sz="2800" b="1" kern="0" dirty="0">
              <a:solidFill>
                <a:srgbClr val="FFFF00"/>
              </a:solidFill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5" name="Rectangle 6"/>
          <p:cNvSpPr txBox="1">
            <a:spLocks noRot="1" noChangeArrowheads="1"/>
          </p:cNvSpPr>
          <p:nvPr/>
        </p:nvSpPr>
        <p:spPr bwMode="auto">
          <a:xfrm>
            <a:off x="428625" y="347663"/>
            <a:ext cx="8502650" cy="1143000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3500000" scaled="1"/>
          </a:gradFill>
          <a:ln w="25400">
            <a:solidFill>
              <a:schemeClr val="bg1">
                <a:lumMod val="40000"/>
                <a:lumOff val="60000"/>
              </a:schemeClr>
            </a:solidFill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FFFF00"/>
                </a:solidFill>
              </a:rPr>
              <a:t>Характеристика морей </a:t>
            </a:r>
            <a:br>
              <a:rPr lang="ru-RU" sz="2800" b="1" dirty="0">
                <a:solidFill>
                  <a:srgbClr val="FFFF00"/>
                </a:solidFill>
              </a:rPr>
            </a:br>
            <a:r>
              <a:rPr lang="ru-RU" sz="2800" b="1" dirty="0">
                <a:solidFill>
                  <a:srgbClr val="FFFF00"/>
                </a:solidFill>
              </a:rPr>
              <a:t>Северного Ледовитого океана</a:t>
            </a:r>
            <a:endParaRPr lang="ru-RU" sz="2800" b="1" kern="0" dirty="0">
              <a:solidFill>
                <a:srgbClr val="FFFF00"/>
              </a:solidFill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build="p" autoUpdateAnimBg="0"/>
      <p:bldP spid="23555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Рисунок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633538"/>
            <a:ext cx="8145462" cy="4759325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3500000" scaled="1"/>
          </a:gradFill>
          <a:ln w="25400">
            <a:solidFill>
              <a:schemeClr val="bg1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sp>
        <p:nvSpPr>
          <p:cNvPr id="24582" name="Rectangle 6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684213" y="547688"/>
            <a:ext cx="7788275" cy="927100"/>
          </a:xfr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3500000" scaled="1"/>
          </a:gradFill>
          <a:ln w="25400">
            <a:solidFill>
              <a:schemeClr val="bg1">
                <a:lumMod val="40000"/>
                <a:lumOff val="60000"/>
              </a:schemeClr>
            </a:solidFill>
          </a:ln>
        </p:spPr>
        <p:txBody>
          <a:bodyPr lIns="91440" tIns="45720" rIns="91440" bIns="45720"/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rgbClr val="FFFF00"/>
                </a:solidFill>
                <a:latin typeface="Arial Black" pitchFamily="34" charset="0"/>
              </a:rPr>
              <a:t>Площадь океана – 14,8 млн. кв. км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rot="10800000">
            <a:off x="3714750" y="2708275"/>
            <a:ext cx="2144713" cy="782638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428625" y="5921375"/>
            <a:ext cx="8216900" cy="636588"/>
          </a:xfrm>
          <a:prstGeom prst="rect">
            <a:avLst/>
          </a:prstGeom>
          <a:solidFill>
            <a:srgbClr val="9999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bg2">
                    <a:lumMod val="50000"/>
                  </a:schemeClr>
                </a:solidFill>
              </a:rPr>
              <a:t>Какой вывод можно сделать? </a:t>
            </a:r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560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8213" y="5849938"/>
            <a:ext cx="1357312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571500" y="285750"/>
            <a:ext cx="8231188" cy="1139825"/>
          </a:xfrm>
        </p:spPr>
        <p:txBody>
          <a:bodyPr/>
          <a:lstStyle/>
          <a:p>
            <a:endParaRPr lang="ru-RU" b="1" i="1" smtClean="0">
              <a:solidFill>
                <a:srgbClr val="FFFF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88" y="1276350"/>
          <a:ext cx="8516937" cy="4878388"/>
        </p:xfrm>
        <a:graphic>
          <a:graphicData uri="http://schemas.openxmlformats.org/drawingml/2006/table">
            <a:tbl>
              <a:tblPr/>
              <a:tblGrid>
                <a:gridCol w="1703387"/>
                <a:gridCol w="1703388"/>
                <a:gridCol w="1703387"/>
                <a:gridCol w="1703388"/>
                <a:gridCol w="1703387"/>
              </a:tblGrid>
              <a:tr h="1246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Океаны</a:t>
                      </a:r>
                    </a:p>
                  </a:txBody>
                  <a:tcPr marL="91456" marR="91456" marT="45604" marB="456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Площадь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поверхности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 воды, млн.км²</a:t>
                      </a:r>
                    </a:p>
                  </a:txBody>
                  <a:tcPr marL="91456" marR="91456" marT="45604" marB="456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Объём,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 млн.км³	</a:t>
                      </a:r>
                    </a:p>
                  </a:txBody>
                  <a:tcPr marL="91456" marR="91456" marT="45604" marB="456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Средняя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 глубина,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 м</a:t>
                      </a:r>
                    </a:p>
                  </a:txBody>
                  <a:tcPr marL="91456" marR="91456" marT="45604" marB="456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Наибольшая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 глубина океана,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 м</a:t>
                      </a:r>
                    </a:p>
                  </a:txBody>
                  <a:tcPr marL="91456" marR="91456" marT="45604" marB="456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54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Антланктический</a:t>
                      </a:r>
                    </a:p>
                  </a:txBody>
                  <a:tcPr marL="91456" marR="91456" marT="45604" marB="456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91,66</a:t>
                      </a:r>
                    </a:p>
                  </a:txBody>
                  <a:tcPr marL="91456" marR="91456" marT="45604" marB="456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329,66</a:t>
                      </a:r>
                    </a:p>
                  </a:txBody>
                  <a:tcPr marL="91456" marR="91456" marT="45604" marB="456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3597</a:t>
                      </a:r>
                    </a:p>
                  </a:txBody>
                  <a:tcPr marL="91456" marR="91456" marT="45604" marB="456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жёлоб Пуэрто-Рико (8742</a:t>
                      </a:r>
                    </a:p>
                  </a:txBody>
                  <a:tcPr marL="91456" marR="91456" marT="45604" marB="456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FF"/>
                    </a:solidFill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Индийский</a:t>
                      </a:r>
                    </a:p>
                  </a:txBody>
                  <a:tcPr marL="91456" marR="91456" marT="45604" marB="456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76,17</a:t>
                      </a:r>
                    </a:p>
                  </a:txBody>
                  <a:tcPr marL="91456" marR="91456" marT="45604" marB="456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285,65</a:t>
                      </a:r>
                    </a:p>
                  </a:txBody>
                  <a:tcPr marL="91456" marR="91456" marT="45604" marB="456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3711</a:t>
                      </a:r>
                    </a:p>
                  </a:txBody>
                  <a:tcPr marL="91456" marR="91456" marT="45604" marB="456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Зондский жёлоб (7209)</a:t>
                      </a:r>
                    </a:p>
                  </a:txBody>
                  <a:tcPr marL="91456" marR="91456" marT="45604" marB="456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FF"/>
                    </a:solidFill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Северный Ледовитый</a:t>
                      </a:r>
                    </a:p>
                  </a:txBody>
                  <a:tcPr marL="91456" marR="91456" marT="45604" marB="456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14,75</a:t>
                      </a:r>
                    </a:p>
                  </a:txBody>
                  <a:tcPr marL="91456" marR="91456" marT="45604" marB="456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18,07</a:t>
                      </a:r>
                    </a:p>
                  </a:txBody>
                  <a:tcPr marL="91456" marR="91456" marT="45604" marB="456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1220</a:t>
                      </a:r>
                    </a:p>
                  </a:txBody>
                  <a:tcPr marL="91456" marR="91456" marT="45604" marB="456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Гренландское море (5527)</a:t>
                      </a:r>
                    </a:p>
                  </a:txBody>
                  <a:tcPr marL="91456" marR="91456" marT="45604" marB="456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FF"/>
                    </a:solidFill>
                  </a:tcPr>
                </a:tc>
              </a:tr>
              <a:tr h="1001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Тихий</a:t>
                      </a:r>
                    </a:p>
                  </a:txBody>
                  <a:tcPr marL="91456" marR="91456" marT="45604" marB="456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178,68</a:t>
                      </a:r>
                    </a:p>
                  </a:txBody>
                  <a:tcPr marL="91456" marR="91456" marT="45604" marB="456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710,36</a:t>
                      </a:r>
                    </a:p>
                  </a:txBody>
                  <a:tcPr marL="91456" marR="91456" marT="45604" marB="456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3976</a:t>
                      </a:r>
                    </a:p>
                  </a:txBody>
                  <a:tcPr marL="91456" marR="91456" marT="45604" marB="456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Марианская впадина (10022)</a:t>
                      </a:r>
                    </a:p>
                  </a:txBody>
                  <a:tcPr marL="91456" marR="91456" marT="45604" marB="456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FF"/>
                    </a:solidFill>
                  </a:tcPr>
                </a:tc>
              </a:tr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Мировой</a:t>
                      </a:r>
                    </a:p>
                  </a:txBody>
                  <a:tcPr marL="91456" marR="91456" marT="45604" marB="456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361,26</a:t>
                      </a:r>
                    </a:p>
                  </a:txBody>
                  <a:tcPr marL="91456" marR="91456" marT="45604" marB="456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1340,74</a:t>
                      </a:r>
                    </a:p>
                  </a:txBody>
                  <a:tcPr marL="91456" marR="91456" marT="45604" marB="456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3711</a:t>
                      </a:r>
                    </a:p>
                  </a:txBody>
                  <a:tcPr marL="91456" marR="91456" marT="45604" marB="456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10 022</a:t>
                      </a:r>
                    </a:p>
                  </a:txBody>
                  <a:tcPr marL="91456" marR="91456" marT="45604" marB="456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FF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2"/>
          <p:cNvSpPr txBox="1">
            <a:spLocks noRot="1" noChangeArrowheads="1"/>
          </p:cNvSpPr>
          <p:nvPr/>
        </p:nvSpPr>
        <p:spPr bwMode="auto">
          <a:xfrm>
            <a:off x="395288" y="419100"/>
            <a:ext cx="8426450" cy="919163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3500000" scaled="1"/>
          </a:gradFill>
          <a:ln w="25400">
            <a:solidFill>
              <a:schemeClr val="bg1">
                <a:lumMod val="40000"/>
                <a:lumOff val="60000"/>
              </a:schemeClr>
            </a:solidFill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/>
          <a:p>
            <a:pPr algn="ctr">
              <a:defRPr/>
            </a:pPr>
            <a:r>
              <a:rPr lang="ru-RU" sz="2400" b="1" i="1" dirty="0">
                <a:solidFill>
                  <a:srgbClr val="FFFF00"/>
                </a:solidFill>
              </a:rPr>
              <a:t>Основные морфологические характеристики океанов</a:t>
            </a:r>
            <a:endParaRPr lang="ru-RU" sz="2400" b="1" kern="0" dirty="0">
              <a:solidFill>
                <a:srgbClr val="FFFF00"/>
              </a:solidFill>
              <a:latin typeface="Arial Black" pitchFamily="34" charset="0"/>
              <a:ea typeface="+mj-ea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50" y="6064250"/>
            <a:ext cx="8574088" cy="642938"/>
          </a:xfrm>
          <a:prstGeom prst="rect">
            <a:avLst/>
          </a:prstGeom>
          <a:solidFill>
            <a:srgbClr val="99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Какой  напрашивается  вывод ?</a:t>
            </a:r>
            <a:endParaRPr lang="ru-RU" sz="2800" b="1" dirty="0"/>
          </a:p>
        </p:txBody>
      </p:sp>
      <p:pic>
        <p:nvPicPr>
          <p:cNvPr id="2667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3963" y="6064250"/>
            <a:ext cx="1357312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95288" y="4784725"/>
            <a:ext cx="8281987" cy="1292225"/>
          </a:xfr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3500000" scaled="1"/>
            <a:tileRect/>
          </a:gradFill>
          <a:ln w="25400">
            <a:solidFill>
              <a:schemeClr val="bg1">
                <a:lumMod val="40000"/>
                <a:lumOff val="60000"/>
              </a:schemeClr>
            </a:solidFill>
          </a:ln>
        </p:spPr>
        <p:txBody>
          <a:bodyPr lIns="91440" tIns="45720" rIns="91440" bIns="45720" anchor="b"/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rgbClr val="FFFF00"/>
                </a:solidFill>
                <a:latin typeface="Arial Black" pitchFamily="34" charset="0"/>
              </a:rPr>
              <a:t>Первый период </a:t>
            </a:r>
            <a:r>
              <a:rPr lang="en-US" sz="2800" b="1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sz="2800" b="1" dirty="0" smtClean="0">
                <a:solidFill>
                  <a:srgbClr val="FFFF00"/>
                </a:solidFill>
                <a:latin typeface="Arial Black" pitchFamily="34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Arial Black" pitchFamily="34" charset="0"/>
              </a:rPr>
              <a:t>древние века – конец </a:t>
            </a:r>
            <a:r>
              <a:rPr lang="en-US" sz="2400" b="1" dirty="0" smtClean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XV</a:t>
            </a:r>
            <a:r>
              <a:rPr lang="ru-RU" sz="2400" b="1" dirty="0" smtClean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  <a:latin typeface="Arial Black" pitchFamily="34" charset="0"/>
              </a:rPr>
              <a:t>века</a:t>
            </a:r>
            <a:endParaRPr lang="ru-RU" sz="2400" b="1" dirty="0" smtClean="0">
              <a:solidFill>
                <a:srgbClr val="FFFF00"/>
              </a:solidFill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21507" name="Picture 4" descr="Первый период исследовани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113" y="474663"/>
            <a:ext cx="5645150" cy="4537075"/>
          </a:xfrm>
          <a:prstGeom prst="rect">
            <a:avLst/>
          </a:prstGeom>
          <a:noFill/>
          <a:ln w="25400">
            <a:solidFill>
              <a:schemeClr val="bg1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sp>
        <p:nvSpPr>
          <p:cNvPr id="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9750" y="1338263"/>
            <a:ext cx="3743325" cy="933450"/>
          </a:xfr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3500000" scaled="1"/>
            <a:tileRect/>
          </a:gradFill>
          <a:ln w="25400">
            <a:solidFill>
              <a:schemeClr val="bg1">
                <a:lumMod val="40000"/>
                <a:lumOff val="60000"/>
              </a:schemeClr>
            </a:solidFill>
          </a:ln>
        </p:spPr>
        <p:txBody>
          <a:bodyPr lIns="91440" tIns="45720" rIns="91440" bIns="45720"/>
          <a:lstStyle/>
          <a:p>
            <a:pPr algn="ctr" eaLnBrk="1" hangingPunct="1">
              <a:defRPr/>
            </a:pPr>
            <a:r>
              <a:rPr lang="ru-RU" sz="2800" dirty="0" smtClean="0">
                <a:solidFill>
                  <a:srgbClr val="FFFF00"/>
                </a:solidFill>
                <a:latin typeface="Arial Black" pitchFamily="34" charset="0"/>
              </a:rPr>
              <a:t>История исследования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95288" y="331788"/>
            <a:ext cx="8426450" cy="1006475"/>
          </a:xfr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3500000" scaled="1"/>
          </a:gradFill>
          <a:ln w="25400">
            <a:solidFill>
              <a:schemeClr val="bg1">
                <a:lumMod val="40000"/>
                <a:lumOff val="60000"/>
              </a:schemeClr>
            </a:solidFill>
          </a:ln>
        </p:spPr>
        <p:txBody>
          <a:bodyPr lIns="91440" tIns="45720" rIns="91440" bIns="45720"/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rgbClr val="FFFF00"/>
                </a:solidFill>
                <a:latin typeface="Arial Black" pitchFamily="34" charset="0"/>
              </a:rPr>
              <a:t>Второй период</a:t>
            </a:r>
            <a:br>
              <a:rPr lang="ru-RU" sz="2800" b="1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XVI–</a:t>
            </a:r>
            <a:r>
              <a:rPr lang="ru-RU" sz="2400" b="1" dirty="0" smtClean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  <a:latin typeface="Arial Black" pitchFamily="34" charset="0"/>
              </a:rPr>
              <a:t>начало</a:t>
            </a:r>
            <a:r>
              <a:rPr lang="ru-RU" sz="2400" b="1" dirty="0" smtClean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XVII</a:t>
            </a:r>
            <a:r>
              <a:rPr lang="ru-RU" sz="2400" b="1" dirty="0" smtClean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  <a:latin typeface="Arial Black" pitchFamily="34" charset="0"/>
              </a:rPr>
              <a:t>веков</a:t>
            </a:r>
            <a:r>
              <a:rPr lang="ru-RU" sz="2400" b="1" dirty="0" smtClean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 </a:t>
            </a:r>
          </a:p>
        </p:txBody>
      </p:sp>
      <p:pic>
        <p:nvPicPr>
          <p:cNvPr id="26627" name="Picture 4" descr="Второй период исследовани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409700"/>
            <a:ext cx="5834062" cy="4946650"/>
          </a:xfrm>
          <a:prstGeom prst="rect">
            <a:avLst/>
          </a:prstGeom>
          <a:noFill/>
          <a:ln w="25400">
            <a:solidFill>
              <a:schemeClr val="bg1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726113" y="2630488"/>
            <a:ext cx="3025775" cy="3759200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3500000" scaled="0"/>
          </a:gradFill>
          <a:ln w="25400">
            <a:solidFill>
              <a:schemeClr val="bg1">
                <a:lumMod val="40000"/>
                <a:lumOff val="60000"/>
              </a:schemeClr>
            </a:solidFill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ru-RU" sz="2400" b="1" dirty="0">
                <a:solidFill>
                  <a:schemeClr val="bg1"/>
                </a:solidFill>
                <a:latin typeface="Arial Black" pitchFamily="34" charset="0"/>
              </a:rPr>
              <a:t>В итоге плаваний голландского мореплавателя </a:t>
            </a:r>
            <a:r>
              <a:rPr lang="ru-RU" sz="2400" b="1" dirty="0" err="1">
                <a:solidFill>
                  <a:schemeClr val="bg1"/>
                </a:solidFill>
                <a:latin typeface="Arial Black" pitchFamily="34" charset="0"/>
              </a:rPr>
              <a:t>Виллема</a:t>
            </a:r>
            <a:r>
              <a:rPr lang="ru-RU" sz="2400" b="1" dirty="0">
                <a:solidFill>
                  <a:schemeClr val="bg1"/>
                </a:solidFill>
                <a:latin typeface="Arial Black" pitchFamily="34" charset="0"/>
              </a:rPr>
              <a:t> Баренца была составлена карта западной части океана</a:t>
            </a:r>
          </a:p>
          <a:p>
            <a:pPr>
              <a:defRPr/>
            </a:pPr>
            <a:endParaRPr lang="ru-RU" sz="2400" b="1" dirty="0">
              <a:solidFill>
                <a:schemeClr val="tx2"/>
              </a:solidFill>
              <a:latin typeface="Arial Black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68313" y="474663"/>
            <a:ext cx="8145462" cy="855662"/>
          </a:xfr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3500000" scaled="1"/>
          </a:gradFill>
          <a:ln w="25400">
            <a:solidFill>
              <a:schemeClr val="bg1">
                <a:lumMod val="40000"/>
                <a:lumOff val="60000"/>
              </a:schemeClr>
            </a:solidFill>
          </a:ln>
        </p:spPr>
        <p:txBody>
          <a:bodyPr lIns="91440" tIns="45720" rIns="91440" bIns="45720"/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rgbClr val="FFFF00"/>
                </a:solidFill>
                <a:latin typeface="Arial Black" pitchFamily="34" charset="0"/>
              </a:rPr>
              <a:t>Третий период</a:t>
            </a:r>
            <a:r>
              <a:rPr lang="ru-RU" sz="3200" b="1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br>
              <a:rPr lang="ru-RU" sz="3200" b="1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Arial Black" pitchFamily="34" charset="0"/>
              </a:rPr>
              <a:t>начало </a:t>
            </a:r>
            <a:r>
              <a:rPr lang="en-US" sz="2400" b="1" dirty="0" smtClean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XVII -</a:t>
            </a:r>
            <a:r>
              <a:rPr lang="ru-RU" sz="2400" b="1" dirty="0" smtClean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  <a:latin typeface="Arial Black" pitchFamily="34" charset="0"/>
              </a:rPr>
              <a:t>начало</a:t>
            </a:r>
            <a:r>
              <a:rPr lang="ru-RU" sz="2400" b="1" dirty="0" smtClean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XIX </a:t>
            </a:r>
            <a:r>
              <a:rPr lang="ru-RU" sz="2400" b="1" dirty="0" smtClean="0">
                <a:solidFill>
                  <a:srgbClr val="FFFF00"/>
                </a:solidFill>
                <a:latin typeface="Arial Black" pitchFamily="34" charset="0"/>
              </a:rPr>
              <a:t>веков</a:t>
            </a:r>
            <a:r>
              <a:rPr lang="en-US" sz="2400" b="1" dirty="0" smtClean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endParaRPr lang="ru-RU" sz="2400" b="1" dirty="0" smtClean="0">
              <a:solidFill>
                <a:srgbClr val="FFFF00"/>
              </a:solidFill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28675" name="Picture 4" descr="Третий период исследовани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1497013"/>
            <a:ext cx="5453062" cy="4773612"/>
          </a:xfrm>
          <a:prstGeom prst="rect">
            <a:avLst/>
          </a:prstGeom>
          <a:noFill/>
          <a:ln w="25400">
            <a:solidFill>
              <a:schemeClr val="bg1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071938" y="1481138"/>
            <a:ext cx="4513262" cy="4708525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3500000" scaled="1"/>
          </a:gradFill>
          <a:ln w="25400">
            <a:solidFill>
              <a:schemeClr val="bg1">
                <a:lumMod val="40000"/>
                <a:lumOff val="60000"/>
              </a:schemeClr>
            </a:solidFill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ru-RU" sz="2000" b="1" dirty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Исследование береговой линии океана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000" b="1" dirty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 1648 год - Семен Дежнёв обследовал побережье от устья Колымы до самой восточной окраины материка. Открыл пролив между Азией и Америкой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000" b="1" dirty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1733-1743 годы - Великая Северная экспедиция прошла путь от побережья Печоры до Берингова пролива, в результате были нанесены на карту тысячи километров побережья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95288" y="498475"/>
            <a:ext cx="8281987" cy="839788"/>
          </a:xfr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3500000" scaled="1"/>
          </a:gradFill>
          <a:ln w="25400">
            <a:solidFill>
              <a:schemeClr val="bg1">
                <a:lumMod val="40000"/>
                <a:lumOff val="60000"/>
              </a:schemeClr>
            </a:solidFill>
          </a:ln>
        </p:spPr>
        <p:txBody>
          <a:bodyPr lIns="91440" tIns="45720" rIns="91440" bIns="45720"/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rgbClr val="FFFF00"/>
                </a:solidFill>
                <a:latin typeface="Arial Black" pitchFamily="34" charset="0"/>
              </a:rPr>
              <a:t>Четвёртый период</a:t>
            </a:r>
            <a:r>
              <a:rPr lang="ru-RU" sz="3200" b="1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br>
              <a:rPr lang="ru-RU" sz="3200" b="1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en-US" sz="2400" b="1" dirty="0" smtClean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XIX </a:t>
            </a:r>
            <a:r>
              <a:rPr lang="ru-RU" sz="2400" b="1" dirty="0" smtClean="0">
                <a:solidFill>
                  <a:srgbClr val="FFFF00"/>
                </a:solidFill>
                <a:latin typeface="Arial Black" pitchFamily="34" charset="0"/>
              </a:rPr>
              <a:t>век</a:t>
            </a:r>
          </a:p>
        </p:txBody>
      </p:sp>
      <p:pic>
        <p:nvPicPr>
          <p:cNvPr id="30723" name="Picture 4" descr="Четвертый период исследовани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409700"/>
            <a:ext cx="5749925" cy="5176838"/>
          </a:xfrm>
          <a:prstGeom prst="rect">
            <a:avLst/>
          </a:prstGeom>
          <a:noFill/>
          <a:ln w="28575">
            <a:solidFill>
              <a:schemeClr val="bg1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sp>
        <p:nvSpPr>
          <p:cNvPr id="31747" name="Прямоугольник 3"/>
          <p:cNvSpPr>
            <a:spLocks noChangeArrowheads="1"/>
          </p:cNvSpPr>
          <p:nvPr/>
        </p:nvSpPr>
        <p:spPr bwMode="auto">
          <a:xfrm>
            <a:off x="4716463" y="1338263"/>
            <a:ext cx="4019550" cy="5324475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/>
          </a:gradFill>
          <a:ln w="19050">
            <a:solidFill>
              <a:srgbClr val="9999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1878-1879 годы – </a:t>
            </a:r>
          </a:p>
          <a:p>
            <a:r>
              <a:rPr lang="ru-RU" sz="2000" b="1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первое сквозное </a:t>
            </a:r>
          </a:p>
          <a:p>
            <a:r>
              <a:rPr lang="ru-RU" sz="2000" b="1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плавание  </a:t>
            </a:r>
          </a:p>
          <a:p>
            <a:r>
              <a:rPr lang="ru-RU" sz="2000" b="1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русско-шведской </a:t>
            </a:r>
          </a:p>
          <a:p>
            <a:r>
              <a:rPr lang="ru-RU" sz="2000" b="1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экспедиции под </a:t>
            </a:r>
          </a:p>
          <a:p>
            <a:r>
              <a:rPr lang="ru-RU" sz="2000" b="1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руководством </a:t>
            </a:r>
          </a:p>
          <a:p>
            <a:r>
              <a:rPr lang="ru-RU" sz="2000" b="1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А.Норденшельда</a:t>
            </a:r>
          </a:p>
          <a:p>
            <a:r>
              <a:rPr lang="ru-RU" sz="2000" b="1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на корабле </a:t>
            </a:r>
          </a:p>
          <a:p>
            <a:r>
              <a:rPr lang="ru-RU" sz="2000" b="1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«Вега»  с запада на </a:t>
            </a:r>
          </a:p>
          <a:p>
            <a:r>
              <a:rPr lang="ru-RU" sz="2000" b="1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восток  вдоль</a:t>
            </a:r>
          </a:p>
          <a:p>
            <a:r>
              <a:rPr lang="ru-RU" sz="2000" b="1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 берегов </a:t>
            </a:r>
          </a:p>
          <a:p>
            <a:r>
              <a:rPr lang="ru-RU" sz="2000" b="1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Евразии  с одной </a:t>
            </a:r>
          </a:p>
          <a:p>
            <a:r>
              <a:rPr lang="ru-RU" sz="2000" b="1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зимовкой</a:t>
            </a:r>
          </a:p>
          <a:p>
            <a:r>
              <a:rPr lang="ru-RU" sz="2000" b="1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1893-1896 годы – </a:t>
            </a:r>
          </a:p>
          <a:p>
            <a:r>
              <a:rPr lang="ru-RU" sz="2000" b="1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ледовый дрейф </a:t>
            </a:r>
          </a:p>
          <a:p>
            <a:r>
              <a:rPr lang="ru-RU" sz="2000" b="1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корабля «Фрам» </a:t>
            </a:r>
          </a:p>
          <a:p>
            <a:r>
              <a:rPr lang="ru-RU" sz="2000" b="1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(Ф. Нансен)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68313" y="474663"/>
            <a:ext cx="8208962" cy="855662"/>
          </a:xfr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8900000" scaled="1"/>
            <a:tileRect/>
          </a:gradFill>
          <a:ln w="25400">
            <a:solidFill>
              <a:schemeClr val="bg1">
                <a:lumMod val="40000"/>
                <a:lumOff val="60000"/>
              </a:schemeClr>
            </a:solidFill>
          </a:ln>
        </p:spPr>
        <p:txBody>
          <a:bodyPr lIns="91440" tIns="45720" rIns="91440" bIns="45720"/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Arial Black" pitchFamily="34" charset="0"/>
              </a:rPr>
              <a:t>Фритьоф Нансен на пути к Северному полюсу</a:t>
            </a:r>
          </a:p>
        </p:txBody>
      </p:sp>
      <p:pic>
        <p:nvPicPr>
          <p:cNvPr id="30724" name="Picture 4" descr="Нансе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554163"/>
            <a:ext cx="4105275" cy="3124200"/>
          </a:xfrm>
          <a:prstGeom prst="rect">
            <a:avLst/>
          </a:prstGeom>
          <a:noFill/>
          <a:ln w="25400">
            <a:solidFill>
              <a:schemeClr val="bg1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sp>
        <p:nvSpPr>
          <p:cNvPr id="30725" name="Rectangle 5"/>
          <p:cNvSpPr>
            <a:spLocks noRot="1" noChangeArrowheads="1"/>
          </p:cNvSpPr>
          <p:nvPr/>
        </p:nvSpPr>
        <p:spPr bwMode="auto">
          <a:xfrm>
            <a:off x="4573588" y="5635625"/>
            <a:ext cx="4216400" cy="782638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2700000" scaled="0"/>
            <a:tileRect/>
          </a:gradFill>
          <a:ln w="25400">
            <a:solidFill>
              <a:schemeClr val="bg1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  <a:latin typeface="Arial Black" pitchFamily="34" charset="0"/>
              </a:rPr>
              <a:t>Корабль </a:t>
            </a:r>
            <a:r>
              <a:rPr lang="en-US" sz="2800" b="1" dirty="0">
                <a:solidFill>
                  <a:schemeClr val="bg1"/>
                </a:solidFill>
                <a:latin typeface="Arial Black" pitchFamily="34" charset="0"/>
              </a:rPr>
              <a:t>“</a:t>
            </a:r>
            <a:r>
              <a:rPr lang="ru-RU" sz="2800" b="1" dirty="0" err="1">
                <a:solidFill>
                  <a:schemeClr val="bg1"/>
                </a:solidFill>
                <a:latin typeface="Arial Black" pitchFamily="34" charset="0"/>
              </a:rPr>
              <a:t>Фрам</a:t>
            </a:r>
            <a:r>
              <a:rPr lang="en-US" sz="2800" b="1" dirty="0">
                <a:solidFill>
                  <a:schemeClr val="bg1"/>
                </a:solidFill>
                <a:latin typeface="Arial Black" pitchFamily="34" charset="0"/>
              </a:rPr>
              <a:t>”</a:t>
            </a:r>
            <a:endParaRPr lang="ru-RU" sz="28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30726" name="Picture 6" descr="Фрам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3588" y="2198688"/>
            <a:ext cx="4103687" cy="31242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2700000"/>
          </a:gradFill>
          <a:ln w="25400">
            <a:solidFill>
              <a:schemeClr val="bg1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2916238"/>
            <a:ext cx="3671887" cy="18684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2000" b="1" smtClean="0"/>
          </a:p>
        </p:txBody>
      </p:sp>
      <p:sp>
        <p:nvSpPr>
          <p:cNvPr id="14338" name="WordArt 6"/>
          <p:cNvSpPr>
            <a:spLocks noChangeArrowheads="1" noChangeShapeType="1" noTextEdit="1"/>
          </p:cNvSpPr>
          <p:nvPr/>
        </p:nvSpPr>
        <p:spPr bwMode="auto">
          <a:xfrm>
            <a:off x="428625" y="419100"/>
            <a:ext cx="8145463" cy="164306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endParaRPr lang="ru-RU" sz="3600" kern="10" spc="-36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pic>
        <p:nvPicPr>
          <p:cNvPr id="4" name="Picture 5" descr="karta-severnogo-polus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0" y="1990725"/>
            <a:ext cx="1643063" cy="4295775"/>
          </a:xfrm>
          <a:prstGeom prst="rect">
            <a:avLst/>
          </a:prstGeom>
          <a:noFill/>
          <a:ln w="25400">
            <a:solidFill>
              <a:schemeClr val="bg1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/>
            <a:ext uri="{91240B29-F687-4F45-9708-019B960494DF}"/>
          </a:extLst>
        </p:spPr>
      </p:pic>
      <p:pic>
        <p:nvPicPr>
          <p:cNvPr id="14340" name="Picture 4" descr="Arctik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204788"/>
            <a:ext cx="8645525" cy="628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786580" y="1277129"/>
            <a:ext cx="7429552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Северный           Ледовитый</a:t>
            </a:r>
          </a:p>
          <a:p>
            <a:pPr algn="ctr">
              <a:defRPr/>
            </a:pPr>
            <a:r>
              <a:rPr lang="ru-RU" sz="48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океан</a:t>
            </a:r>
            <a:endParaRPr lang="ru-RU" sz="4800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573713" y="5635625"/>
          <a:ext cx="3214687" cy="730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4710"/>
              </a:tblGrid>
              <a:tr h="42862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Учитель географии</a:t>
                      </a:r>
                    </a:p>
                    <a:p>
                      <a:pPr algn="ctr"/>
                      <a:r>
                        <a:rPr lang="ru-RU" sz="1400" dirty="0" smtClean="0"/>
                        <a:t> МКОУ «</a:t>
                      </a:r>
                      <a:r>
                        <a:rPr lang="ru-RU" sz="1400" dirty="0" err="1" smtClean="0"/>
                        <a:t>Тевризская</a:t>
                      </a:r>
                      <a:r>
                        <a:rPr lang="ru-RU" sz="1400" dirty="0" smtClean="0"/>
                        <a:t> СОШ № 1»</a:t>
                      </a:r>
                    </a:p>
                    <a:p>
                      <a:pPr algn="ctr"/>
                      <a:r>
                        <a:rPr lang="ru-RU" sz="1400" dirty="0" err="1" smtClean="0"/>
                        <a:t>Каратцова</a:t>
                      </a:r>
                      <a:r>
                        <a:rPr lang="ru-RU" sz="1400" dirty="0" smtClean="0"/>
                        <a:t> Наталья</a:t>
                      </a:r>
                      <a:r>
                        <a:rPr lang="ru-RU" sz="1400" baseline="0" dirty="0" smtClean="0"/>
                        <a:t> Александровна</a:t>
                      </a:r>
                      <a:endParaRPr lang="ru-RU" sz="140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00063" y="347663"/>
          <a:ext cx="1857375" cy="366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388"/>
              </a:tblGrid>
              <a:tr h="357190">
                <a:tc>
                  <a:txBody>
                    <a:bodyPr/>
                    <a:lstStyle/>
                    <a:p>
                      <a:r>
                        <a:rPr lang="ru-RU" dirty="0" smtClean="0"/>
                        <a:t>17.  11.  2012</a:t>
                      </a:r>
                      <a:r>
                        <a:rPr lang="ru-RU" baseline="0" dirty="0" smtClean="0"/>
                        <a:t> год</a:t>
                      </a:r>
                      <a:endParaRPr lang="ru-RU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429000" y="704850"/>
          <a:ext cx="1644650" cy="5095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074"/>
              </a:tblGrid>
              <a:tr h="508637">
                <a:tc>
                  <a:txBody>
                    <a:bodyPr/>
                    <a:lstStyle/>
                    <a:p>
                      <a:r>
                        <a:rPr lang="ru-RU" dirty="0" smtClean="0"/>
                        <a:t>  Тема урока:</a:t>
                      </a:r>
                      <a:endParaRPr lang="ru-RU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28625" y="474663"/>
            <a:ext cx="8359775" cy="863600"/>
          </a:xfr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3500000" scaled="1"/>
          </a:gradFill>
          <a:ln w="28575">
            <a:solidFill>
              <a:schemeClr val="bg1">
                <a:lumMod val="40000"/>
                <a:lumOff val="60000"/>
              </a:schemeClr>
            </a:solidFill>
          </a:ln>
        </p:spPr>
        <p:txBody>
          <a:bodyPr lIns="91440" tIns="45720" rIns="91440" bIns="45720"/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rgbClr val="FFFF00"/>
                </a:solidFill>
                <a:latin typeface="Arial Black" pitchFamily="34" charset="0"/>
              </a:rPr>
              <a:t>Пятый период</a:t>
            </a:r>
            <a:r>
              <a:rPr lang="ru-RU" sz="3200" b="1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br>
              <a:rPr lang="ru-RU" sz="3200" b="1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en-US" sz="2400" b="1" dirty="0" smtClean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XX </a:t>
            </a:r>
            <a:r>
              <a:rPr lang="ru-RU" sz="2400" b="1" dirty="0" smtClean="0">
                <a:solidFill>
                  <a:srgbClr val="FFFF00"/>
                </a:solidFill>
                <a:latin typeface="Arial Black" pitchFamily="34" charset="0"/>
              </a:rPr>
              <a:t>век</a:t>
            </a:r>
          </a:p>
        </p:txBody>
      </p:sp>
      <p:pic>
        <p:nvPicPr>
          <p:cNvPr id="32771" name="Picture 4" descr="Пятый период исследовани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347788"/>
            <a:ext cx="5145088" cy="5145087"/>
          </a:xfrm>
          <a:prstGeom prst="rect">
            <a:avLst/>
          </a:prstGeom>
          <a:noFill/>
          <a:ln w="25400">
            <a:solidFill>
              <a:schemeClr val="bg1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645150" y="1347788"/>
            <a:ext cx="3143250" cy="5402262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22225">
            <a:solidFill>
              <a:schemeClr val="bg1">
                <a:lumMod val="40000"/>
                <a:lumOff val="60000"/>
              </a:schemeClr>
            </a:solidFill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Покорение </a:t>
            </a:r>
          </a:p>
          <a:p>
            <a:pPr>
              <a:defRPr/>
            </a:pPr>
            <a:r>
              <a:rPr lang="ru-RU" sz="2000" b="1" dirty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Северо-Западного </a:t>
            </a:r>
          </a:p>
          <a:p>
            <a:pPr>
              <a:defRPr/>
            </a:pPr>
            <a:r>
              <a:rPr lang="ru-RU" sz="2000" b="1" dirty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прохода полярным </a:t>
            </a:r>
          </a:p>
          <a:p>
            <a:pPr>
              <a:defRPr/>
            </a:pPr>
            <a:r>
              <a:rPr lang="ru-RU" sz="2000" b="1" dirty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путешественником </a:t>
            </a:r>
          </a:p>
          <a:p>
            <a:pPr>
              <a:defRPr/>
            </a:pPr>
            <a:r>
              <a:rPr lang="ru-RU" sz="2000" b="1" dirty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Р. Амундсеном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ru-RU" sz="2000" b="1" dirty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 1909 год -  </a:t>
            </a:r>
          </a:p>
          <a:p>
            <a:pPr>
              <a:defRPr/>
            </a:pPr>
            <a:r>
              <a:rPr lang="ru-RU" sz="2000" b="1" dirty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американский </a:t>
            </a:r>
          </a:p>
          <a:p>
            <a:pPr>
              <a:defRPr/>
            </a:pPr>
            <a:r>
              <a:rPr lang="ru-RU" sz="2000" b="1" dirty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полярный </a:t>
            </a:r>
          </a:p>
          <a:p>
            <a:pPr>
              <a:defRPr/>
            </a:pPr>
            <a:r>
              <a:rPr lang="ru-RU" sz="2000" b="1" dirty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путешественник</a:t>
            </a:r>
          </a:p>
          <a:p>
            <a:pPr>
              <a:defRPr/>
            </a:pPr>
            <a:r>
              <a:rPr lang="ru-RU" sz="2000" b="1" dirty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Р. </a:t>
            </a:r>
            <a:r>
              <a:rPr lang="ru-RU" sz="2000" b="1" dirty="0" err="1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Пири</a:t>
            </a:r>
            <a:r>
              <a:rPr lang="ru-RU" sz="2000" b="1" dirty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 достиг </a:t>
            </a:r>
          </a:p>
          <a:p>
            <a:pPr>
              <a:defRPr/>
            </a:pPr>
            <a:r>
              <a:rPr lang="ru-RU" sz="2000" b="1" dirty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Северного полюса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ru-RU" sz="2000" b="1" dirty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 Изучение океана </a:t>
            </a:r>
          </a:p>
          <a:p>
            <a:pPr>
              <a:defRPr/>
            </a:pPr>
            <a:r>
              <a:rPr lang="ru-RU" sz="2000" b="1" dirty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русскими  </a:t>
            </a:r>
          </a:p>
          <a:p>
            <a:pPr>
              <a:defRPr/>
            </a:pPr>
            <a:r>
              <a:rPr lang="ru-RU" sz="2000" b="1" dirty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путешественниками 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ru-RU" sz="2000" b="1" dirty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 Комплексные </a:t>
            </a:r>
          </a:p>
          <a:p>
            <a:pPr>
              <a:defRPr/>
            </a:pPr>
            <a:r>
              <a:rPr lang="ru-RU" sz="2000" b="1" dirty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исследования океана</a:t>
            </a:r>
            <a:endParaRPr lang="ru-RU" sz="2000" dirty="0">
              <a:solidFill>
                <a:schemeClr val="bg1"/>
              </a:solidFill>
              <a:latin typeface="Arial Black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Documents and Settings\Мама\Мои документы\Мои рисунки\АРКТИКА\200px-Nlc_amunds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403225"/>
            <a:ext cx="3827462" cy="5937250"/>
          </a:xfrm>
          <a:prstGeom prst="rect">
            <a:avLst/>
          </a:prstGeom>
          <a:noFill/>
          <a:ln w="25400">
            <a:solidFill>
              <a:schemeClr val="bg1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sp>
        <p:nvSpPr>
          <p:cNvPr id="34819" name="Прямоугольник 2"/>
          <p:cNvSpPr>
            <a:spLocks noChangeArrowheads="1"/>
          </p:cNvSpPr>
          <p:nvPr/>
        </p:nvSpPr>
        <p:spPr bwMode="auto">
          <a:xfrm>
            <a:off x="4356100" y="403225"/>
            <a:ext cx="4360863" cy="6124575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6200000" scaled="1"/>
          </a:gradFill>
          <a:ln w="25400">
            <a:solidFill>
              <a:schemeClr val="bg1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  </a:t>
            </a:r>
            <a:r>
              <a:rPr lang="ru-RU" sz="2800" b="1" dirty="0" err="1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Руаль</a:t>
            </a:r>
            <a:r>
              <a:rPr lang="ru-RU" sz="2800" b="1" dirty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Амундсен </a:t>
            </a:r>
            <a:r>
              <a:rPr lang="ru-RU" sz="2800" b="1" dirty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–</a:t>
            </a:r>
          </a:p>
          <a:p>
            <a:pPr>
              <a:defRPr/>
            </a:pPr>
            <a:endParaRPr lang="ru-RU" sz="2800" b="1" dirty="0">
              <a:solidFill>
                <a:schemeClr val="bg1"/>
              </a:solidFill>
              <a:latin typeface="Arial Black" pitchFamily="34" charset="0"/>
              <a:cs typeface="Times New Roman" pitchFamily="18" charset="0"/>
            </a:endParaRPr>
          </a:p>
          <a:p>
            <a:pPr>
              <a:defRPr/>
            </a:pPr>
            <a:r>
              <a:rPr lang="ru-RU" sz="2800" b="1" dirty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единственный </a:t>
            </a:r>
            <a:r>
              <a:rPr lang="ru-RU" sz="2800" b="1" dirty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исследователь (для своего времени</a:t>
            </a:r>
            <a:r>
              <a:rPr lang="en-US" sz="2800" b="1" dirty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)</a:t>
            </a:r>
            <a:r>
              <a:rPr lang="ru-RU" sz="2800" b="1" dirty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, совершивший морской переход и Северо-восточным (вдоль берегов Сибири), и </a:t>
            </a:r>
            <a:r>
              <a:rPr lang="ru-RU" sz="2800" b="1" dirty="0" err="1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Северо</a:t>
            </a:r>
            <a:r>
              <a:rPr lang="ru-RU" sz="2800" b="1" dirty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 -западным морским путем (по проливам Канадского архипелага)</a:t>
            </a:r>
            <a:r>
              <a:rPr lang="ru-RU" sz="28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539844" y="491312"/>
            <a:ext cx="3961501" cy="773872"/>
          </a:xfrm>
          <a:gradFill flip="none" rotWithShape="1">
            <a:gsLst>
              <a:gs pos="0">
                <a:srgbClr val="000000">
                  <a:alpha val="16000"/>
                </a:srgb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3500000" scaled="1"/>
            <a:tileRect/>
          </a:gradFill>
          <a:ln w="25400">
            <a:solidFill>
              <a:schemeClr val="bg1">
                <a:lumMod val="40000"/>
                <a:lumOff val="60000"/>
              </a:schemeClr>
            </a:solidFill>
          </a:ln>
          <a:extLst>
            <a:ext uri="{909E8E84-426E-40DD-AFC4-6F175D3DCCD1}"/>
            <a:ext uri="{91240B29-F687-4F45-9708-019B960494DF}"/>
          </a:extLst>
        </p:spPr>
        <p:txBody>
          <a:bodyPr lIns="91440" tIns="45720" rIns="91440" bIns="4572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Arial Black" pitchFamily="34" charset="0"/>
              </a:rPr>
              <a:t>Роберт Эдвин </a:t>
            </a:r>
            <a:r>
              <a:rPr lang="ru-RU" sz="2400" b="1" dirty="0" err="1" smtClean="0">
                <a:solidFill>
                  <a:schemeClr val="bg1"/>
                </a:solidFill>
                <a:latin typeface="Arial Black" pitchFamily="34" charset="0"/>
              </a:rPr>
              <a:t>Пири</a:t>
            </a:r>
            <a:r>
              <a:rPr lang="ru-RU" sz="2400" b="1" dirty="0" smtClean="0">
                <a:solidFill>
                  <a:schemeClr val="bg1"/>
                </a:solidFill>
                <a:latin typeface="Arial Black" pitchFamily="34" charset="0"/>
              </a:rPr>
              <a:t> на судне </a:t>
            </a:r>
            <a:r>
              <a:rPr lang="en-US" sz="2400" b="1" dirty="0" smtClean="0">
                <a:solidFill>
                  <a:schemeClr val="bg1"/>
                </a:solidFill>
                <a:latin typeface="Arial Black" pitchFamily="34" charset="0"/>
              </a:rPr>
              <a:t>“</a:t>
            </a:r>
            <a:r>
              <a:rPr lang="ru-RU" sz="2400" b="1" dirty="0" smtClean="0">
                <a:solidFill>
                  <a:schemeClr val="bg1"/>
                </a:solidFill>
                <a:latin typeface="Arial Black" pitchFamily="34" charset="0"/>
              </a:rPr>
              <a:t>Рузвельт</a:t>
            </a:r>
            <a:r>
              <a:rPr lang="en-US" sz="2400" b="1" dirty="0" smtClean="0">
                <a:solidFill>
                  <a:schemeClr val="bg1"/>
                </a:solidFill>
                <a:latin typeface="Arial Black" pitchFamily="34" charset="0"/>
              </a:rPr>
              <a:t>”</a:t>
            </a:r>
            <a:endParaRPr lang="ru-RU" sz="2400" b="1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32772" name="Picture 4" descr="re5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7175" y="1347788"/>
            <a:ext cx="4611688" cy="5070475"/>
          </a:xfrm>
          <a:prstGeom prst="rect">
            <a:avLst/>
          </a:prstGeom>
          <a:noFill/>
          <a:ln w="25400">
            <a:solidFill>
              <a:schemeClr val="bg1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32773" name="Picture 5" descr="re5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338263"/>
            <a:ext cx="3889375" cy="5083175"/>
          </a:xfrm>
          <a:prstGeom prst="rect">
            <a:avLst/>
          </a:prstGeom>
          <a:noFill/>
          <a:ln w="25400">
            <a:solidFill>
              <a:schemeClr val="bg1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sp>
        <p:nvSpPr>
          <p:cNvPr id="32774" name="Rectangle 6"/>
          <p:cNvSpPr>
            <a:spLocks noRot="1" noChangeArrowheads="1"/>
          </p:cNvSpPr>
          <p:nvPr/>
        </p:nvSpPr>
        <p:spPr bwMode="auto">
          <a:xfrm>
            <a:off x="4427538" y="490538"/>
            <a:ext cx="4249737" cy="785812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3500000" scaled="0"/>
            <a:tileRect/>
          </a:gradFill>
          <a:ln w="25400">
            <a:solidFill>
              <a:schemeClr val="bg1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Arial Black" pitchFamily="34" charset="0"/>
              </a:rPr>
              <a:t>Участники американской экспедиции на Северном полюсе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Picture 5" descr="2990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055813"/>
            <a:ext cx="3827462" cy="4310062"/>
          </a:xfrm>
          <a:prstGeom prst="rect">
            <a:avLst/>
          </a:prstGeom>
          <a:noFill/>
          <a:ln w="25400">
            <a:solidFill>
              <a:schemeClr val="bg1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sp>
        <p:nvSpPr>
          <p:cNvPr id="73731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250825" y="403225"/>
            <a:ext cx="8426450" cy="1581150"/>
          </a:xfr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2700000" scaled="0"/>
          </a:gradFill>
          <a:ln w="25400">
            <a:solidFill>
              <a:schemeClr val="bg1">
                <a:lumMod val="40000"/>
                <a:lumOff val="60000"/>
              </a:schemeClr>
            </a:solidFill>
          </a:ln>
        </p:spPr>
        <p:txBody>
          <a:bodyPr lIns="91440" tIns="45720" rIns="91440" bIns="45720"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В </a:t>
            </a:r>
            <a:r>
              <a:rPr lang="ru-RU" sz="2400" b="1" dirty="0" smtClean="0">
                <a:solidFill>
                  <a:schemeClr val="bg1"/>
                </a:solidFill>
                <a:latin typeface="Arial Black" pitchFamily="34" charset="0"/>
              </a:rPr>
              <a:t>1912 году</a:t>
            </a:r>
            <a:r>
              <a:rPr lang="ru-RU" sz="2400" b="1" dirty="0" smtClean="0">
                <a:solidFill>
                  <a:schemeClr val="bg1"/>
                </a:solidFill>
              </a:rPr>
              <a:t> на судне «Св. Фока» русский гидрограф и полярный исследователь </a:t>
            </a:r>
            <a:r>
              <a:rPr lang="ru-RU" sz="2400" dirty="0" smtClean="0">
                <a:solidFill>
                  <a:schemeClr val="bg1"/>
                </a:solidFill>
                <a:latin typeface="Arial Black" pitchFamily="34" charset="0"/>
              </a:rPr>
              <a:t>Георгий Яковлевич Седов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организовал экспедицию с целью достичь Северного полюса </a:t>
            </a:r>
          </a:p>
        </p:txBody>
      </p:sp>
      <p:pic>
        <p:nvPicPr>
          <p:cNvPr id="73734" name="Picture 6" descr="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6300" y="2055813"/>
            <a:ext cx="3963988" cy="4303712"/>
          </a:xfrm>
          <a:prstGeom prst="rect">
            <a:avLst/>
          </a:prstGeom>
          <a:noFill/>
          <a:ln w="28575">
            <a:solidFill>
              <a:schemeClr val="bg1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68313" y="403225"/>
            <a:ext cx="8208962" cy="1436688"/>
          </a:xfr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2700000" scaled="0"/>
          </a:gradFill>
          <a:ln w="25400">
            <a:solidFill>
              <a:schemeClr val="bg1">
                <a:lumMod val="40000"/>
                <a:lumOff val="60000"/>
              </a:schemeClr>
            </a:solidFill>
          </a:ln>
        </p:spPr>
        <p:txBody>
          <a:bodyPr lIns="91440" tIns="45720" rIns="91440" bIns="45720"/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В </a:t>
            </a:r>
            <a:r>
              <a:rPr lang="ru-RU" sz="2400" b="1" dirty="0" smtClean="0">
                <a:solidFill>
                  <a:schemeClr val="bg1"/>
                </a:solidFill>
                <a:latin typeface="Arial Black" pitchFamily="34" charset="0"/>
              </a:rPr>
              <a:t>1930</a:t>
            </a:r>
            <a:r>
              <a:rPr lang="ru-RU" sz="2400" b="1" dirty="0" smtClean="0">
                <a:solidFill>
                  <a:schemeClr val="bg1"/>
                </a:solidFill>
              </a:rPr>
              <a:t> году экспедиция  </a:t>
            </a:r>
            <a:r>
              <a:rPr lang="ru-RU" sz="2400" b="1" dirty="0" smtClean="0">
                <a:solidFill>
                  <a:schemeClr val="bg1"/>
                </a:solidFill>
                <a:latin typeface="Arial Black" pitchFamily="34" charset="0"/>
              </a:rPr>
              <a:t>О. Ю. Шмидта</a:t>
            </a:r>
            <a:r>
              <a:rPr lang="ru-RU" sz="2400" b="1" dirty="0" smtClean="0">
                <a:solidFill>
                  <a:schemeClr val="bg1"/>
                </a:solidFill>
              </a:rPr>
              <a:t> прошла на ледоколе «Георгий Седов» из Баренцева моря к западным берегам Северной Земли</a:t>
            </a:r>
          </a:p>
        </p:txBody>
      </p:sp>
      <p:pic>
        <p:nvPicPr>
          <p:cNvPr id="33796" name="Picture 4" descr="2990-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1839913"/>
            <a:ext cx="5400675" cy="4519612"/>
          </a:xfrm>
          <a:prstGeom prst="rect">
            <a:avLst/>
          </a:prstGeom>
          <a:noFill/>
          <a:ln w="25400">
            <a:solidFill>
              <a:schemeClr val="bg1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718050" y="474663"/>
            <a:ext cx="3951288" cy="1568450"/>
          </a:xfrm>
          <a:gradFill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6200000" scaled="1"/>
          </a:gradFill>
          <a:ln>
            <a:solidFill>
              <a:srgbClr val="9966FF"/>
            </a:solidFill>
          </a:ln>
        </p:spPr>
        <p:txBody>
          <a:bodyPr lIns="91440" tIns="45720" rIns="91440" bIns="45720"/>
          <a:lstStyle/>
          <a:p>
            <a:pPr algn="l" eaLnBrk="1" hangingPunct="1"/>
            <a:r>
              <a:rPr lang="ru-RU" sz="2400" b="1" smtClean="0">
                <a:solidFill>
                  <a:srgbClr val="FFFF00"/>
                </a:solidFill>
              </a:rPr>
              <a:t>Начальник  станции «Северный Полюс-1» И.Д. Папанин 	</a:t>
            </a:r>
            <a:br>
              <a:rPr lang="ru-RU" sz="2400" b="1" smtClean="0">
                <a:solidFill>
                  <a:srgbClr val="FFFF00"/>
                </a:solidFill>
              </a:rPr>
            </a:br>
            <a:r>
              <a:rPr lang="ru-RU" sz="2400" b="1" smtClean="0">
                <a:solidFill>
                  <a:srgbClr val="FFFF00"/>
                </a:solidFill>
              </a:rPr>
              <a:t>поднимает флаг СССР</a:t>
            </a:r>
            <a:endParaRPr lang="ru-RU" sz="1800" b="1" smtClean="0">
              <a:solidFill>
                <a:srgbClr val="FFFF00"/>
              </a:solidFill>
            </a:endParaRPr>
          </a:p>
        </p:txBody>
      </p:sp>
      <p:pic>
        <p:nvPicPr>
          <p:cNvPr id="38914" name="Picture 4" descr="2990-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7913" y="2055813"/>
            <a:ext cx="2203450" cy="4381500"/>
          </a:xfrm>
          <a:prstGeom prst="rect">
            <a:avLst/>
          </a:prstGeom>
          <a:noFill/>
          <a:ln w="9525">
            <a:solidFill>
              <a:srgbClr val="9966FF"/>
            </a:solidFill>
            <a:miter lim="800000"/>
            <a:headEnd/>
            <a:tailEnd/>
          </a:ln>
        </p:spPr>
      </p:pic>
      <p:pic>
        <p:nvPicPr>
          <p:cNvPr id="38915" name="Picture 7" descr="2990-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2089150"/>
            <a:ext cx="5186362" cy="4346575"/>
          </a:xfrm>
          <a:prstGeom prst="rect">
            <a:avLst/>
          </a:prstGeom>
          <a:noFill/>
          <a:ln w="9525">
            <a:solidFill>
              <a:srgbClr val="9966FF"/>
            </a:solidFill>
            <a:miter lim="800000"/>
            <a:headEnd/>
            <a:tailEnd/>
          </a:ln>
        </p:spPr>
      </p:pic>
      <p:sp>
        <p:nvSpPr>
          <p:cNvPr id="38916" name="Прямоугольник 7"/>
          <p:cNvSpPr>
            <a:spLocks noChangeArrowheads="1"/>
          </p:cNvSpPr>
          <p:nvPr/>
        </p:nvSpPr>
        <p:spPr bwMode="auto">
          <a:xfrm>
            <a:off x="468313" y="474663"/>
            <a:ext cx="4105275" cy="830262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6200000" scaled="1"/>
          </a:gradFill>
          <a:ln w="9525">
            <a:solidFill>
              <a:srgbClr val="9966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FF00"/>
                </a:solidFill>
              </a:rPr>
              <a:t>Лагерь челюскинцев</a:t>
            </a:r>
            <a:r>
              <a:rPr lang="en-US" sz="2400" b="1">
                <a:solidFill>
                  <a:srgbClr val="FFFF00"/>
                </a:solidFill>
              </a:rPr>
              <a:t> </a:t>
            </a:r>
            <a:endParaRPr lang="ru-RU" sz="2400" b="1">
              <a:solidFill>
                <a:srgbClr val="FFFF00"/>
              </a:solidFill>
            </a:endParaRPr>
          </a:p>
          <a:p>
            <a:r>
              <a:rPr lang="ru-RU" sz="2400" b="1">
                <a:solidFill>
                  <a:srgbClr val="FFFF00"/>
                </a:solidFill>
              </a:rPr>
              <a:t>на  льдине</a:t>
            </a:r>
            <a:endParaRPr lang="en-US" sz="2400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539750"/>
            <a:ext cx="8216900" cy="573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Rot="1" noChangeArrowheads="1"/>
          </p:cNvSpPr>
          <p:nvPr/>
        </p:nvSpPr>
        <p:spPr bwMode="auto">
          <a:xfrm>
            <a:off x="500063" y="5278438"/>
            <a:ext cx="6931025" cy="1000125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3500000" scaled="1"/>
          </a:gradFill>
          <a:ln>
            <a:solidFill>
              <a:schemeClr val="bg1">
                <a:lumMod val="20000"/>
                <a:lumOff val="80000"/>
              </a:schemeClr>
            </a:solidFill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/>
          <a:p>
            <a:pPr>
              <a:defRPr/>
            </a:pPr>
            <a:r>
              <a:rPr lang="ru-RU" sz="2000" b="1" kern="0" dirty="0">
                <a:solidFill>
                  <a:srgbClr val="FFFF00"/>
                </a:solidFill>
                <a:latin typeface="Arial Black" pitchFamily="34" charset="0"/>
                <a:ea typeface="+mj-ea"/>
                <a:cs typeface="+mj-cs"/>
              </a:rPr>
              <a:t>     Какой можно сделать вывод о причинах            образования океана?</a:t>
            </a: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31088" y="5278438"/>
            <a:ext cx="1071562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4" descr="Рельеф дна океа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25" y="347663"/>
            <a:ext cx="5573713" cy="41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28625" y="419100"/>
            <a:ext cx="2928938" cy="1492250"/>
          </a:xfr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3500000" scaled="1"/>
          </a:gradFill>
          <a:ln>
            <a:solidFill>
              <a:schemeClr val="bg1">
                <a:lumMod val="20000"/>
                <a:lumOff val="80000"/>
              </a:schemeClr>
            </a:solidFill>
          </a:ln>
        </p:spPr>
        <p:txBody>
          <a:bodyPr lIns="91440" tIns="45720" rIns="91440" bIns="45720"/>
          <a:lstStyle/>
          <a:p>
            <a:pPr eaLnBrk="1" hangingPunct="1">
              <a:defRPr/>
            </a:pPr>
            <a:r>
              <a:rPr lang="ru-RU" sz="4800" b="1" dirty="0" smtClean="0">
                <a:solidFill>
                  <a:srgbClr val="FFFF00"/>
                </a:solidFill>
                <a:latin typeface="Arial Black" pitchFamily="34" charset="0"/>
              </a:rPr>
              <a:t>Рельеф дна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7188" y="4206875"/>
            <a:ext cx="8466137" cy="2286000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6200000" scaled="1"/>
          </a:gradFill>
          <a:ln>
            <a:solidFill>
              <a:schemeClr val="bg1">
                <a:lumMod val="20000"/>
                <a:lumOff val="80000"/>
              </a:schemeClr>
            </a:solidFill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Океан  образовался путем раздвижения континентальных плит Евразии и Северной Америки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Главная особенность - обширный шельф, который занимает половину площади дна океана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Центральная часть делится подводными хребтами на несколько котловин </a:t>
            </a: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68313" y="474663"/>
            <a:ext cx="8281987" cy="508000"/>
          </a:xfr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3500000" scaled="1"/>
          </a:gradFill>
          <a:ln w="28575">
            <a:solidFill>
              <a:schemeClr val="bg1">
                <a:lumMod val="40000"/>
                <a:lumOff val="60000"/>
              </a:schemeClr>
            </a:solidFill>
          </a:ln>
        </p:spPr>
        <p:txBody>
          <a:bodyPr lIns="91440" tIns="45720" rIns="91440" bIns="45720"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FFFF00"/>
                </a:solidFill>
                <a:latin typeface="Arial Black" pitchFamily="34" charset="0"/>
              </a:rPr>
              <a:t>Климатические пояса</a:t>
            </a:r>
          </a:p>
        </p:txBody>
      </p:sp>
      <p:pic>
        <p:nvPicPr>
          <p:cNvPr id="47107" name="Picture 4" descr="Природные пояса Се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052513"/>
            <a:ext cx="8210550" cy="5338762"/>
          </a:xfrm>
          <a:prstGeom prst="rect">
            <a:avLst/>
          </a:prstGeom>
          <a:noFill/>
          <a:ln w="28575">
            <a:solidFill>
              <a:schemeClr val="bg1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390525"/>
            <a:ext cx="8502650" cy="605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Rot="1" noChangeArrowheads="1"/>
          </p:cNvSpPr>
          <p:nvPr/>
        </p:nvSpPr>
        <p:spPr bwMode="auto">
          <a:xfrm>
            <a:off x="1928813" y="5207000"/>
            <a:ext cx="4216400" cy="1143000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3500000" scaled="1"/>
          </a:gradFill>
          <a:ln w="28575">
            <a:solidFill>
              <a:schemeClr val="bg1">
                <a:lumMod val="40000"/>
                <a:lumOff val="60000"/>
              </a:schemeClr>
            </a:solidFill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/>
          <a:p>
            <a:pPr algn="ctr">
              <a:defRPr/>
            </a:pPr>
            <a:r>
              <a:rPr lang="ru-RU" sz="2000" b="1" kern="0" dirty="0">
                <a:solidFill>
                  <a:srgbClr val="FFFF00"/>
                </a:solidFill>
                <a:latin typeface="Arial Black" pitchFamily="34" charset="0"/>
                <a:ea typeface="+mj-ea"/>
                <a:cs typeface="+mj-cs"/>
              </a:rPr>
              <a:t>В каких климатических поясах расположен океан?</a:t>
            </a:r>
          </a:p>
        </p:txBody>
      </p:sp>
      <p:pic>
        <p:nvPicPr>
          <p:cNvPr id="4198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3775" y="5207000"/>
            <a:ext cx="7858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500063" y="498475"/>
            <a:ext cx="8074025" cy="498475"/>
          </a:xfr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6200000" scaled="1"/>
            <a:tileRect/>
          </a:gradFill>
          <a:ln>
            <a:solidFill>
              <a:schemeClr val="bg1">
                <a:lumMod val="20000"/>
                <a:lumOff val="80000"/>
              </a:schemeClr>
            </a:solidFill>
          </a:ln>
        </p:spPr>
        <p:txBody>
          <a:bodyPr lIns="91440" tIns="45720" rIns="91440" bIns="45720"/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rgbClr val="FFFF00"/>
                </a:solidFill>
                <a:latin typeface="Arial Black" pitchFamily="34" charset="0"/>
              </a:rPr>
              <a:t>Климат Северного Ледовитого океана</a:t>
            </a:r>
          </a:p>
        </p:txBody>
      </p:sp>
      <p:pic>
        <p:nvPicPr>
          <p:cNvPr id="44034" name="Picture 4" descr="Климат Се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1049338"/>
            <a:ext cx="4610100" cy="3265487"/>
          </a:xfrm>
          <a:prstGeom prst="rect">
            <a:avLst/>
          </a:prstGeom>
          <a:noFill/>
          <a:ln w="9525">
            <a:solidFill>
              <a:srgbClr val="B8B8FF"/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 flipH="1">
            <a:off x="5510213" y="962025"/>
            <a:ext cx="3063875" cy="5632450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6200000" scaled="0"/>
          </a:gradFill>
          <a:ln>
            <a:solidFill>
              <a:schemeClr val="bg1">
                <a:lumMod val="20000"/>
                <a:lumOff val="80000"/>
              </a:schemeClr>
            </a:solidFill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Char char="•"/>
              <a:defRPr/>
            </a:pPr>
            <a:endParaRPr lang="ru-RU" sz="2000" dirty="0">
              <a:solidFill>
                <a:schemeClr val="bg1"/>
              </a:solidFill>
            </a:endParaRPr>
          </a:p>
          <a:p>
            <a:pPr marL="342900" indent="-342900">
              <a:buFont typeface="Arial" charset="0"/>
              <a:buChar char="•"/>
              <a:defRPr/>
            </a:pPr>
            <a:endParaRPr lang="ru-RU" sz="2000" dirty="0">
              <a:solidFill>
                <a:schemeClr val="bg1"/>
              </a:solidFill>
            </a:endParaRPr>
          </a:p>
          <a:p>
            <a:pPr marL="342900" indent="-342900">
              <a:buFont typeface="Arial" charset="0"/>
              <a:buChar char="•"/>
              <a:defRPr/>
            </a:pPr>
            <a:r>
              <a:rPr lang="ru-RU" sz="2000" dirty="0">
                <a:solidFill>
                  <a:schemeClr val="bg1"/>
                </a:solidFill>
              </a:rPr>
              <a:t>Чем объяснить, что воздух над Северным Ледовитым океаном теплее чем над Антарктидой? </a:t>
            </a:r>
          </a:p>
          <a:p>
            <a:pPr marL="342900" indent="-342900">
              <a:defRPr/>
            </a:pPr>
            <a:r>
              <a:rPr lang="ru-RU" sz="2000" dirty="0">
                <a:solidFill>
                  <a:schemeClr val="bg1"/>
                </a:solidFill>
              </a:rPr>
              <a:t>  </a:t>
            </a:r>
          </a:p>
          <a:p>
            <a:pPr marL="342900" indent="-342900">
              <a:defRPr/>
            </a:pPr>
            <a:r>
              <a:rPr lang="ru-RU" sz="2000" dirty="0">
                <a:solidFill>
                  <a:schemeClr val="bg1"/>
                </a:solidFill>
              </a:rPr>
              <a:t>   (см. климатическую карту, карту течений, учебник стр-96).</a:t>
            </a:r>
          </a:p>
          <a:p>
            <a:pPr marL="342900" indent="-342900">
              <a:defRPr/>
            </a:pPr>
            <a:endParaRPr lang="ru-RU" sz="2000" dirty="0">
              <a:solidFill>
                <a:schemeClr val="bg1"/>
              </a:solidFill>
            </a:endParaRPr>
          </a:p>
          <a:p>
            <a:pPr marL="342900" indent="-342900">
              <a:defRPr/>
            </a:pPr>
            <a:endParaRPr lang="ru-RU" sz="2000" dirty="0">
              <a:solidFill>
                <a:schemeClr val="bg1"/>
              </a:solidFill>
            </a:endParaRPr>
          </a:p>
          <a:p>
            <a:pPr marL="342900" indent="-342900">
              <a:defRPr/>
            </a:pPr>
            <a:endParaRPr lang="ru-RU" sz="2000" dirty="0">
              <a:solidFill>
                <a:schemeClr val="bg1"/>
              </a:solidFill>
            </a:endParaRPr>
          </a:p>
          <a:p>
            <a:pPr marL="342900" indent="-342900">
              <a:defRPr/>
            </a:pPr>
            <a:endParaRPr lang="ru-RU" sz="2000" dirty="0">
              <a:solidFill>
                <a:schemeClr val="bg1"/>
              </a:solidFill>
            </a:endParaRPr>
          </a:p>
          <a:p>
            <a:pPr marL="342900" indent="-342900">
              <a:defRPr/>
            </a:pPr>
            <a:endParaRPr lang="ru-RU" sz="2000" dirty="0">
              <a:solidFill>
                <a:schemeClr val="bg1"/>
              </a:solidFill>
            </a:endParaRPr>
          </a:p>
          <a:p>
            <a:pPr marL="342900" indent="-342900">
              <a:defRPr/>
            </a:pP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88" y="4349750"/>
            <a:ext cx="5108575" cy="2308225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6200000" scaled="1"/>
            <a:tileRect/>
          </a:gradFill>
          <a:ln>
            <a:solidFill>
              <a:schemeClr val="bg1">
                <a:lumMod val="20000"/>
                <a:lumOff val="80000"/>
              </a:schemeClr>
            </a:solidFill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Char char="•"/>
              <a:defRPr/>
            </a:pPr>
            <a:r>
              <a:rPr lang="ru-RU" dirty="0">
                <a:solidFill>
                  <a:schemeClr val="bg1"/>
                </a:solidFill>
                <a:cs typeface="Arial" charset="0"/>
              </a:rPr>
              <a:t>В течение года над океаном преобладают АВМ, высокое атмосферное давление </a:t>
            </a:r>
          </a:p>
          <a:p>
            <a:pPr marL="342900" indent="-342900">
              <a:buFont typeface="Arial" charset="0"/>
              <a:buChar char="•"/>
              <a:defRPr/>
            </a:pPr>
            <a:r>
              <a:rPr lang="ru-RU" dirty="0">
                <a:solidFill>
                  <a:schemeClr val="bg1"/>
                </a:solidFill>
                <a:cs typeface="Arial" charset="0"/>
              </a:rPr>
              <a:t>Осадки в основном в виде снега 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(100-200</a:t>
            </a:r>
            <a:r>
              <a:rPr lang="ru-RU" dirty="0">
                <a:solidFill>
                  <a:schemeClr val="bg1"/>
                </a:solidFill>
                <a:cs typeface="Arial" charset="0"/>
              </a:rPr>
              <a:t> мм)</a:t>
            </a:r>
            <a:endParaRPr lang="ru-RU" dirty="0">
              <a:solidFill>
                <a:schemeClr val="bg1"/>
              </a:solidFill>
              <a:cs typeface="Arial" charset="0"/>
            </a:endParaRPr>
          </a:p>
          <a:p>
            <a:pPr marL="342900" indent="-342900">
              <a:buFont typeface="Arial" charset="0"/>
              <a:buChar char="•"/>
              <a:defRPr/>
            </a:pPr>
            <a:r>
              <a:rPr lang="ru-RU" dirty="0">
                <a:solidFill>
                  <a:schemeClr val="bg1"/>
                </a:solidFill>
                <a:cs typeface="Arial" charset="0"/>
              </a:rPr>
              <a:t>Средняя температура воздуха зимой  от -20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° </a:t>
            </a:r>
            <a:r>
              <a:rPr lang="ru-RU" dirty="0">
                <a:solidFill>
                  <a:schemeClr val="bg1"/>
                </a:solidFill>
                <a:cs typeface="Arial" charset="0"/>
              </a:rPr>
              <a:t>до -40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°</a:t>
            </a:r>
            <a:r>
              <a:rPr lang="ru-RU" dirty="0">
                <a:solidFill>
                  <a:schemeClr val="bg1"/>
                </a:solidFill>
                <a:cs typeface="Arial" charset="0"/>
              </a:rPr>
              <a:t>С. Летом - значительная облачность, часты туманы, средняя температура - 0 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°</a:t>
            </a:r>
            <a:r>
              <a:rPr lang="ru-RU" dirty="0">
                <a:solidFill>
                  <a:schemeClr val="bg1"/>
                </a:solidFill>
                <a:cs typeface="Arial" charset="0"/>
              </a:rPr>
              <a:t>С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403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16838" y="5207000"/>
            <a:ext cx="7858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</a:rPr>
              <a:t>Мои знания о океане 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28688" y="2276475"/>
            <a:ext cx="2000250" cy="2501900"/>
          </a:xfrm>
        </p:spPr>
      </p:pic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50" y="2276475"/>
            <a:ext cx="1930400" cy="251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69063" y="2347913"/>
            <a:ext cx="1801812" cy="243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143000" y="5064125"/>
            <a:ext cx="1643063" cy="1000125"/>
          </a:xfrm>
          <a:prstGeom prst="rect">
            <a:avLst/>
          </a:prstGeom>
          <a:solidFill>
            <a:srgbClr val="1FD1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Я  </a:t>
            </a:r>
          </a:p>
          <a:p>
            <a:pPr algn="ctr">
              <a:defRPr/>
            </a:pPr>
            <a:r>
              <a:rPr lang="ru-RU" dirty="0"/>
              <a:t>не знаю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857625" y="5064125"/>
            <a:ext cx="1716088" cy="1071563"/>
          </a:xfrm>
          <a:prstGeom prst="rect">
            <a:avLst/>
          </a:prstGeom>
          <a:solidFill>
            <a:srgbClr val="1FD1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Я знаю мало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573838" y="5064125"/>
            <a:ext cx="1714500" cy="1071563"/>
          </a:xfrm>
          <a:prstGeom prst="rect">
            <a:avLst/>
          </a:prstGeom>
          <a:solidFill>
            <a:srgbClr val="1FD1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Я все знаю</a:t>
            </a:r>
            <a:endParaRPr lang="ru-RU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642938" y="498475"/>
            <a:ext cx="7931150" cy="508000"/>
          </a:xfr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3500000" scaled="1"/>
          </a:gradFill>
          <a:ln w="25400">
            <a:solidFill>
              <a:schemeClr val="bg1">
                <a:lumMod val="20000"/>
                <a:lumOff val="80000"/>
              </a:schemeClr>
            </a:solidFill>
          </a:ln>
        </p:spPr>
        <p:txBody>
          <a:bodyPr lIns="91440" tIns="45720" rIns="91440" bIns="45720"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FFFF00"/>
                </a:solidFill>
                <a:latin typeface="Arial Black" pitchFamily="34" charset="0"/>
              </a:rPr>
              <a:t>Течения в океане</a:t>
            </a:r>
          </a:p>
        </p:txBody>
      </p:sp>
      <p:pic>
        <p:nvPicPr>
          <p:cNvPr id="43011" name="Picture 4" descr="Течения в Се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1068388"/>
            <a:ext cx="8153400" cy="5281612"/>
          </a:xfrm>
          <a:prstGeom prst="rect">
            <a:avLst/>
          </a:prstGeom>
          <a:noFill/>
          <a:ln w="28575">
            <a:solidFill>
              <a:schemeClr val="bg1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  <p:sp>
        <p:nvSpPr>
          <p:cNvPr id="4" name="Rectangle 2"/>
          <p:cNvSpPr txBox="1">
            <a:spLocks noRot="1" noChangeArrowheads="1"/>
          </p:cNvSpPr>
          <p:nvPr/>
        </p:nvSpPr>
        <p:spPr bwMode="auto">
          <a:xfrm>
            <a:off x="642938" y="5921375"/>
            <a:ext cx="6573837" cy="500063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3500000" scaled="1"/>
          </a:gradFill>
          <a:ln w="25400">
            <a:solidFill>
              <a:schemeClr val="bg1">
                <a:lumMod val="20000"/>
                <a:lumOff val="80000"/>
              </a:schemeClr>
            </a:solidFill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/>
          <a:p>
            <a:pPr algn="ctr">
              <a:defRPr/>
            </a:pPr>
            <a:r>
              <a:rPr lang="ru-RU" sz="2000" b="1" kern="0" dirty="0">
                <a:solidFill>
                  <a:srgbClr val="FFFF00"/>
                </a:solidFill>
                <a:latin typeface="Arial Black" pitchFamily="34" charset="0"/>
                <a:ea typeface="+mj-ea"/>
                <a:cs typeface="+mj-cs"/>
              </a:rPr>
              <a:t>Какой вывод можно сделать?</a:t>
            </a:r>
          </a:p>
        </p:txBody>
      </p:sp>
      <p:pic>
        <p:nvPicPr>
          <p:cNvPr id="4608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6775" y="5278438"/>
            <a:ext cx="7858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250825" y="260350"/>
            <a:ext cx="8574088" cy="1484313"/>
          </a:xfr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6200000" scaled="0"/>
          </a:gradFill>
          <a:ln w="25400">
            <a:solidFill>
              <a:schemeClr val="bg1">
                <a:lumMod val="40000"/>
                <a:lumOff val="60000"/>
              </a:schemeClr>
            </a:solidFill>
          </a:ln>
        </p:spPr>
        <p:txBody>
          <a:bodyPr lIns="91440" tIns="45720" rIns="91440" bIns="45720"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FFFF00"/>
                </a:solidFill>
                <a:latin typeface="Arial Black" pitchFamily="34" charset="0"/>
              </a:rPr>
              <a:t>Северный Ледовитый океан – самый холодный океан</a:t>
            </a:r>
          </a:p>
        </p:txBody>
      </p:sp>
      <p:sp>
        <p:nvSpPr>
          <p:cNvPr id="68611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395288" y="1768475"/>
            <a:ext cx="8281987" cy="4668838"/>
          </a:xfr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1"/>
            <a:tileRect/>
          </a:gradFill>
          <a:ln w="25400">
            <a:solidFill>
              <a:schemeClr val="bg1">
                <a:lumMod val="40000"/>
                <a:lumOff val="60000"/>
              </a:schemeClr>
            </a:solidFill>
          </a:ln>
        </p:spPr>
        <p:txBody>
          <a:bodyPr lIns="91440" tIns="45720" rIns="91440" bIns="45720"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На свободных ото льда пространствах вода прогревается местами лишь </a:t>
            </a:r>
          </a:p>
          <a:p>
            <a:pPr eaLnBrk="1" hangingPunct="1">
              <a:buFontTx/>
              <a:buNone/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  до +0,5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°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С </a:t>
            </a:r>
          </a:p>
          <a:p>
            <a:pPr eaLnBrk="1" hangingPunct="1"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В морях летом температура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воды от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+2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°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С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до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+6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°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С</a:t>
            </a: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Солёность водных масс ниже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среднеокеанической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 ( ПОЧЕМУ ???)</a:t>
            </a:r>
          </a:p>
          <a:p>
            <a:pPr eaLnBrk="1" hangingPunct="1">
              <a:buFontTx/>
              <a:buNone/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                                            (см.стр. 97).</a:t>
            </a:r>
          </a:p>
          <a:p>
            <a:pPr eaLnBrk="1" hangingPunct="1">
              <a:buFontTx/>
              <a:buNone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  </a:t>
            </a:r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9713" y="5207000"/>
            <a:ext cx="7858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1"/>
          <p:cNvSpPr>
            <a:spLocks noChangeArrowheads="1"/>
          </p:cNvSpPr>
          <p:nvPr/>
        </p:nvSpPr>
        <p:spPr bwMode="auto">
          <a:xfrm>
            <a:off x="3643313" y="188913"/>
            <a:ext cx="5249862" cy="6246812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3500000" scaled="1"/>
            <a:tileRect/>
          </a:gradFill>
          <a:ln w="25400">
            <a:solidFill>
              <a:schemeClr val="bg1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 eaLnBrk="0" hangingPunct="0">
              <a:buFont typeface="Wingdings" pitchFamily="2" charset="2"/>
              <a:buChar char="ü"/>
              <a:defRPr/>
            </a:pPr>
            <a:r>
              <a:rPr lang="ru-RU" sz="2000" b="1" dirty="0">
                <a:solidFill>
                  <a:schemeClr val="bg1"/>
                </a:solidFill>
                <a:cs typeface="Times New Roman" pitchFamily="18" charset="0"/>
              </a:rPr>
              <a:t>З</a:t>
            </a:r>
            <a:r>
              <a:rPr lang="ru-RU" sz="2000" b="1" dirty="0">
                <a:solidFill>
                  <a:schemeClr val="bg1"/>
                </a:solidFill>
                <a:cs typeface="Times New Roman" pitchFamily="18" charset="0"/>
              </a:rPr>
              <a:t>имой </a:t>
            </a:r>
            <a:r>
              <a:rPr lang="ru-RU" sz="2000" b="1" dirty="0">
                <a:solidFill>
                  <a:schemeClr val="bg1"/>
                </a:solidFill>
                <a:cs typeface="Times New Roman" pitchFamily="18" charset="0"/>
              </a:rPr>
              <a:t>9/10 площади Северного Ледовитого океана покрыто дрейфующими льдами, преимущественно многолетними (толщина около 4,5 м) и припаем (в прибрежной зоне) </a:t>
            </a:r>
          </a:p>
          <a:p>
            <a:pPr marL="342900" indent="-342900" eaLnBrk="0" hangingPunct="0">
              <a:buFont typeface="Wingdings" pitchFamily="2" charset="2"/>
              <a:buChar char="ü"/>
              <a:defRPr/>
            </a:pPr>
            <a:r>
              <a:rPr lang="ru-RU" sz="2000" b="1" dirty="0">
                <a:solidFill>
                  <a:schemeClr val="bg1"/>
                </a:solidFill>
                <a:cs typeface="Times New Roman" pitchFamily="18" charset="0"/>
              </a:rPr>
              <a:t>О</a:t>
            </a:r>
            <a:r>
              <a:rPr lang="ru-RU" sz="2000" b="1" dirty="0">
                <a:solidFill>
                  <a:schemeClr val="bg1"/>
                </a:solidFill>
                <a:cs typeface="Times New Roman" pitchFamily="18" charset="0"/>
              </a:rPr>
              <a:t>бщий </a:t>
            </a:r>
            <a:r>
              <a:rPr lang="ru-RU" sz="2000" b="1" dirty="0">
                <a:solidFill>
                  <a:schemeClr val="bg1"/>
                </a:solidFill>
                <a:cs typeface="Times New Roman" pitchFamily="18" charset="0"/>
              </a:rPr>
              <a:t>объём льда составляет около 26 тыс. км</a:t>
            </a:r>
            <a:r>
              <a:rPr lang="ru-RU" sz="2000" b="1" baseline="30000" dirty="0">
                <a:solidFill>
                  <a:schemeClr val="bg1"/>
                </a:solidFill>
                <a:cs typeface="Times New Roman" pitchFamily="18" charset="0"/>
              </a:rPr>
              <a:t>3</a:t>
            </a:r>
            <a:r>
              <a:rPr lang="ru-RU" sz="20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cs typeface="Times New Roman" pitchFamily="18" charset="0"/>
              </a:rPr>
              <a:t>.</a:t>
            </a:r>
            <a:endParaRPr lang="ru-RU" sz="2000" b="1" dirty="0">
              <a:solidFill>
                <a:schemeClr val="bg1"/>
              </a:solidFill>
              <a:cs typeface="Times New Roman" pitchFamily="18" charset="0"/>
            </a:endParaRPr>
          </a:p>
          <a:p>
            <a:pPr marL="342900" indent="-342900" eaLnBrk="0" hangingPunct="0">
              <a:buFont typeface="Wingdings" pitchFamily="2" charset="2"/>
              <a:buChar char="ü"/>
              <a:defRPr/>
            </a:pPr>
            <a:r>
              <a:rPr lang="ru-RU" sz="2000" b="1" dirty="0">
                <a:solidFill>
                  <a:schemeClr val="bg1"/>
                </a:solidFill>
                <a:cs typeface="Times New Roman" pitchFamily="18" charset="0"/>
              </a:rPr>
              <a:t>В морях Баффина и Гренландском обычны </a:t>
            </a:r>
            <a:r>
              <a:rPr lang="ru-RU" sz="2000" b="1" dirty="0">
                <a:solidFill>
                  <a:schemeClr val="bg1"/>
                </a:solidFill>
                <a:cs typeface="Times New Roman" pitchFamily="18" charset="0"/>
              </a:rPr>
              <a:t>айсберги. </a:t>
            </a:r>
            <a:endParaRPr lang="ru-RU" sz="2000" b="1" dirty="0">
              <a:solidFill>
                <a:schemeClr val="bg1"/>
              </a:solidFill>
              <a:cs typeface="Times New Roman" pitchFamily="18" charset="0"/>
            </a:endParaRPr>
          </a:p>
          <a:p>
            <a:pPr marL="342900" indent="-342900" eaLnBrk="0" hangingPunct="0">
              <a:buFont typeface="Wingdings" pitchFamily="2" charset="2"/>
              <a:buChar char="ü"/>
              <a:defRPr/>
            </a:pPr>
            <a:r>
              <a:rPr lang="ru-RU" sz="2000" b="1" i="1" dirty="0">
                <a:solidFill>
                  <a:schemeClr val="bg1"/>
                </a:solidFill>
                <a:cs typeface="Times New Roman" pitchFamily="18" charset="0"/>
              </a:rPr>
              <a:t>В Арктическом бассейне дрейфуют (по 6 и более лет) так называемые ледяные острова, образующиеся из шельфовых ледников Канадского Арктического архипелага; их толщина достигает 30—35 м, вследствие чего их удобно использовать для работы многолетних дрейфующих </a:t>
            </a:r>
            <a:r>
              <a:rPr lang="ru-RU" sz="2000" b="1" i="1" dirty="0">
                <a:solidFill>
                  <a:schemeClr val="bg1"/>
                </a:solidFill>
                <a:cs typeface="Times New Roman" pitchFamily="18" charset="0"/>
              </a:rPr>
              <a:t>станций.</a:t>
            </a:r>
            <a:endParaRPr lang="ru-RU" sz="2000" b="1" i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40963" name="Picture 2" descr="D:\Все со старого компьютера\Мама\Антарктика и Арктика\ФОТКИ\01(400x400)[57077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276225"/>
            <a:ext cx="3175000" cy="3173413"/>
          </a:xfrm>
          <a:prstGeom prst="rect">
            <a:avLst/>
          </a:prstGeom>
          <a:noFill/>
          <a:ln w="25400">
            <a:solidFill>
              <a:schemeClr val="bg1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  <p:pic>
        <p:nvPicPr>
          <p:cNvPr id="48131" name="Picture 2" descr="C:\Documents and Settings\Мама\Мои документы\Мои рисунки\Новая папка\lkl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3529013"/>
            <a:ext cx="3175000" cy="2886075"/>
          </a:xfrm>
          <a:prstGeom prst="rect">
            <a:avLst/>
          </a:prstGeom>
          <a:noFill/>
          <a:ln w="25400">
            <a:solidFill>
              <a:srgbClr val="B8B8FF"/>
            </a:solidFill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571500" y="498475"/>
            <a:ext cx="5430838" cy="569913"/>
          </a:xfr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6200000" scaled="1"/>
            <a:tileRect/>
          </a:gradFill>
          <a:ln>
            <a:solidFill>
              <a:schemeClr val="bg1">
                <a:lumMod val="20000"/>
                <a:lumOff val="80000"/>
              </a:schemeClr>
            </a:solidFill>
          </a:ln>
        </p:spPr>
        <p:txBody>
          <a:bodyPr lIns="91440" tIns="45720" rIns="91440" bIns="45720">
            <a:normAutofit fontScale="90000"/>
          </a:bodyPr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FFFF00"/>
                </a:solidFill>
                <a:latin typeface="Arial Black" pitchFamily="34" charset="0"/>
              </a:rPr>
              <a:t>Льды в океане</a:t>
            </a:r>
          </a:p>
        </p:txBody>
      </p:sp>
      <p:pic>
        <p:nvPicPr>
          <p:cNvPr id="50178" name="Picture 7" descr="03(400x400)[57077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4313" y="2343150"/>
            <a:ext cx="3429000" cy="2338388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8900000" scaled="1"/>
          </a:gradFill>
          <a:ln w="9525">
            <a:solidFill>
              <a:srgbClr val="B8B8FF"/>
            </a:solidFill>
            <a:miter lim="800000"/>
            <a:headEnd/>
            <a:tailEnd/>
          </a:ln>
        </p:spPr>
      </p:pic>
      <p:pic>
        <p:nvPicPr>
          <p:cNvPr id="43018" name="Picture 10" descr="1147710657-21-L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500" y="3562350"/>
            <a:ext cx="2016125" cy="2011363"/>
          </a:xfrm>
          <a:prstGeom prst="rect">
            <a:avLst/>
          </a:prstGeom>
          <a:noFill/>
          <a:ln w="9525">
            <a:solidFill>
              <a:schemeClr val="bg1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  <p:pic>
        <p:nvPicPr>
          <p:cNvPr id="43021" name="Picture 13" descr="dsc0644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3490913"/>
            <a:ext cx="3532187" cy="2917825"/>
          </a:xfrm>
          <a:prstGeom prst="rect">
            <a:avLst/>
          </a:prstGeom>
          <a:noFill/>
          <a:ln w="9525">
            <a:solidFill>
              <a:schemeClr val="bg1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  <p:pic>
        <p:nvPicPr>
          <p:cNvPr id="50181" name="Picture 16" descr="798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05613" y="4729163"/>
            <a:ext cx="1866900" cy="1638300"/>
          </a:xfrm>
          <a:prstGeom prst="rect">
            <a:avLst/>
          </a:prstGeom>
          <a:noFill/>
          <a:ln w="9525">
            <a:solidFill>
              <a:srgbClr val="B8B8FF"/>
            </a:solidFill>
            <a:miter lim="800000"/>
            <a:headEnd/>
            <a:tailEnd/>
          </a:ln>
        </p:spPr>
      </p:pic>
      <p:pic>
        <p:nvPicPr>
          <p:cNvPr id="50182" name="Рисунок 8" descr="type:0, atr:0,0, title:Борьба за Арктический шельф">
            <a:hlinkClick r:id="rId6" tooltip="&quot;Борьба за Арктический шельф&quot;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87813" y="4751388"/>
            <a:ext cx="2646362" cy="1614487"/>
          </a:xfrm>
          <a:prstGeom prst="rect">
            <a:avLst/>
          </a:prstGeom>
          <a:noFill/>
          <a:ln w="9525">
            <a:solidFill>
              <a:srgbClr val="B8B8FF"/>
            </a:solidFill>
            <a:miter lim="800000"/>
            <a:headEnd/>
            <a:tailEnd/>
          </a:ln>
        </p:spPr>
      </p:pic>
      <p:pic>
        <p:nvPicPr>
          <p:cNvPr id="50183" name="Picture 2" descr="C:\Documents and Settings\Марина\Мои документы\Мои рисунки\Новая папка\untitled.bmp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8313" y="1122363"/>
            <a:ext cx="2232025" cy="2227262"/>
          </a:xfrm>
          <a:prstGeom prst="rect">
            <a:avLst/>
          </a:prstGeom>
          <a:noFill/>
          <a:ln w="9525">
            <a:solidFill>
              <a:srgbClr val="CCECFF"/>
            </a:solidFill>
            <a:miter lim="800000"/>
            <a:headEnd/>
            <a:tailEnd/>
          </a:ln>
        </p:spPr>
      </p:pic>
      <p:pic>
        <p:nvPicPr>
          <p:cNvPr id="50184" name="Picture 12" descr="C:\Documents and Settings\Марина\Мои документы\Мои рисунки\Новая папка\iceice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771775" y="1122363"/>
            <a:ext cx="2306638" cy="1785937"/>
          </a:xfrm>
          <a:prstGeom prst="rect">
            <a:avLst/>
          </a:prstGeom>
          <a:noFill/>
          <a:ln w="9525">
            <a:solidFill>
              <a:srgbClr val="CCECFF"/>
            </a:solidFill>
            <a:miter lim="800000"/>
            <a:headEnd/>
            <a:tailEnd/>
          </a:ln>
        </p:spPr>
      </p:pic>
      <p:pic>
        <p:nvPicPr>
          <p:cNvPr id="50185" name="Picture 4" descr="торос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157913" y="474663"/>
            <a:ext cx="2501900" cy="1793875"/>
          </a:xfrm>
          <a:prstGeom prst="rect">
            <a:avLst/>
          </a:prstGeom>
          <a:noFill/>
          <a:ln w="25400">
            <a:solidFill>
              <a:srgbClr val="7070FF"/>
            </a:solidFill>
            <a:miter lim="800000"/>
            <a:headEnd/>
            <a:tailEnd/>
          </a:ln>
        </p:spPr>
      </p:pic>
      <p:pic>
        <p:nvPicPr>
          <p:cNvPr id="50186" name="Picture 12" descr="C:\Documents and Settings\Марина\Мои документы\Мои рисунки\Новая папка\iceice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786063" y="1133475"/>
            <a:ext cx="2306637" cy="1787525"/>
          </a:xfrm>
          <a:prstGeom prst="rect">
            <a:avLst/>
          </a:prstGeom>
          <a:noFill/>
          <a:ln w="9525">
            <a:solidFill>
              <a:srgbClr val="CCECFF"/>
            </a:solidFill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59763" cy="990600"/>
          </a:xfrm>
        </p:spPr>
        <p:txBody>
          <a:bodyPr/>
          <a:lstStyle/>
          <a:p>
            <a:pPr eaLnBrk="1" hangingPunct="1"/>
            <a:endParaRPr lang="ru-RU" sz="3600" b="1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51202" name="Rectangle 4"/>
          <p:cNvSpPr>
            <a:spLocks noChangeArrowheads="1"/>
          </p:cNvSpPr>
          <p:nvPr/>
        </p:nvSpPr>
        <p:spPr bwMode="auto">
          <a:xfrm>
            <a:off x="3059113" y="1204913"/>
            <a:ext cx="3241675" cy="11430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latin typeface="Times New Roman" pitchFamily="18" charset="0"/>
              </a:rPr>
              <a:t>МОРСКИЕ ЛЬДЫ</a:t>
            </a:r>
          </a:p>
        </p:txBody>
      </p:sp>
      <p:sp>
        <p:nvSpPr>
          <p:cNvPr id="51203" name="Rectangle 5"/>
          <p:cNvSpPr>
            <a:spLocks noChangeArrowheads="1"/>
          </p:cNvSpPr>
          <p:nvPr/>
        </p:nvSpPr>
        <p:spPr bwMode="auto">
          <a:xfrm>
            <a:off x="785813" y="2776538"/>
            <a:ext cx="3286125" cy="7874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latin typeface="Times New Roman" pitchFamily="18" charset="0"/>
              </a:rPr>
              <a:t>ПРИПАЙНЫЕ</a:t>
            </a:r>
          </a:p>
        </p:txBody>
      </p:sp>
      <p:sp>
        <p:nvSpPr>
          <p:cNvPr id="51204" name="Rectangle 6"/>
          <p:cNvSpPr>
            <a:spLocks noChangeArrowheads="1"/>
          </p:cNvSpPr>
          <p:nvPr/>
        </p:nvSpPr>
        <p:spPr bwMode="auto">
          <a:xfrm>
            <a:off x="4930775" y="2633663"/>
            <a:ext cx="3643313" cy="930275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latin typeface="Times New Roman" pitchFamily="18" charset="0"/>
              </a:rPr>
              <a:t>ДРЕЙФУЮЩИЕ</a:t>
            </a:r>
          </a:p>
          <a:p>
            <a:pPr algn="ctr"/>
            <a:r>
              <a:rPr lang="ru-RU" sz="2400" b="1">
                <a:latin typeface="Times New Roman" pitchFamily="18" charset="0"/>
              </a:rPr>
              <a:t>(ПАКОВЫЕ)</a:t>
            </a:r>
          </a:p>
        </p:txBody>
      </p:sp>
      <p:sp>
        <p:nvSpPr>
          <p:cNvPr id="51205" name="Rectangle 9"/>
          <p:cNvSpPr>
            <a:spLocks noChangeArrowheads="1"/>
          </p:cNvSpPr>
          <p:nvPr/>
        </p:nvSpPr>
        <p:spPr bwMode="auto">
          <a:xfrm>
            <a:off x="827088" y="3563938"/>
            <a:ext cx="3240087" cy="28575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FontTx/>
              <a:buChar char="•"/>
            </a:pPr>
            <a:r>
              <a:rPr lang="ru-RU" sz="2000" b="1">
                <a:latin typeface="Times New Roman" pitchFamily="18" charset="0"/>
              </a:rPr>
              <a:t>Прикреплены к берегам и</a:t>
            </a:r>
          </a:p>
          <a:p>
            <a:r>
              <a:rPr lang="ru-RU" sz="2000" b="1">
                <a:latin typeface="Times New Roman" pitchFamily="18" charset="0"/>
              </a:rPr>
              <a:t>могут образовывать </a:t>
            </a:r>
          </a:p>
          <a:p>
            <a:r>
              <a:rPr lang="ru-RU" sz="2000" b="1">
                <a:latin typeface="Times New Roman" pitchFamily="18" charset="0"/>
              </a:rPr>
              <a:t>сплошные поля</a:t>
            </a:r>
          </a:p>
          <a:p>
            <a:r>
              <a:rPr lang="ru-RU" sz="2000" b="1">
                <a:latin typeface="Times New Roman" pitchFamily="18" charset="0"/>
              </a:rPr>
              <a:t> (несколько км)</a:t>
            </a:r>
          </a:p>
          <a:p>
            <a:pPr>
              <a:buFontTx/>
              <a:buChar char="•"/>
            </a:pPr>
            <a:r>
              <a:rPr lang="ru-RU" sz="2000" b="1">
                <a:latin typeface="Times New Roman" pitchFamily="18" charset="0"/>
              </a:rPr>
              <a:t>Образуется из </a:t>
            </a:r>
          </a:p>
          <a:p>
            <a:r>
              <a:rPr lang="ru-RU" sz="2000" b="1">
                <a:latin typeface="Times New Roman" pitchFamily="18" charset="0"/>
              </a:rPr>
              <a:t>однолетнего льда</a:t>
            </a:r>
          </a:p>
          <a:p>
            <a:pPr>
              <a:buFontTx/>
              <a:buChar char="•"/>
            </a:pPr>
            <a:r>
              <a:rPr lang="ru-RU" sz="2000" b="1">
                <a:latin typeface="Times New Roman" pitchFamily="18" charset="0"/>
              </a:rPr>
              <a:t>Практически непроходим</a:t>
            </a:r>
          </a:p>
          <a:p>
            <a:r>
              <a:rPr lang="ru-RU" sz="2000" b="1">
                <a:latin typeface="Times New Roman" pitchFamily="18" charset="0"/>
              </a:rPr>
              <a:t>для ледоколов</a:t>
            </a:r>
          </a:p>
        </p:txBody>
      </p:sp>
      <p:sp>
        <p:nvSpPr>
          <p:cNvPr id="51206" name="Rectangle 10"/>
          <p:cNvSpPr>
            <a:spLocks noChangeArrowheads="1"/>
          </p:cNvSpPr>
          <p:nvPr/>
        </p:nvSpPr>
        <p:spPr bwMode="auto">
          <a:xfrm>
            <a:off x="5002213" y="3635375"/>
            <a:ext cx="3571875" cy="2786063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FontTx/>
              <a:buChar char="•"/>
            </a:pPr>
            <a:r>
              <a:rPr lang="ru-RU" sz="2000" b="1">
                <a:latin typeface="Times New Roman" pitchFamily="18" charset="0"/>
              </a:rPr>
              <a:t>Движутся под влиянием </a:t>
            </a:r>
          </a:p>
          <a:p>
            <a:r>
              <a:rPr lang="ru-RU" sz="2000" b="1">
                <a:latin typeface="Times New Roman" pitchFamily="18" charset="0"/>
              </a:rPr>
              <a:t> морских течений</a:t>
            </a:r>
          </a:p>
          <a:p>
            <a:pPr>
              <a:buFontTx/>
              <a:buChar char="•"/>
            </a:pPr>
            <a:r>
              <a:rPr lang="ru-RU" sz="2000" b="1">
                <a:latin typeface="Times New Roman" pitchFamily="18" charset="0"/>
              </a:rPr>
              <a:t>Смесь ледниковых полей</a:t>
            </a:r>
          </a:p>
          <a:p>
            <a:r>
              <a:rPr lang="ru-RU" sz="2000" b="1">
                <a:latin typeface="Times New Roman" pitchFamily="18" charset="0"/>
              </a:rPr>
              <a:t>разного возраста</a:t>
            </a:r>
          </a:p>
          <a:p>
            <a:pPr>
              <a:buFontTx/>
              <a:buChar char="•"/>
            </a:pPr>
            <a:r>
              <a:rPr lang="ru-RU" sz="2000" b="1">
                <a:latin typeface="Times New Roman" pitchFamily="18" charset="0"/>
              </a:rPr>
              <a:t>Редко бывают </a:t>
            </a:r>
          </a:p>
          <a:p>
            <a:r>
              <a:rPr lang="ru-RU" sz="2000" b="1">
                <a:latin typeface="Times New Roman" pitchFamily="18" charset="0"/>
              </a:rPr>
              <a:t>сплошными</a:t>
            </a:r>
          </a:p>
        </p:txBody>
      </p:sp>
      <p:sp>
        <p:nvSpPr>
          <p:cNvPr id="51207" name="AutoShape 11"/>
          <p:cNvSpPr>
            <a:spLocks noChangeArrowheads="1"/>
          </p:cNvSpPr>
          <p:nvPr/>
        </p:nvSpPr>
        <p:spPr bwMode="auto">
          <a:xfrm rot="1109511">
            <a:off x="1851025" y="1685925"/>
            <a:ext cx="936625" cy="1004888"/>
          </a:xfrm>
          <a:prstGeom prst="curvedRightArrow">
            <a:avLst>
              <a:gd name="adj1" fmla="val 21517"/>
              <a:gd name="adj2" fmla="val 43034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08" name="AutoShape 12"/>
          <p:cNvSpPr>
            <a:spLocks noChangeArrowheads="1"/>
          </p:cNvSpPr>
          <p:nvPr/>
        </p:nvSpPr>
        <p:spPr bwMode="auto">
          <a:xfrm rot="-621442">
            <a:off x="6784975" y="1724025"/>
            <a:ext cx="1079500" cy="862013"/>
          </a:xfrm>
          <a:prstGeom prst="curvedLeftArrow">
            <a:avLst>
              <a:gd name="adj1" fmla="val 20000"/>
              <a:gd name="adj2" fmla="val 40000"/>
              <a:gd name="adj3" fmla="val 4162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Rectangle 2"/>
          <p:cNvSpPr txBox="1">
            <a:spLocks noRot="1" noChangeArrowheads="1"/>
          </p:cNvSpPr>
          <p:nvPr/>
        </p:nvSpPr>
        <p:spPr bwMode="auto">
          <a:xfrm>
            <a:off x="2357438" y="347663"/>
            <a:ext cx="4573587" cy="714375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3500000" scaled="1"/>
          </a:gradFill>
          <a:ln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rgbClr val="FFFF00"/>
                </a:solidFill>
                <a:latin typeface="Times New Roman" pitchFamily="18" charset="0"/>
              </a:rPr>
              <a:t>ВИДЫ ЛЬДОВ</a:t>
            </a:r>
            <a:endParaRPr lang="ru-RU" sz="4400" b="1" kern="0" dirty="0">
              <a:solidFill>
                <a:srgbClr val="FFFF00"/>
              </a:solidFill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51210" name="Picture 12" descr="C:\Documents and Settings\Марина\Мои документы\Мои рисунки\Новая папка\icei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5338" y="5207000"/>
            <a:ext cx="1290637" cy="1000125"/>
          </a:xfrm>
          <a:prstGeom prst="rect">
            <a:avLst/>
          </a:prstGeom>
          <a:noFill/>
          <a:ln w="9525">
            <a:solidFill>
              <a:srgbClr val="CCECFF"/>
            </a:solidFill>
            <a:miter lim="800000"/>
            <a:headEnd/>
            <a:tailEnd/>
          </a:ln>
        </p:spPr>
      </p:pic>
      <p:pic>
        <p:nvPicPr>
          <p:cNvPr id="51211" name="Рисунок 8" descr="type:0, atr:0,0, title:Борьба за Арктический шельф">
            <a:hlinkClick r:id="rId3" tooltip="&quot;Борьба за Арктический шельф&quot;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0" y="4349750"/>
            <a:ext cx="1143000" cy="1016000"/>
          </a:xfrm>
          <a:prstGeom prst="rect">
            <a:avLst/>
          </a:prstGeom>
          <a:noFill/>
          <a:ln w="9525">
            <a:solidFill>
              <a:srgbClr val="B8B8FF"/>
            </a:solidFill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Заголовок 1"/>
          <p:cNvSpPr>
            <a:spLocks noGrp="1"/>
          </p:cNvSpPr>
          <p:nvPr>
            <p:ph type="title"/>
          </p:nvPr>
        </p:nvSpPr>
        <p:spPr>
          <a:xfrm>
            <a:off x="685800" y="276225"/>
            <a:ext cx="7773988" cy="428625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52226" name="Содержимое 2"/>
          <p:cNvSpPr>
            <a:spLocks noGrp="1"/>
          </p:cNvSpPr>
          <p:nvPr>
            <p:ph idx="1"/>
          </p:nvPr>
        </p:nvSpPr>
        <p:spPr>
          <a:xfrm>
            <a:off x="714375" y="633413"/>
            <a:ext cx="7773988" cy="5375275"/>
          </a:xfrm>
          <a:ln>
            <a:solidFill>
              <a:schemeClr val="accent1"/>
            </a:solidFill>
          </a:ln>
        </p:spPr>
        <p:txBody>
          <a:bodyPr/>
          <a:lstStyle/>
          <a:p>
            <a:pPr>
              <a:buFontTx/>
              <a:buNone/>
            </a:pPr>
            <a:r>
              <a:rPr lang="ru-RU" smtClean="0"/>
              <a:t> </a:t>
            </a:r>
            <a:r>
              <a:rPr lang="ru-RU" sz="2400" smtClean="0"/>
              <a:t>Что там чудится в тумане?</a:t>
            </a:r>
          </a:p>
          <a:p>
            <a:pPr>
              <a:buFontTx/>
              <a:buNone/>
            </a:pPr>
            <a:r>
              <a:rPr lang="ru-RU" sz="2400" smtClean="0"/>
              <a:t>                                                                        </a:t>
            </a:r>
            <a:r>
              <a:rPr lang="ru-RU" sz="2400" b="1" i="1" smtClean="0"/>
              <a:t>( Руки вперёд.) </a:t>
            </a:r>
          </a:p>
          <a:p>
            <a:r>
              <a:rPr lang="ru-RU" sz="2400" smtClean="0"/>
              <a:t>Волны плещут в океане. </a:t>
            </a:r>
          </a:p>
          <a:p>
            <a:r>
              <a:rPr lang="ru-RU" sz="2400" smtClean="0"/>
              <a:t>                             </a:t>
            </a:r>
            <a:r>
              <a:rPr lang="ru-RU" sz="2400" b="1" i="1" smtClean="0"/>
              <a:t>(Машем руками, изображая волны.) </a:t>
            </a:r>
          </a:p>
          <a:p>
            <a:r>
              <a:rPr lang="ru-RU" sz="2400" smtClean="0"/>
              <a:t>Это мачты кораблей.            </a:t>
            </a:r>
            <a:r>
              <a:rPr lang="ru-RU" sz="2400" b="1" i="1" smtClean="0"/>
              <a:t>(Вытягиваем руки вверх.) </a:t>
            </a:r>
          </a:p>
          <a:p>
            <a:r>
              <a:rPr lang="ru-RU" sz="2400" smtClean="0"/>
              <a:t>Пусть плывут сюда скорей!</a:t>
            </a:r>
          </a:p>
          <a:p>
            <a:pPr>
              <a:buFontTx/>
              <a:buNone/>
            </a:pPr>
            <a:r>
              <a:rPr lang="ru-RU" sz="2400" smtClean="0"/>
              <a:t>                                      </a:t>
            </a:r>
            <a:r>
              <a:rPr lang="ru-RU" sz="2400" b="1" i="1" smtClean="0"/>
              <a:t>(Приветственно машем руками.)</a:t>
            </a:r>
            <a:r>
              <a:rPr lang="ru-RU" sz="2400" smtClean="0"/>
              <a:t> </a:t>
            </a:r>
          </a:p>
          <a:p>
            <a:r>
              <a:rPr lang="ru-RU" sz="2400" smtClean="0"/>
              <a:t>Мы по берегу гуляем, </a:t>
            </a:r>
          </a:p>
          <a:p>
            <a:r>
              <a:rPr lang="ru-RU" sz="2400" smtClean="0"/>
              <a:t>Мореходов поджидаем,                     </a:t>
            </a:r>
            <a:r>
              <a:rPr lang="ru-RU" sz="2400" b="1" i="1" smtClean="0"/>
              <a:t>(Ходьба на месте.) </a:t>
            </a:r>
          </a:p>
          <a:p>
            <a:r>
              <a:rPr lang="ru-RU" sz="2400" smtClean="0"/>
              <a:t>Ищем ракушки в песке                                   </a:t>
            </a:r>
            <a:r>
              <a:rPr lang="ru-RU" sz="2400" b="1" i="1" smtClean="0"/>
              <a:t>(Наклоны.) </a:t>
            </a:r>
          </a:p>
          <a:p>
            <a:r>
              <a:rPr lang="ru-RU" sz="2400" smtClean="0"/>
              <a:t>И сжимаем в кулаке.                      </a:t>
            </a:r>
            <a:r>
              <a:rPr lang="ru-RU" sz="2400" b="1" i="1" smtClean="0"/>
              <a:t>(Сжимаем кулачки.) </a:t>
            </a:r>
          </a:p>
          <a:p>
            <a:r>
              <a:rPr lang="ru-RU" sz="2400" smtClean="0"/>
              <a:t>Чтоб побольше их собрать,  </a:t>
            </a:r>
          </a:p>
          <a:p>
            <a:r>
              <a:rPr lang="ru-RU" sz="2400" smtClean="0"/>
              <a:t>Надо чаще приседать.                                </a:t>
            </a:r>
            <a:r>
              <a:rPr lang="ru-RU" sz="2400" b="1" i="1" smtClean="0"/>
              <a:t>(Приседания.)</a:t>
            </a:r>
          </a:p>
        </p:txBody>
      </p:sp>
      <p:sp>
        <p:nvSpPr>
          <p:cNvPr id="4" name="Rectangle 2"/>
          <p:cNvSpPr txBox="1">
            <a:spLocks noRot="1" noChangeArrowheads="1"/>
          </p:cNvSpPr>
          <p:nvPr/>
        </p:nvSpPr>
        <p:spPr bwMode="auto">
          <a:xfrm>
            <a:off x="428625" y="276225"/>
            <a:ext cx="8288338" cy="500063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3500000" scaled="1"/>
          </a:gradFill>
          <a:ln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FFFF00"/>
                </a:solidFill>
              </a:rPr>
              <a:t>Физкультминутка</a:t>
            </a:r>
            <a:endParaRPr lang="ru-RU" sz="3600" b="1" kern="0" dirty="0">
              <a:solidFill>
                <a:srgbClr val="FFFF00"/>
              </a:solidFill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5072063"/>
            <a:ext cx="8231188" cy="1139825"/>
          </a:xfrm>
        </p:spPr>
        <p:txBody>
          <a:bodyPr/>
          <a:lstStyle/>
          <a:p>
            <a:pPr eaLnBrk="1" hangingPunct="1"/>
            <a:endParaRPr lang="ru-RU" sz="3600" b="1" i="1" smtClean="0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5325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347663"/>
            <a:ext cx="8216900" cy="447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Rot="1" noChangeArrowheads="1"/>
          </p:cNvSpPr>
          <p:nvPr/>
        </p:nvSpPr>
        <p:spPr bwMode="auto">
          <a:xfrm>
            <a:off x="571500" y="4921250"/>
            <a:ext cx="8002588" cy="1285875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6200000" scaled="1"/>
            <a:tileRect/>
          </a:gradFill>
          <a:ln>
            <a:solidFill>
              <a:schemeClr val="bg1">
                <a:lumMod val="20000"/>
                <a:lumOff val="80000"/>
              </a:schemeClr>
            </a:solidFill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/>
          <a:p>
            <a:pPr algn="ctr">
              <a:defRPr/>
            </a:pPr>
            <a:r>
              <a:rPr lang="ru-RU" sz="2000" b="1" kern="0" dirty="0">
                <a:solidFill>
                  <a:srgbClr val="FFFF00"/>
                </a:solidFill>
                <a:latin typeface="Arial Black" pitchFamily="34" charset="0"/>
                <a:ea typeface="+mj-ea"/>
                <a:cs typeface="+mj-cs"/>
              </a:rPr>
              <a:t>Чем уникален органический мир океана? </a:t>
            </a:r>
          </a:p>
          <a:p>
            <a:pPr algn="ctr">
              <a:defRPr/>
            </a:pPr>
            <a:r>
              <a:rPr lang="ru-RU" sz="2000" b="1" kern="0" dirty="0">
                <a:solidFill>
                  <a:srgbClr val="FFFF00"/>
                </a:solidFill>
                <a:latin typeface="Arial Black" pitchFamily="34" charset="0"/>
                <a:ea typeface="+mj-ea"/>
                <a:cs typeface="+mj-cs"/>
              </a:rPr>
              <a:t>(см. текст стр. 96-98)</a:t>
            </a:r>
          </a:p>
        </p:txBody>
      </p:sp>
      <p:pic>
        <p:nvPicPr>
          <p:cNvPr id="5325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9713" y="4921250"/>
            <a:ext cx="785812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500063" y="498475"/>
            <a:ext cx="4359275" cy="992188"/>
          </a:xfrm>
          <a:gradFill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3500000" scaled="1"/>
          </a:gradFill>
          <a:ln>
            <a:solidFill>
              <a:srgbClr val="CC00FF"/>
            </a:solidFill>
          </a:ln>
        </p:spPr>
        <p:txBody>
          <a:bodyPr lIns="91440" tIns="45720" rIns="91440" bIns="45720"/>
          <a:lstStyle/>
          <a:p>
            <a:pPr eaLnBrk="1" hangingPunct="1"/>
            <a:r>
              <a:rPr lang="ru-RU" sz="3200" smtClean="0">
                <a:solidFill>
                  <a:srgbClr val="FFFF00"/>
                </a:solidFill>
                <a:latin typeface="Arial Black" pitchFamily="34" charset="0"/>
              </a:rPr>
              <a:t>Органический мир</a:t>
            </a:r>
          </a:p>
        </p:txBody>
      </p:sp>
      <p:sp>
        <p:nvSpPr>
          <p:cNvPr id="54274" name="Rectangle 9"/>
          <p:cNvSpPr>
            <a:spLocks noChangeArrowheads="1"/>
          </p:cNvSpPr>
          <p:nvPr/>
        </p:nvSpPr>
        <p:spPr bwMode="auto">
          <a:xfrm>
            <a:off x="4930775" y="354013"/>
            <a:ext cx="3963988" cy="5940425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3500000" scaled="1"/>
          </a:gradFill>
          <a:ln w="9525">
            <a:solidFill>
              <a:srgbClr val="9966FF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eaLnBrk="0" hangingPunct="0">
              <a:buFont typeface="Wingdings" pitchFamily="2" charset="2"/>
              <a:buChar char="ü"/>
            </a:pPr>
            <a:r>
              <a:rPr lang="ru-RU" sz="2000">
                <a:solidFill>
                  <a:srgbClr val="CCECFF"/>
                </a:solidFill>
                <a:ea typeface="Times New Roman" pitchFamily="18" charset="0"/>
                <a:cs typeface="Arial" charset="0"/>
              </a:rPr>
              <a:t>В тех частях океана, которые круглый год покрыты льдом, растительный мир очень скуден, так как лед слабо пропускает свет, препятствуя росту растений.</a:t>
            </a:r>
          </a:p>
          <a:p>
            <a:pPr marL="342900" indent="-342900" eaLnBrk="0" hangingPunct="0">
              <a:buFont typeface="Wingdings" pitchFamily="2" charset="2"/>
              <a:buChar char="ü"/>
            </a:pPr>
            <a:r>
              <a:rPr lang="ru-RU" sz="2000">
                <a:solidFill>
                  <a:srgbClr val="CCECFF"/>
                </a:solidFill>
                <a:ea typeface="Times New Roman" pitchFamily="18" charset="0"/>
                <a:cs typeface="Arial" charset="0"/>
              </a:rPr>
              <a:t>Во всём океане интенсивно развивается фитопланктон, в том числе и среди льдов. </a:t>
            </a:r>
          </a:p>
          <a:p>
            <a:pPr marL="342900" indent="-342900" eaLnBrk="0" hangingPunct="0">
              <a:buFont typeface="Wingdings" pitchFamily="2" charset="2"/>
              <a:buChar char="ü"/>
            </a:pPr>
            <a:r>
              <a:rPr lang="ru-RU" sz="2000">
                <a:solidFill>
                  <a:srgbClr val="CCECFF"/>
                </a:solidFill>
                <a:ea typeface="Times New Roman" pitchFamily="18" charset="0"/>
                <a:cs typeface="Arial" charset="0"/>
              </a:rPr>
              <a:t>Животный мир более разнообразен в Северо-Европейском бассейне, главным образом рыбы: сельдь, треска, морской окунь, пикша; в Арктическом бассейне — белый медведь, морж, тюлень, нарвал, белуха и др.</a:t>
            </a:r>
          </a:p>
        </p:txBody>
      </p:sp>
      <p:pic>
        <p:nvPicPr>
          <p:cNvPr id="54275" name="Picture 6" descr="E:\RES\Class7\Органический мир Сев. Лед. океан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1562100"/>
            <a:ext cx="4392613" cy="4421188"/>
          </a:xfrm>
          <a:prstGeom prst="rect">
            <a:avLst/>
          </a:prstGeom>
          <a:noFill/>
          <a:ln w="9525">
            <a:solidFill>
              <a:srgbClr val="CC00FF"/>
            </a:solidFill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7" descr="puf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990600"/>
            <a:ext cx="1643062" cy="2501900"/>
          </a:xfrm>
          <a:prstGeom prst="rect">
            <a:avLst/>
          </a:prstGeom>
          <a:noFill/>
          <a:ln w="25400">
            <a:solidFill>
              <a:schemeClr val="bg1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sp>
        <p:nvSpPr>
          <p:cNvPr id="53256" name="Rectangle 8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68313" y="490538"/>
            <a:ext cx="1674812" cy="714375"/>
          </a:xfrm>
          <a:gradFill>
            <a:gsLst>
              <a:gs pos="1100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2700000" scaled="0"/>
          </a:gradFill>
          <a:ln w="25400">
            <a:solidFill>
              <a:schemeClr val="bg1">
                <a:lumMod val="40000"/>
                <a:lumOff val="60000"/>
              </a:schemeClr>
            </a:solidFill>
          </a:ln>
        </p:spPr>
        <p:txBody>
          <a:bodyPr lIns="91440" tIns="45720" rIns="91440" bIns="45720"/>
          <a:lstStyle/>
          <a:p>
            <a:pPr eaLnBrk="1" hangingPunct="1">
              <a:defRPr/>
            </a:pPr>
            <a:r>
              <a:rPr lang="ru-RU" sz="1600" b="1" dirty="0" smtClean="0">
                <a:solidFill>
                  <a:srgbClr val="FFFF00"/>
                </a:solidFill>
                <a:latin typeface="Arial Black" pitchFamily="34" charset="0"/>
              </a:rPr>
              <a:t>Чистик</a:t>
            </a:r>
          </a:p>
        </p:txBody>
      </p:sp>
      <p:pic>
        <p:nvPicPr>
          <p:cNvPr id="56323" name="Picture 7" descr="C:\Documents and Settings\Мама\Мои документы\Мои рисунки\АРКТИКА\крачк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3849688"/>
            <a:ext cx="1714500" cy="2500312"/>
          </a:xfrm>
          <a:prstGeom prst="rect">
            <a:avLst/>
          </a:prstGeom>
          <a:noFill/>
          <a:ln w="28575">
            <a:solidFill>
              <a:srgbClr val="7070FF"/>
            </a:solidFill>
            <a:miter lim="800000"/>
            <a:headEnd/>
            <a:tailEnd/>
          </a:ln>
        </p:spPr>
      </p:pic>
      <p:sp>
        <p:nvSpPr>
          <p:cNvPr id="57352" name="Прямоугольник 7"/>
          <p:cNvSpPr>
            <a:spLocks noChangeArrowheads="1"/>
          </p:cNvSpPr>
          <p:nvPr/>
        </p:nvSpPr>
        <p:spPr bwMode="auto">
          <a:xfrm>
            <a:off x="428625" y="3517900"/>
            <a:ext cx="1714500" cy="368300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2700000" scaled="1"/>
          </a:gradFill>
          <a:ln w="25400">
            <a:solidFill>
              <a:schemeClr val="bg1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FFFF00"/>
                </a:solidFill>
                <a:latin typeface="Arial Black" pitchFamily="34" charset="0"/>
              </a:rPr>
              <a:t>Крачки</a:t>
            </a:r>
            <a:endParaRPr lang="ru-RU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6" name="Picture 6" descr="Сельдь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63" y="1276350"/>
            <a:ext cx="2573337" cy="2216150"/>
          </a:xfrm>
          <a:prstGeom prst="rect">
            <a:avLst/>
          </a:prstGeom>
          <a:noFill/>
          <a:ln w="25400">
            <a:solidFill>
              <a:schemeClr val="bg1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7" name="Picture 4" descr="Sebastes chlorostictu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14563" y="3849688"/>
            <a:ext cx="2573337" cy="2565400"/>
          </a:xfrm>
          <a:prstGeom prst="rect">
            <a:avLst/>
          </a:prstGeom>
          <a:noFill/>
          <a:ln w="25400">
            <a:solidFill>
              <a:schemeClr val="bg1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286000" y="490538"/>
            <a:ext cx="2501900" cy="708025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6200000" scaled="1"/>
          </a:gradFill>
          <a:ln w="25400">
            <a:solidFill>
              <a:schemeClr val="bg1">
                <a:lumMod val="40000"/>
                <a:lumOff val="60000"/>
              </a:schemeClr>
            </a:solidFill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 dirty="0">
                <a:solidFill>
                  <a:srgbClr val="FFFF00"/>
                </a:solidFill>
                <a:latin typeface="Arial Black" pitchFamily="34" charset="0"/>
              </a:rPr>
              <a:t>Сельдь</a:t>
            </a:r>
            <a:r>
              <a:rPr lang="ru-RU" sz="4000" dirty="0">
                <a:solidFill>
                  <a:schemeClr val="tx2"/>
                </a:solidFill>
                <a:latin typeface="Arial Black" pitchFamily="34" charset="0"/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43125" y="3492500"/>
            <a:ext cx="2644775" cy="368300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6200000" scaled="1"/>
          </a:gradFill>
          <a:ln w="25400">
            <a:solidFill>
              <a:schemeClr val="bg1">
                <a:lumMod val="40000"/>
                <a:lumOff val="60000"/>
              </a:schemeClr>
            </a:solidFill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 dirty="0">
                <a:solidFill>
                  <a:srgbClr val="FFFF00"/>
                </a:solidFill>
                <a:latin typeface="Arial Black" pitchFamily="34" charset="0"/>
              </a:rPr>
              <a:t>Морской окунь</a:t>
            </a:r>
          </a:p>
        </p:txBody>
      </p:sp>
      <p:pic>
        <p:nvPicPr>
          <p:cNvPr id="10" name="Picture 4" descr="Белуха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7900" y="1204913"/>
            <a:ext cx="2000250" cy="2216150"/>
          </a:xfrm>
          <a:prstGeom prst="rect">
            <a:avLst/>
          </a:prstGeom>
          <a:noFill/>
          <a:ln w="25400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56330" name="Прямоугольник 3"/>
          <p:cNvSpPr>
            <a:spLocks noChangeArrowheads="1"/>
          </p:cNvSpPr>
          <p:nvPr/>
        </p:nvSpPr>
        <p:spPr bwMode="auto">
          <a:xfrm>
            <a:off x="4859338" y="1633538"/>
            <a:ext cx="17859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>
                <a:solidFill>
                  <a:schemeClr val="tx2"/>
                </a:solidFill>
                <a:latin typeface="Arial Black" pitchFamily="34" charset="0"/>
              </a:rPr>
              <a:t>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787900" y="490538"/>
            <a:ext cx="2000250" cy="708025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6200000" scaled="1"/>
          </a:gradFill>
          <a:ln w="25400">
            <a:solidFill>
              <a:schemeClr val="bg1">
                <a:lumMod val="40000"/>
                <a:lumOff val="60000"/>
              </a:schemeClr>
            </a:solidFill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 dirty="0">
                <a:solidFill>
                  <a:srgbClr val="FFFF00"/>
                </a:solidFill>
                <a:latin typeface="Arial Black" pitchFamily="34" charset="0"/>
              </a:rPr>
              <a:t>Белуха</a:t>
            </a:r>
            <a:r>
              <a:rPr lang="ru-RU" sz="4000" dirty="0">
                <a:solidFill>
                  <a:schemeClr val="tx2"/>
                </a:solidFill>
                <a:latin typeface="Arial Black" pitchFamily="34" charset="0"/>
              </a:rPr>
              <a:t> </a:t>
            </a:r>
            <a:endParaRPr lang="ru-RU" sz="4000" dirty="0">
              <a:solidFill>
                <a:schemeClr val="tx2"/>
              </a:solidFill>
              <a:latin typeface="Arial Black" pitchFamily="34" charset="0"/>
            </a:endParaRPr>
          </a:p>
        </p:txBody>
      </p:sp>
      <p:pic>
        <p:nvPicPr>
          <p:cNvPr id="56332" name="Picture 4" descr="моржи на льдине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59338" y="3921125"/>
            <a:ext cx="1928812" cy="2420938"/>
          </a:xfrm>
          <a:prstGeom prst="rect">
            <a:avLst/>
          </a:prstGeom>
          <a:noFill/>
          <a:ln w="25400">
            <a:solidFill>
              <a:srgbClr val="7070FF"/>
            </a:solidFill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4787900" y="3348038"/>
            <a:ext cx="2000250" cy="708025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6200000" scaled="1"/>
          </a:gradFill>
          <a:ln w="25400">
            <a:solidFill>
              <a:schemeClr val="bg1">
                <a:lumMod val="40000"/>
                <a:lumOff val="60000"/>
              </a:schemeClr>
            </a:solidFill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 dirty="0">
                <a:solidFill>
                  <a:srgbClr val="FFFF00"/>
                </a:solidFill>
                <a:latin typeface="Arial Black" pitchFamily="34" charset="0"/>
              </a:rPr>
              <a:t>Моржи</a:t>
            </a:r>
            <a:r>
              <a:rPr lang="ru-RU" sz="4000" dirty="0">
                <a:solidFill>
                  <a:schemeClr val="tx2"/>
                </a:solidFill>
                <a:latin typeface="Arial Black" pitchFamily="34" charset="0"/>
              </a:rPr>
              <a:t> </a:t>
            </a:r>
            <a:endParaRPr lang="ru-RU" sz="4000" dirty="0">
              <a:solidFill>
                <a:schemeClr val="tx2"/>
              </a:solidFill>
              <a:latin typeface="Arial Black" pitchFamily="34" charset="0"/>
            </a:endParaRPr>
          </a:p>
        </p:txBody>
      </p:sp>
      <p:pic>
        <p:nvPicPr>
          <p:cNvPr id="15" name="Picture 4" descr="Тюлень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88150" y="3992563"/>
            <a:ext cx="1928813" cy="2357437"/>
          </a:xfrm>
          <a:prstGeom prst="rect">
            <a:avLst/>
          </a:prstGeom>
          <a:noFill/>
          <a:ln w="25400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16" name="Прямоугольник 7"/>
          <p:cNvSpPr>
            <a:spLocks noChangeArrowheads="1"/>
          </p:cNvSpPr>
          <p:nvPr/>
        </p:nvSpPr>
        <p:spPr bwMode="auto">
          <a:xfrm>
            <a:off x="6788150" y="3670300"/>
            <a:ext cx="1928813" cy="368300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2700000" scaled="1"/>
          </a:gradFill>
          <a:ln w="25400">
            <a:solidFill>
              <a:schemeClr val="bg1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FFFF00"/>
                </a:solidFill>
                <a:latin typeface="Arial Black" pitchFamily="34" charset="0"/>
              </a:rPr>
              <a:t>Тюлень</a:t>
            </a:r>
            <a:endParaRPr lang="ru-RU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17" name="Picture 4" descr="Белек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88150" y="919163"/>
            <a:ext cx="1928813" cy="2716212"/>
          </a:xfrm>
          <a:prstGeom prst="rect">
            <a:avLst/>
          </a:prstGeom>
          <a:noFill/>
          <a:ln w="25400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18" name="Прямоугольник 7"/>
          <p:cNvSpPr>
            <a:spLocks noChangeArrowheads="1"/>
          </p:cNvSpPr>
          <p:nvPr/>
        </p:nvSpPr>
        <p:spPr bwMode="auto">
          <a:xfrm>
            <a:off x="6788150" y="490538"/>
            <a:ext cx="1928813" cy="401637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2700000" scaled="1"/>
          </a:gradFill>
          <a:ln w="25400">
            <a:solidFill>
              <a:schemeClr val="bg1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FFFF00"/>
                </a:solidFill>
                <a:latin typeface="Arial Black" pitchFamily="34" charset="0"/>
              </a:rPr>
              <a:t>Белёк</a:t>
            </a:r>
            <a:endParaRPr lang="ru-RU" sz="2000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4" descr="funny-white-bear-10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561975"/>
            <a:ext cx="8042275" cy="5780088"/>
          </a:xfrm>
          <a:prstGeom prst="rect">
            <a:avLst/>
          </a:prstGeom>
          <a:noFill/>
          <a:ln w="25400">
            <a:solidFill>
              <a:srgbClr val="7070FF"/>
            </a:solidFill>
            <a:miter lim="800000"/>
            <a:headEnd/>
            <a:tailEnd/>
          </a:ln>
        </p:spPr>
      </p:pic>
      <p:sp>
        <p:nvSpPr>
          <p:cNvPr id="57346" name="Rectangle 2"/>
          <p:cNvSpPr txBox="1">
            <a:spLocks noRot="1" noChangeArrowheads="1"/>
          </p:cNvSpPr>
          <p:nvPr/>
        </p:nvSpPr>
        <p:spPr bwMode="auto">
          <a:xfrm>
            <a:off x="571500" y="276225"/>
            <a:ext cx="8074025" cy="500063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3500000" scaled="1"/>
          </a:gradFill>
          <a:ln w="9525">
            <a:solidFill>
              <a:srgbClr val="CC00FF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ru-RU" sz="2400" b="1">
                <a:solidFill>
                  <a:srgbClr val="FFFF00"/>
                </a:solidFill>
                <a:latin typeface="Arial Black" pitchFamily="34" charset="0"/>
              </a:rPr>
              <a:t>     Белый медведь – царь северных морей</a:t>
            </a:r>
            <a:endParaRPr lang="ru-RU" sz="240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685800" y="608013"/>
            <a:ext cx="7773988" cy="817562"/>
          </a:xfrm>
          <a:gradFill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6200000" scaled="1"/>
          </a:gradFill>
          <a:ln w="31750">
            <a:solidFill>
              <a:srgbClr val="99CCFF"/>
            </a:solidFill>
          </a:ln>
        </p:spPr>
        <p:txBody>
          <a:bodyPr/>
          <a:lstStyle/>
          <a:p>
            <a:r>
              <a:rPr lang="ru-RU" sz="6600" b="1" smtClean="0">
                <a:solidFill>
                  <a:srgbClr val="FFFF00"/>
                </a:solidFill>
                <a:latin typeface="Arial Black" pitchFamily="34" charset="0"/>
              </a:rPr>
              <a:t>План урока</a:t>
            </a:r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714375" y="1709738"/>
            <a:ext cx="7773988" cy="4418012"/>
          </a:xfrm>
          <a:gradFill rotWithShape="0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/>
          </a:gradFill>
          <a:ln w="41275">
            <a:solidFill>
              <a:srgbClr val="9999FF"/>
            </a:solidFill>
          </a:ln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sz="2400" b="1" i="1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Географическое положение</a:t>
            </a:r>
          </a:p>
          <a:p>
            <a:pPr>
              <a:buFont typeface="Wingdings" pitchFamily="2" charset="2"/>
              <a:buChar char="q"/>
            </a:pPr>
            <a:r>
              <a:rPr lang="ru-RU" sz="2400" b="1" i="1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История исследования океана</a:t>
            </a:r>
          </a:p>
          <a:p>
            <a:pPr>
              <a:buFont typeface="Wingdings" pitchFamily="2" charset="2"/>
              <a:buChar char="q"/>
            </a:pPr>
            <a:r>
              <a:rPr lang="ru-RU" sz="2400" b="1" i="1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Береговая линия, рельеф дна</a:t>
            </a:r>
          </a:p>
          <a:p>
            <a:pPr>
              <a:buFont typeface="Wingdings" pitchFamily="2" charset="2"/>
              <a:buChar char="q"/>
            </a:pPr>
            <a:r>
              <a:rPr lang="ru-RU" sz="2400" b="1" i="1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Климат, свойства воды, течения</a:t>
            </a:r>
          </a:p>
          <a:p>
            <a:pPr>
              <a:buFont typeface="Wingdings" pitchFamily="2" charset="2"/>
              <a:buChar char="q"/>
            </a:pPr>
            <a:r>
              <a:rPr lang="ru-RU" sz="2400" b="1" i="1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Льды в океане</a:t>
            </a:r>
          </a:p>
          <a:p>
            <a:pPr>
              <a:buFont typeface="Wingdings" pitchFamily="2" charset="2"/>
              <a:buChar char="q"/>
            </a:pPr>
            <a:r>
              <a:rPr lang="ru-RU" sz="2400" b="1" i="1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Органический мир</a:t>
            </a:r>
          </a:p>
          <a:p>
            <a:pPr>
              <a:buFont typeface="Wingdings" pitchFamily="2" charset="2"/>
              <a:buChar char="q"/>
            </a:pPr>
            <a:r>
              <a:rPr lang="ru-RU" sz="2400" b="1" i="1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Хозяйственное использование</a:t>
            </a:r>
          </a:p>
          <a:p>
            <a:pPr>
              <a:buFontTx/>
              <a:buNone/>
            </a:pPr>
            <a:endParaRPr lang="ru-RU" sz="2400" b="1" i="1" smtClean="0">
              <a:solidFill>
                <a:schemeClr val="bg1"/>
              </a:solidFill>
              <a:latin typeface="Arial Black" pitchFamily="34" charset="0"/>
              <a:cs typeface="Times New Roman" pitchFamily="18" charset="0"/>
            </a:endParaRPr>
          </a:p>
          <a:p>
            <a:endParaRPr lang="ru-RU" sz="2800" b="1" i="1" smtClean="0">
              <a:solidFill>
                <a:schemeClr val="tx2"/>
              </a:solidFill>
              <a:latin typeface="Arial Black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4" descr="C:\Documents and Settings\Мама\Мои документы\Мои рисунки\Новая папка\06ecf726d9d335cac29e8ef952d596f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419100"/>
            <a:ext cx="5033963" cy="5859463"/>
          </a:xfrm>
          <a:ln>
            <a:solidFill>
              <a:srgbClr val="CCECFF"/>
            </a:solidFill>
          </a:ln>
        </p:spPr>
      </p:pic>
      <p:sp>
        <p:nvSpPr>
          <p:cNvPr id="58370" name="Прямоугольник 4"/>
          <p:cNvSpPr>
            <a:spLocks noChangeArrowheads="1"/>
          </p:cNvSpPr>
          <p:nvPr/>
        </p:nvSpPr>
        <p:spPr bwMode="auto">
          <a:xfrm>
            <a:off x="5502275" y="347663"/>
            <a:ext cx="3500438" cy="6372225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3500000" scaled="1"/>
          </a:gradFill>
          <a:ln w="9525">
            <a:solidFill>
              <a:srgbClr val="CCEC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chemeClr val="bg1"/>
                </a:solidFill>
              </a:rPr>
              <a:t>Холодный, суровый, лежащий на «макушке» Земли океан. </a:t>
            </a:r>
          </a:p>
          <a:p>
            <a:r>
              <a:rPr lang="ru-RU" sz="2400">
                <a:solidFill>
                  <a:schemeClr val="bg1"/>
                </a:solidFill>
              </a:rPr>
              <a:t>Имеет ли он хозяйственное значение для человека? </a:t>
            </a:r>
          </a:p>
          <a:p>
            <a:r>
              <a:rPr lang="ru-RU" sz="2400">
                <a:solidFill>
                  <a:schemeClr val="bg1"/>
                </a:solidFill>
              </a:rPr>
              <a:t>Столь ли необходимо его освоение, связанное с риском и большими затратами? </a:t>
            </a:r>
          </a:p>
          <a:p>
            <a:r>
              <a:rPr lang="ru-RU" sz="2400">
                <a:solidFill>
                  <a:schemeClr val="bg1"/>
                </a:solidFill>
              </a:rPr>
              <a:t>(см. текст</a:t>
            </a:r>
          </a:p>
          <a:p>
            <a:r>
              <a:rPr lang="ru-RU" sz="2400">
                <a:solidFill>
                  <a:schemeClr val="bg1"/>
                </a:solidFill>
              </a:rPr>
              <a:t> стр. 98-99).</a:t>
            </a:r>
          </a:p>
          <a:p>
            <a:endParaRPr lang="ru-RU" sz="2400">
              <a:solidFill>
                <a:schemeClr val="bg1"/>
              </a:solidFill>
            </a:endParaRPr>
          </a:p>
          <a:p>
            <a:endParaRPr lang="ru-RU" sz="2400">
              <a:solidFill>
                <a:schemeClr val="bg1"/>
              </a:solidFill>
            </a:endParaRPr>
          </a:p>
          <a:p>
            <a:endParaRPr lang="ru-RU" sz="2400">
              <a:solidFill>
                <a:schemeClr val="bg1"/>
              </a:solidFill>
            </a:endParaRPr>
          </a:p>
        </p:txBody>
      </p:sp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4025" y="5135563"/>
            <a:ext cx="785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571500" y="498475"/>
            <a:ext cx="8074025" cy="855663"/>
          </a:xfr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3500000" scaled="1"/>
          </a:gradFill>
          <a:ln w="25400">
            <a:solidFill>
              <a:schemeClr val="bg1">
                <a:lumMod val="40000"/>
                <a:lumOff val="60000"/>
              </a:schemeClr>
            </a:solidFill>
          </a:ln>
        </p:spPr>
        <p:txBody>
          <a:bodyPr lIns="91440" tIns="45720" rIns="91440" bIns="45720"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FFFF00"/>
                </a:solidFill>
                <a:latin typeface="Arial Black" pitchFamily="34" charset="0"/>
              </a:rPr>
              <a:t>Хозяйственное использование</a:t>
            </a:r>
            <a:br>
              <a:rPr lang="ru-RU" sz="3200" b="1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sz="3200" b="1" dirty="0" smtClean="0">
                <a:solidFill>
                  <a:srgbClr val="FFFF00"/>
                </a:solidFill>
                <a:latin typeface="Arial Black" pitchFamily="34" charset="0"/>
              </a:rPr>
              <a:t>Добыча полезных ископаемых</a:t>
            </a:r>
          </a:p>
        </p:txBody>
      </p:sp>
      <p:pic>
        <p:nvPicPr>
          <p:cNvPr id="69635" name="Picture 5" descr="Полезные ископаемые Се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490663"/>
            <a:ext cx="8034338" cy="4897437"/>
          </a:xfrm>
          <a:prstGeom prst="rect">
            <a:avLst/>
          </a:prstGeom>
          <a:noFill/>
          <a:ln w="25400">
            <a:solidFill>
              <a:schemeClr val="bg1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571500" y="498475"/>
            <a:ext cx="8002588" cy="712788"/>
          </a:xfr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3500000" scaled="1"/>
          </a:gradFill>
          <a:ln w="25400">
            <a:solidFill>
              <a:schemeClr val="bg1">
                <a:lumMod val="40000"/>
                <a:lumOff val="60000"/>
              </a:schemeClr>
            </a:solidFill>
          </a:ln>
        </p:spPr>
        <p:txBody>
          <a:bodyPr lIns="91440" tIns="45720" rIns="91440" bIns="45720"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FFFF00"/>
                </a:solidFill>
                <a:latin typeface="Arial Black" pitchFamily="34" charset="0"/>
              </a:rPr>
              <a:t>Рыболовство</a:t>
            </a:r>
          </a:p>
        </p:txBody>
      </p:sp>
      <p:pic>
        <p:nvPicPr>
          <p:cNvPr id="70659" name="Picture 5" descr="Рыболовство в Се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454150"/>
            <a:ext cx="8137525" cy="4838700"/>
          </a:xfrm>
          <a:prstGeom prst="rect">
            <a:avLst/>
          </a:prstGeom>
          <a:noFill/>
          <a:ln w="28575">
            <a:solidFill>
              <a:schemeClr val="bg1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4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539750" y="547688"/>
            <a:ext cx="5033963" cy="855662"/>
          </a:xfr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3500000" scaled="1"/>
          </a:gradFill>
          <a:ln w="25400">
            <a:solidFill>
              <a:schemeClr val="bg1">
                <a:lumMod val="40000"/>
                <a:lumOff val="60000"/>
              </a:schemeClr>
            </a:solidFill>
          </a:ln>
        </p:spPr>
        <p:txBody>
          <a:bodyPr lIns="91440" tIns="45720" rIns="91440" bIns="45720"/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FFFF00"/>
                </a:solidFill>
                <a:latin typeface="Arial Black" pitchFamily="34" charset="0"/>
              </a:rPr>
              <a:t>Судоходство</a:t>
            </a:r>
          </a:p>
        </p:txBody>
      </p:sp>
      <p:pic>
        <p:nvPicPr>
          <p:cNvPr id="71683" name="Picture 5" descr="Судоходство в Се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490663"/>
            <a:ext cx="5035550" cy="4859337"/>
          </a:xfrm>
          <a:prstGeom prst="rect">
            <a:avLst/>
          </a:prstGeom>
          <a:noFill/>
          <a:ln w="25400">
            <a:solidFill>
              <a:schemeClr val="bg1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sp>
        <p:nvSpPr>
          <p:cNvPr id="61443" name="Rectangle 5"/>
          <p:cNvSpPr>
            <a:spLocks noChangeArrowheads="1"/>
          </p:cNvSpPr>
          <p:nvPr/>
        </p:nvSpPr>
        <p:spPr bwMode="auto">
          <a:xfrm>
            <a:off x="5716588" y="419100"/>
            <a:ext cx="2857500" cy="6002338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3500000" scaled="1"/>
          </a:gradFill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В течение 3 - 5 месяцев Северный Ледовитый океан используется для морских перевозок.</a:t>
            </a:r>
          </a:p>
          <a:p>
            <a:pPr eaLnBrk="0" hangingPunct="0"/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Важнейшие порты: Черчилл (Канада), Тронхейм (Норвегия), Архангельск, Беломорск, Диксон, Мурманск, Тикси (Россия)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2" descr="C:\Documents and Settings\Мама\Мои документы\Мои рисунки\АРКТИКА\600px-Sevmorput%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490538"/>
            <a:ext cx="5976938" cy="5949950"/>
          </a:xfrm>
          <a:prstGeom prst="rect">
            <a:avLst/>
          </a:prstGeom>
          <a:noFill/>
          <a:ln w="25400">
            <a:solidFill>
              <a:srgbClr val="7070FF"/>
            </a:solidFill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502400" y="474663"/>
            <a:ext cx="2143125" cy="5448300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6200000" scaled="1"/>
          </a:gradFill>
          <a:ln w="25400">
            <a:solidFill>
              <a:schemeClr val="bg1">
                <a:lumMod val="40000"/>
                <a:lumOff val="6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endParaRPr lang="ru-RU" sz="32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Северный морской путь</a:t>
            </a:r>
          </a:p>
          <a:p>
            <a:pPr>
              <a:defRPr/>
            </a:pPr>
            <a:r>
              <a:rPr lang="ru-RU" sz="2400" b="1" dirty="0">
                <a:solidFill>
                  <a:srgbClr val="CCEC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CCEC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2800" b="1" dirty="0" err="1">
                <a:solidFill>
                  <a:srgbClr val="6699FF"/>
                </a:solidFill>
                <a:latin typeface="Times New Roman" pitchFamily="18" charset="0"/>
                <a:cs typeface="Times New Roman" pitchFamily="18" charset="0"/>
              </a:rPr>
              <a:t>Альтерна</a:t>
            </a:r>
            <a:endParaRPr lang="ru-RU" sz="2800" b="1" dirty="0">
              <a:solidFill>
                <a:srgbClr val="6699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800" b="1" dirty="0" err="1">
                <a:solidFill>
                  <a:srgbClr val="6699FF"/>
                </a:solidFill>
                <a:latin typeface="Times New Roman" pitchFamily="18" charset="0"/>
                <a:cs typeface="Times New Roman" pitchFamily="18" charset="0"/>
              </a:rPr>
              <a:t>тивный</a:t>
            </a:r>
            <a:r>
              <a:rPr lang="ru-RU" sz="2800" b="1" dirty="0">
                <a:solidFill>
                  <a:srgbClr val="669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6699FF"/>
                </a:solidFill>
                <a:latin typeface="Times New Roman" pitchFamily="18" charset="0"/>
                <a:cs typeface="Times New Roman" pitchFamily="18" charset="0"/>
              </a:rPr>
              <a:t>путь, использующий Суэцкий канал</a:t>
            </a:r>
          </a:p>
        </p:txBody>
      </p:sp>
      <p:sp>
        <p:nvSpPr>
          <p:cNvPr id="4" name="Rectangle 4"/>
          <p:cNvSpPr txBox="1">
            <a:spLocks noRot="1" noChangeArrowheads="1"/>
          </p:cNvSpPr>
          <p:nvPr/>
        </p:nvSpPr>
        <p:spPr bwMode="auto">
          <a:xfrm>
            <a:off x="285750" y="5921375"/>
            <a:ext cx="7716838" cy="500063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3500000" scaled="1"/>
          </a:gradFill>
          <a:ln w="25400">
            <a:solidFill>
              <a:schemeClr val="bg1">
                <a:lumMod val="40000"/>
                <a:lumOff val="60000"/>
              </a:schemeClr>
            </a:solidFill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/>
          <a:p>
            <a:pPr algn="ctr">
              <a:defRPr/>
            </a:pPr>
            <a:r>
              <a:rPr lang="ru-RU" sz="2000" b="1" kern="0" dirty="0">
                <a:solidFill>
                  <a:srgbClr val="FFFF00"/>
                </a:solidFill>
                <a:latin typeface="Arial Black" pitchFamily="34" charset="0"/>
                <a:ea typeface="+mj-ea"/>
                <a:cs typeface="+mj-cs"/>
              </a:rPr>
              <a:t>По каким морям проходит северный морской путь?</a:t>
            </a:r>
          </a:p>
        </p:txBody>
      </p:sp>
      <p:pic>
        <p:nvPicPr>
          <p:cNvPr id="6246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1150" y="5278438"/>
            <a:ext cx="7858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539750" y="474663"/>
            <a:ext cx="8137525" cy="1006475"/>
          </a:xfr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6200000" scaled="1"/>
            <a:tileRect/>
          </a:gradFill>
          <a:ln w="25400">
            <a:solidFill>
              <a:schemeClr val="bg1">
                <a:lumMod val="40000"/>
                <a:lumOff val="60000"/>
              </a:schemeClr>
            </a:solidFill>
          </a:ln>
        </p:spPr>
        <p:txBody>
          <a:bodyPr lIns="91440" tIns="45720" rIns="91440" bIns="45720"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FFFF00"/>
                </a:solidFill>
                <a:latin typeface="Arial Black" pitchFamily="34" charset="0"/>
              </a:rPr>
              <a:t>Ледоколы – проводники северных морей</a:t>
            </a:r>
          </a:p>
        </p:txBody>
      </p:sp>
      <p:pic>
        <p:nvPicPr>
          <p:cNvPr id="2" name="Picture 5" descr="10_antarkti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490663"/>
            <a:ext cx="4700587" cy="4859337"/>
          </a:xfrm>
          <a:prstGeom prst="rect">
            <a:avLst/>
          </a:prstGeom>
          <a:noFill/>
          <a:ln w="25400">
            <a:solidFill>
              <a:srgbClr val="7070FF"/>
            </a:solidFill>
            <a:miter lim="800000"/>
            <a:headEnd/>
            <a:tailEnd/>
          </a:ln>
        </p:spPr>
      </p:pic>
      <p:pic>
        <p:nvPicPr>
          <p:cNvPr id="63491" name="Picture 4" descr="C:\Documents and Settings\Мама\Мои документы\Мои рисунки\Новая папка\3eb366c64e2c3e6569bcf87bff050d4c_ful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1490663"/>
            <a:ext cx="4144962" cy="4899025"/>
          </a:xfrm>
          <a:prstGeom prst="rect">
            <a:avLst/>
          </a:prstGeom>
          <a:noFill/>
          <a:ln w="25400">
            <a:solidFill>
              <a:srgbClr val="7070FF"/>
            </a:solidFill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Содержимое 3" descr="Подводные аппараты «Мир».">
            <a:hlinkClick r:id="rId2" tooltip="&quot;Подводные аппараты «Мир».&quot;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71550" y="547688"/>
            <a:ext cx="2808288" cy="2873375"/>
          </a:xfrm>
          <a:ln w="25400">
            <a:solidFill>
              <a:schemeClr val="bg1">
                <a:lumMod val="40000"/>
                <a:lumOff val="60000"/>
              </a:schemeClr>
            </a:solidFill>
          </a:ln>
        </p:spPr>
      </p:pic>
      <p:pic>
        <p:nvPicPr>
          <p:cNvPr id="65538" name="Рисунок 6" descr="type:0, atr:0,0, title:Резиновый флаг">
            <a:hlinkClick r:id="rId4" tooltip="&quot;Резиновый флаг&quot;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60925" y="474663"/>
            <a:ext cx="2881313" cy="2946400"/>
          </a:xfrm>
          <a:prstGeom prst="rect">
            <a:avLst/>
          </a:prstGeom>
          <a:noFill/>
          <a:ln w="25400">
            <a:solidFill>
              <a:srgbClr val="7070FF"/>
            </a:solidFill>
            <a:miter lim="800000"/>
            <a:headEnd/>
            <a:tailEnd/>
          </a:ln>
        </p:spPr>
      </p:pic>
      <p:sp>
        <p:nvSpPr>
          <p:cNvPr id="72710" name="Прямоугольник 7"/>
          <p:cNvSpPr>
            <a:spLocks noChangeArrowheads="1"/>
          </p:cNvSpPr>
          <p:nvPr/>
        </p:nvSpPr>
        <p:spPr bwMode="auto">
          <a:xfrm>
            <a:off x="285750" y="3348038"/>
            <a:ext cx="8574088" cy="4094162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8900000" scaled="1"/>
          </a:gradFill>
          <a:ln w="25400">
            <a:solidFill>
              <a:schemeClr val="bg1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chemeClr val="bg1"/>
                </a:solidFill>
                <a:cs typeface="Times New Roman" pitchFamily="18" charset="0"/>
              </a:rPr>
              <a:t>2 августа 2007 года российские ученые побывали на глубине более четырех километров, взяли пробы грунта, а взамен оставили на дне океана титановый флаг Российской Федерации и капсулу с посланием потомкам. </a:t>
            </a:r>
            <a:r>
              <a:rPr lang="ru-RU" sz="2400" dirty="0">
                <a:solidFill>
                  <a:schemeClr val="bg1"/>
                </a:solidFill>
              </a:rPr>
              <a:t>Предварительные результаты изучения подводного грунта свидетельствуют о том, что структура коры хребта Ломоносова соответствует континентальной коре, а значит, является частью прилегающего континентального шельфа Российской </a:t>
            </a:r>
            <a:r>
              <a:rPr lang="ru-RU" sz="2400" dirty="0">
                <a:solidFill>
                  <a:schemeClr val="bg1"/>
                </a:solidFill>
              </a:rPr>
              <a:t>Федерации.</a:t>
            </a:r>
            <a:endParaRPr lang="ru-RU" sz="24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sz="24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sz="2000" dirty="0">
                <a:cs typeface="Times New Roman" pitchFamily="18" charset="0"/>
              </a:rPr>
              <a:t/>
            </a:r>
            <a:br>
              <a:rPr lang="ru-RU" sz="2000" dirty="0">
                <a:cs typeface="Times New Roman" pitchFamily="18" charset="0"/>
              </a:rPr>
            </a:br>
            <a:endParaRPr lang="ru-RU" sz="2000" dirty="0"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Прямоугольник 1"/>
          <p:cNvSpPr>
            <a:spLocks noChangeArrowheads="1"/>
          </p:cNvSpPr>
          <p:nvPr/>
        </p:nvSpPr>
        <p:spPr bwMode="auto">
          <a:xfrm>
            <a:off x="4214813" y="1062038"/>
            <a:ext cx="4573587" cy="532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/>
          </a:p>
          <a:p>
            <a:r>
              <a:rPr lang="ru-RU" sz="2000"/>
              <a:t>Омская яхта «Сибирь» в 2000-2001 гг., впервые в истории мореплавания, без зимовок и ледокольной проводки совершила кругосветное путешествие через Северный морской путь, со стартом и финишем в Омске, пройдя все 24 часовых пояса в одном направлении за 15 месяцев!</a:t>
            </a:r>
          </a:p>
          <a:p>
            <a:endParaRPr lang="ru-RU" sz="2000"/>
          </a:p>
          <a:p>
            <a:r>
              <a:rPr lang="ru-RU" sz="2000"/>
              <a:t>Путешествия яхты «Сибирь», обошедшей планету через Северный Ледовитый океан, продемонстрировали флаг нашей области в портах более 40 государств!</a:t>
            </a: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490538"/>
            <a:ext cx="3643312" cy="335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88" y="490538"/>
          <a:ext cx="8288337" cy="579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680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                 </a:t>
                      </a:r>
                      <a:r>
                        <a:rPr lang="ru-RU" sz="3200" b="1" dirty="0" smtClean="0">
                          <a:solidFill>
                            <a:srgbClr val="FFFF00"/>
                          </a:solidFill>
                        </a:rPr>
                        <a:t>Кругосветка яхты «Сибирь»  </a:t>
                      </a:r>
                      <a:endParaRPr lang="ru-RU" sz="32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pic>
        <p:nvPicPr>
          <p:cNvPr id="6656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450" y="3921125"/>
            <a:ext cx="37020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5" descr="Метеорологические наблюден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2062163"/>
            <a:ext cx="5645150" cy="4256087"/>
          </a:xfrm>
          <a:prstGeom prst="rect">
            <a:avLst/>
          </a:prstGeom>
          <a:noFill/>
          <a:ln w="25400">
            <a:solidFill>
              <a:schemeClr val="bg1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sp>
        <p:nvSpPr>
          <p:cNvPr id="64516" name="Rectangle 4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500063" y="498475"/>
            <a:ext cx="5802312" cy="1139825"/>
          </a:xfr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6200000" scaled="1"/>
            <a:tileRect/>
          </a:gradFill>
          <a:ln w="28575">
            <a:solidFill>
              <a:schemeClr val="bg1">
                <a:lumMod val="40000"/>
                <a:lumOff val="60000"/>
              </a:schemeClr>
            </a:solidFill>
          </a:ln>
        </p:spPr>
        <p:txBody>
          <a:bodyPr lIns="91440" tIns="45720" rIns="91440" bIns="45720">
            <a:normAutofit fontScale="90000"/>
          </a:bodyPr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FFFF00"/>
                </a:solidFill>
                <a:latin typeface="Arial Black" pitchFamily="34" charset="0"/>
              </a:rPr>
              <a:t>Метеорологические наблюдения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288088" y="498475"/>
            <a:ext cx="2357437" cy="5583238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6200000" scaled="0"/>
          </a:gradFill>
          <a:ln w="28575">
            <a:solidFill>
              <a:schemeClr val="bg1">
                <a:lumMod val="40000"/>
                <a:lumOff val="60000"/>
              </a:schemeClr>
            </a:solidFill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ru-RU" sz="2400" dirty="0">
                <a:solidFill>
                  <a:srgbClr val="CCECFF"/>
                </a:solidFill>
                <a:cs typeface="Times New Roman" pitchFamily="18" charset="0"/>
              </a:rPr>
              <a:t>Погоду в океане и сам океан изучают с помощью парусников-роботов управляемых по радио со </a:t>
            </a:r>
            <a:r>
              <a:rPr lang="ru-RU" sz="2400" dirty="0">
                <a:solidFill>
                  <a:srgbClr val="CCECFF"/>
                </a:solidFill>
                <a:cs typeface="Times New Roman" pitchFamily="18" charset="0"/>
              </a:rPr>
              <a:t>спутников.</a:t>
            </a:r>
            <a:endParaRPr lang="ru-RU" sz="2400" dirty="0">
              <a:solidFill>
                <a:srgbClr val="CCECFF"/>
              </a:solidFill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2400" dirty="0">
                <a:solidFill>
                  <a:srgbClr val="CCECFF"/>
                </a:solidFill>
                <a:cs typeface="Times New Roman" pitchFamily="18" charset="0"/>
              </a:rPr>
              <a:t>О</a:t>
            </a:r>
            <a:r>
              <a:rPr lang="ru-RU" sz="2400" dirty="0">
                <a:solidFill>
                  <a:srgbClr val="CCECFF"/>
                </a:solidFill>
                <a:cs typeface="Times New Roman" pitchFamily="18" charset="0"/>
              </a:rPr>
              <a:t>ни </a:t>
            </a:r>
            <a:r>
              <a:rPr lang="ru-RU" sz="2400" dirty="0">
                <a:solidFill>
                  <a:srgbClr val="CCECFF"/>
                </a:solidFill>
                <a:cs typeface="Times New Roman" pitchFamily="18" charset="0"/>
              </a:rPr>
              <a:t>выходят в заданный район океана и передают информацию на </a:t>
            </a:r>
            <a:r>
              <a:rPr lang="ru-RU" sz="2400" dirty="0">
                <a:solidFill>
                  <a:srgbClr val="CCECFF"/>
                </a:solidFill>
                <a:cs typeface="Times New Roman" pitchFamily="18" charset="0"/>
              </a:rPr>
              <a:t>спутник. </a:t>
            </a:r>
            <a:endParaRPr lang="ru-RU" sz="2400" dirty="0">
              <a:solidFill>
                <a:srgbClr val="CCECFF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4" descr="c3000101zd8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1704975"/>
            <a:ext cx="4070350" cy="4691063"/>
          </a:xfrm>
          <a:ln>
            <a:solidFill>
              <a:srgbClr val="99CCFF"/>
            </a:solidFill>
          </a:ln>
        </p:spPr>
      </p:pic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4500563" y="198438"/>
            <a:ext cx="4359275" cy="6586537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3500000" scaled="1"/>
          </a:gradFill>
          <a:ln w="9525">
            <a:solidFill>
              <a:schemeClr val="bg1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228600" indent="-228600" eaLnBrk="0" hangingPunct="0">
              <a:defRPr/>
            </a:pPr>
            <a:endParaRPr lang="ru-RU" sz="1400" dirty="0">
              <a:cs typeface="Times New Roman" pitchFamily="18" charset="0"/>
            </a:endParaRPr>
          </a:p>
          <a:p>
            <a:pPr marL="228600" indent="-228600" eaLnBrk="0" hangingPunct="0">
              <a:buFont typeface="Wingdings" pitchFamily="2" charset="2"/>
              <a:buChar char="q"/>
              <a:defRPr/>
            </a:pPr>
            <a:r>
              <a:rPr lang="ru-RU" sz="2000" dirty="0">
                <a:solidFill>
                  <a:srgbClr val="CCECFF"/>
                </a:solidFill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CCECFF"/>
                </a:solidFill>
                <a:cs typeface="Times New Roman" pitchFamily="18" charset="0"/>
              </a:rPr>
              <a:t>55 миллионов лет назад в Арктике можно было купаться при  температуре воды + 18-20 градусов, так как климат Арктики был </a:t>
            </a:r>
            <a:r>
              <a:rPr lang="ru-RU" sz="2400" dirty="0">
                <a:solidFill>
                  <a:srgbClr val="CCECFF"/>
                </a:solidFill>
                <a:cs typeface="Times New Roman" pitchFamily="18" charset="0"/>
              </a:rPr>
              <a:t>субтропическим.</a:t>
            </a:r>
            <a:endParaRPr lang="ru-RU" sz="2400" dirty="0">
              <a:solidFill>
                <a:srgbClr val="CCECFF"/>
              </a:solidFill>
              <a:cs typeface="Times New Roman" pitchFamily="18" charset="0"/>
            </a:endParaRPr>
          </a:p>
          <a:p>
            <a:pPr marL="228600" indent="-228600" eaLnBrk="0" hangingPunct="0">
              <a:buFont typeface="Wingdings" pitchFamily="2" charset="2"/>
              <a:buChar char="q"/>
              <a:defRPr/>
            </a:pPr>
            <a:r>
              <a:rPr lang="ru-RU" sz="2400" dirty="0">
                <a:solidFill>
                  <a:srgbClr val="CCECFF"/>
                </a:solidFill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CCECFF"/>
                </a:solidFill>
                <a:cs typeface="Times New Roman" pitchFamily="18" charset="0"/>
              </a:rPr>
              <a:t>Похолодание </a:t>
            </a:r>
            <a:r>
              <a:rPr lang="ru-RU" sz="2400" dirty="0">
                <a:solidFill>
                  <a:srgbClr val="CCECFF"/>
                </a:solidFill>
                <a:cs typeface="Times New Roman" pitchFamily="18" charset="0"/>
              </a:rPr>
              <a:t>климата произошло на Земле, как предполагается, приблизительно 45-30 миллионов лет назад, и в Арктике началось обледенение, это также совпадает с явлением уменьшения содержания углекислого газа на </a:t>
            </a:r>
            <a:r>
              <a:rPr lang="ru-RU" sz="2400" dirty="0">
                <a:solidFill>
                  <a:srgbClr val="CCECFF"/>
                </a:solidFill>
                <a:cs typeface="Times New Roman" pitchFamily="18" charset="0"/>
              </a:rPr>
              <a:t>Земле. </a:t>
            </a:r>
            <a:endParaRPr lang="ru-RU" sz="2400" dirty="0">
              <a:solidFill>
                <a:srgbClr val="CCECFF"/>
              </a:solidFill>
              <a:cs typeface="Times New Roman" pitchFamily="18" charset="0"/>
            </a:endParaRPr>
          </a:p>
          <a:p>
            <a:pPr marL="228600" indent="-228600" eaLnBrk="0" hangingPunct="0">
              <a:buFont typeface="Arial" charset="0"/>
              <a:buChar char="•"/>
              <a:defRPr/>
            </a:pPr>
            <a:endParaRPr lang="ru-RU" sz="2400" dirty="0">
              <a:solidFill>
                <a:srgbClr val="CCECFF"/>
              </a:solidFill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50" y="276225"/>
            <a:ext cx="4214813" cy="1323975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6200000" scaled="1"/>
            <a:tileRect/>
          </a:gradFill>
          <a:ln>
            <a:solidFill>
              <a:schemeClr val="bg1">
                <a:lumMod val="20000"/>
                <a:lumOff val="8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2"/>
                </a:solidFill>
                <a:latin typeface="Arial Black" pitchFamily="34" charset="0"/>
              </a:rPr>
              <a:t>        </a:t>
            </a:r>
            <a:r>
              <a:rPr lang="ru-RU" sz="4000" b="1" dirty="0">
                <a:solidFill>
                  <a:srgbClr val="FFFF00"/>
                </a:solidFill>
                <a:latin typeface="Arial Black" pitchFamily="34" charset="0"/>
              </a:rPr>
              <a:t>Это </a:t>
            </a:r>
            <a:endParaRPr lang="ru-RU" sz="4000" b="1" dirty="0">
              <a:solidFill>
                <a:srgbClr val="FFFF00"/>
              </a:solidFill>
              <a:latin typeface="Arial Black" pitchFamily="34" charset="0"/>
            </a:endParaRPr>
          </a:p>
          <a:p>
            <a:pPr>
              <a:defRPr/>
            </a:pPr>
            <a:r>
              <a:rPr lang="ru-RU" sz="4000" b="1" dirty="0">
                <a:solidFill>
                  <a:srgbClr val="FFFF00"/>
                </a:solidFill>
                <a:latin typeface="Arial Black" pitchFamily="34" charset="0"/>
              </a:rPr>
              <a:t>интересно!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569913"/>
            <a:ext cx="8002588" cy="5700712"/>
          </a:xfrm>
          <a:prstGeom prst="rect">
            <a:avLst/>
          </a:prstGeom>
          <a:noFill/>
          <a:ln w="25400">
            <a:solidFill>
              <a:schemeClr val="bg1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  <p:sp>
        <p:nvSpPr>
          <p:cNvPr id="3" name="Rectangle 6"/>
          <p:cNvSpPr txBox="1">
            <a:spLocks noRot="1" noChangeArrowheads="1"/>
          </p:cNvSpPr>
          <p:nvPr/>
        </p:nvSpPr>
        <p:spPr bwMode="auto">
          <a:xfrm>
            <a:off x="1500188" y="633413"/>
            <a:ext cx="5359400" cy="428625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3500000" scaled="1"/>
          </a:gradFill>
          <a:ln w="25400">
            <a:solidFill>
              <a:schemeClr val="bg1">
                <a:lumMod val="40000"/>
                <a:lumOff val="60000"/>
              </a:schemeClr>
            </a:solidFill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/>
          <a:p>
            <a:pPr algn="ctr">
              <a:defRPr/>
            </a:pPr>
            <a:r>
              <a:rPr lang="ru-RU" sz="2800" b="1" kern="0" dirty="0">
                <a:solidFill>
                  <a:srgbClr val="FFFF00"/>
                </a:solidFill>
                <a:latin typeface="Times New Roman" pitchFamily="18" charset="0"/>
                <a:ea typeface="+mj-ea"/>
                <a:cs typeface="+mj-cs"/>
              </a:rPr>
              <a:t>Игра «Лови ошибку»</a:t>
            </a:r>
            <a:endParaRPr lang="ru-RU" sz="2800" b="1" kern="0" dirty="0">
              <a:solidFill>
                <a:srgbClr val="FFFF00"/>
              </a:solidFill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8313" y="419100"/>
            <a:ext cx="8248650" cy="5632450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6200000" scaled="1"/>
            <a:tileRect/>
          </a:gradFill>
          <a:ln w="25400">
            <a:solidFill>
              <a:schemeClr val="bg1">
                <a:lumMod val="40000"/>
                <a:lumOff val="60000"/>
              </a:schemeClr>
            </a:solidFill>
          </a:ln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Ø"/>
              <a:defRPr/>
            </a:pPr>
            <a:r>
              <a:rPr lang="ru-RU" sz="3600" dirty="0">
                <a:solidFill>
                  <a:schemeClr val="bg1"/>
                </a:solidFill>
                <a:cs typeface="Times New Roman" pitchFamily="18" charset="0"/>
              </a:rPr>
              <a:t>Россия — первая и единственная страна, использующая дрейфующие полярные </a:t>
            </a:r>
            <a:r>
              <a:rPr lang="ru-RU" sz="3600" dirty="0">
                <a:solidFill>
                  <a:schemeClr val="bg1"/>
                </a:solidFill>
                <a:cs typeface="Times New Roman" pitchFamily="18" charset="0"/>
              </a:rPr>
              <a:t>станции.</a:t>
            </a:r>
            <a:endParaRPr lang="en-US" sz="3600" dirty="0">
              <a:solidFill>
                <a:schemeClr val="bg1"/>
              </a:solidFill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ru-RU" sz="3600" dirty="0">
                <a:solidFill>
                  <a:schemeClr val="bg1"/>
                </a:solidFill>
                <a:cs typeface="Times New Roman" pitchFamily="18" charset="0"/>
              </a:rPr>
              <a:t>Первая </a:t>
            </a:r>
            <a:r>
              <a:rPr lang="ru-RU" sz="3600" dirty="0">
                <a:solidFill>
                  <a:schemeClr val="bg1"/>
                </a:solidFill>
                <a:cs typeface="Times New Roman" pitchFamily="18" charset="0"/>
              </a:rPr>
              <a:t>дрейфующая экспедиция под названием </a:t>
            </a:r>
            <a:r>
              <a:rPr lang="ru-RU" sz="3600" b="1" dirty="0">
                <a:solidFill>
                  <a:schemeClr val="bg1"/>
                </a:solidFill>
                <a:cs typeface="Times New Roman" pitchFamily="18" charset="0"/>
              </a:rPr>
              <a:t>«Северный полюс»</a:t>
            </a:r>
            <a:r>
              <a:rPr lang="ru-RU" sz="3600" dirty="0">
                <a:solidFill>
                  <a:schemeClr val="bg1"/>
                </a:solidFill>
                <a:cs typeface="Times New Roman" pitchFamily="18" charset="0"/>
              </a:rPr>
              <a:t> была высажена у полюса </a:t>
            </a:r>
            <a:r>
              <a:rPr lang="ru-RU" sz="3600" b="1" dirty="0">
                <a:solidFill>
                  <a:schemeClr val="bg1"/>
                </a:solidFill>
                <a:cs typeface="Times New Roman" pitchFamily="18" charset="0"/>
              </a:rPr>
              <a:t>21 мая 1937</a:t>
            </a:r>
            <a:r>
              <a:rPr lang="ru-RU" sz="36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sz="3600" dirty="0">
                <a:solidFill>
                  <a:schemeClr val="bg1"/>
                </a:solidFill>
                <a:cs typeface="Times New Roman" pitchFamily="18" charset="0"/>
              </a:rPr>
              <a:t>года.</a:t>
            </a:r>
            <a:endParaRPr lang="ru-RU" sz="3600" dirty="0">
              <a:solidFill>
                <a:schemeClr val="bg1"/>
              </a:solidFill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ru-RU" sz="3600" dirty="0">
                <a:solidFill>
                  <a:schemeClr val="bg1"/>
                </a:solidFill>
                <a:cs typeface="Times New Roman" pitchFamily="18" charset="0"/>
              </a:rPr>
              <a:t>7 сентября 2008 года начала работу дрейфующая </a:t>
            </a:r>
            <a:r>
              <a:rPr lang="ru-RU" sz="3600" dirty="0">
                <a:solidFill>
                  <a:schemeClr val="bg1"/>
                </a:solidFill>
                <a:cs typeface="Times New Roman" pitchFamily="18" charset="0"/>
              </a:rPr>
              <a:t>экспедиция. </a:t>
            </a:r>
            <a:r>
              <a:rPr lang="ru-RU" sz="3600" dirty="0">
                <a:cs typeface="Times New Roman" pitchFamily="18" charset="0"/>
              </a:rPr>
              <a:t>"СП-36"</a:t>
            </a:r>
            <a:endParaRPr lang="en-US" sz="3600" dirty="0"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45025" y="347663"/>
            <a:ext cx="4214813" cy="6372225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6200000" scaled="0"/>
          </a:gradFill>
          <a:ln w="28575">
            <a:solidFill>
              <a:schemeClr val="bg1">
                <a:lumMod val="40000"/>
                <a:lumOff val="60000"/>
              </a:schemeClr>
            </a:solidFill>
          </a:ln>
        </p:spPr>
        <p:txBody>
          <a:bodyPr>
            <a:spAutoFit/>
          </a:bodyPr>
          <a:lstStyle/>
          <a:p>
            <a:pPr marL="228600" indent="-228600" eaLnBrk="0" hangingPunct="0">
              <a:buFont typeface="Wingdings" pitchFamily="2" charset="2"/>
              <a:buChar char="Ø"/>
              <a:defRPr/>
            </a:pPr>
            <a:r>
              <a:rPr lang="ru-RU" sz="2400" dirty="0">
                <a:solidFill>
                  <a:schemeClr val="bg1"/>
                </a:solidFill>
                <a:cs typeface="Times New Roman" pitchFamily="18" charset="0"/>
              </a:rPr>
              <a:t>Когда-то Северный Ледовитый океан был пресным озером и соединялся с Атлантическим океаном узким </a:t>
            </a:r>
            <a:r>
              <a:rPr lang="ru-RU" sz="2400" dirty="0">
                <a:solidFill>
                  <a:schemeClr val="bg1"/>
                </a:solidFill>
                <a:cs typeface="Times New Roman" pitchFamily="18" charset="0"/>
              </a:rPr>
              <a:t>проливом.</a:t>
            </a:r>
            <a:endParaRPr lang="ru-RU" sz="2400" dirty="0">
              <a:solidFill>
                <a:schemeClr val="bg1"/>
              </a:solidFill>
              <a:cs typeface="Times New Roman" pitchFamily="18" charset="0"/>
            </a:endParaRPr>
          </a:p>
          <a:p>
            <a:pPr marL="228600" indent="-228600" eaLnBrk="0" hangingPunct="0">
              <a:buFont typeface="Wingdings" pitchFamily="2" charset="2"/>
              <a:buChar char="Ø"/>
              <a:defRPr/>
            </a:pPr>
            <a:r>
              <a:rPr lang="ru-RU" sz="2400" dirty="0">
                <a:solidFill>
                  <a:schemeClr val="bg1"/>
                </a:solidFill>
                <a:cs typeface="Times New Roman" pitchFamily="18" charset="0"/>
              </a:rPr>
              <a:t>18 миллионов лет назад в результате перемещения тектонических плит увеличился пролив между Европой и Гренландией, что привело к поступлению соленой воды в Арктику  из Атлантики  и превращению пресного озера в </a:t>
            </a:r>
            <a:r>
              <a:rPr lang="ru-RU" sz="2400" dirty="0">
                <a:solidFill>
                  <a:schemeClr val="bg1"/>
                </a:solidFill>
                <a:cs typeface="Times New Roman" pitchFamily="18" charset="0"/>
              </a:rPr>
              <a:t>океан.</a:t>
            </a:r>
            <a:endParaRPr lang="ru-RU" sz="24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288" y="419100"/>
            <a:ext cx="4176712" cy="1143000"/>
          </a:xfr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1"/>
            <a:tileRect/>
          </a:gradFill>
          <a:ln w="28575">
            <a:solidFill>
              <a:schemeClr val="bg1">
                <a:lumMod val="40000"/>
                <a:lumOff val="60000"/>
              </a:schemeClr>
            </a:solidFill>
          </a:ln>
        </p:spPr>
        <p:txBody>
          <a:bodyPr/>
          <a:lstStyle/>
          <a:p>
            <a:pPr algn="ctr">
              <a:defRPr/>
            </a:pPr>
            <a:r>
              <a:rPr lang="ru-RU" sz="4000" dirty="0" smtClean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История образования</a:t>
            </a:r>
          </a:p>
        </p:txBody>
      </p:sp>
      <p:pic>
        <p:nvPicPr>
          <p:cNvPr id="8" name="Picture 4" descr="Северный Ледовитый океан был пресным озеро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633538"/>
            <a:ext cx="4000500" cy="4649787"/>
          </a:xfrm>
          <a:prstGeom prst="rect">
            <a:avLst/>
          </a:prstGeom>
          <a:noFill/>
          <a:ln w="28575">
            <a:solidFill>
              <a:schemeClr val="bg1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571500" y="569913"/>
            <a:ext cx="8074025" cy="596900"/>
          </a:xfr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3500000" scaled="1"/>
          </a:gradFill>
          <a:ln w="31750">
            <a:solidFill>
              <a:schemeClr val="bg1">
                <a:lumMod val="40000"/>
                <a:lumOff val="60000"/>
              </a:schemeClr>
            </a:solidFill>
          </a:ln>
        </p:spPr>
        <p:txBody>
          <a:bodyPr lIns="91440" tIns="45720" rIns="91440" bIns="45720"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FFFF00"/>
                </a:solidFill>
                <a:latin typeface="Arial Black" pitchFamily="34" charset="0"/>
              </a:rPr>
              <a:t>Сокращение льдов Арктики</a:t>
            </a:r>
          </a:p>
        </p:txBody>
      </p:sp>
      <p:pic>
        <p:nvPicPr>
          <p:cNvPr id="44036" name="Picture 4" descr="917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387475"/>
            <a:ext cx="8208962" cy="2554288"/>
          </a:xfrm>
          <a:prstGeom prst="rect">
            <a:avLst/>
          </a:prstGeom>
          <a:noFill/>
          <a:ln w="25400">
            <a:solidFill>
              <a:schemeClr val="bg1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sp>
        <p:nvSpPr>
          <p:cNvPr id="44037" name="Rectangle 5"/>
          <p:cNvSpPr>
            <a:spLocks noRot="1" noChangeArrowheads="1"/>
          </p:cNvSpPr>
          <p:nvPr/>
        </p:nvSpPr>
        <p:spPr bwMode="auto">
          <a:xfrm>
            <a:off x="500063" y="3992563"/>
            <a:ext cx="8074025" cy="2349500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6200000" scaled="1"/>
            <a:tileRect/>
          </a:gradFill>
          <a:ln w="31750">
            <a:solidFill>
              <a:schemeClr val="bg1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800100" lvl="1" indent="-342900">
              <a:buFont typeface="Wingdings" pitchFamily="2" charset="2"/>
              <a:buChar char="Ø"/>
              <a:defRPr/>
            </a:pPr>
            <a:r>
              <a:rPr lang="ru-RU" sz="2000" dirty="0">
                <a:solidFill>
                  <a:srgbClr val="CCECFF"/>
                </a:solidFill>
                <a:cs typeface="Times New Roman" pitchFamily="18" charset="0"/>
              </a:rPr>
              <a:t>И</a:t>
            </a:r>
            <a:r>
              <a:rPr lang="ru-RU" sz="2000" dirty="0">
                <a:solidFill>
                  <a:srgbClr val="CCECFF"/>
                </a:solidFill>
                <a:cs typeface="Times New Roman" pitchFamily="18" charset="0"/>
              </a:rPr>
              <a:t>з-за </a:t>
            </a:r>
            <a:r>
              <a:rPr lang="ru-RU" sz="2000" dirty="0">
                <a:solidFill>
                  <a:srgbClr val="CCECFF"/>
                </a:solidFill>
                <a:cs typeface="Times New Roman" pitchFamily="18" charset="0"/>
              </a:rPr>
              <a:t>глобального потепления за последние 30 лет толщина льдов в Арктике уменьшилась </a:t>
            </a:r>
            <a:r>
              <a:rPr lang="ru-RU" sz="2000" dirty="0">
                <a:solidFill>
                  <a:srgbClr val="CCECFF"/>
                </a:solidFill>
                <a:cs typeface="Times New Roman" pitchFamily="18" charset="0"/>
              </a:rPr>
              <a:t>наполовину.</a:t>
            </a:r>
            <a:endParaRPr lang="ru-RU" sz="2000" dirty="0">
              <a:solidFill>
                <a:srgbClr val="CCECFF"/>
              </a:solidFill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Ø"/>
              <a:defRPr/>
            </a:pPr>
            <a:r>
              <a:rPr lang="ru-RU" sz="2000" dirty="0">
                <a:solidFill>
                  <a:srgbClr val="CCECFF"/>
                </a:solidFill>
                <a:cs typeface="Times New Roman" pitchFamily="18" charset="0"/>
              </a:rPr>
              <a:t>Е</a:t>
            </a:r>
            <a:r>
              <a:rPr lang="ru-RU" sz="2000" dirty="0">
                <a:solidFill>
                  <a:srgbClr val="CCECFF"/>
                </a:solidFill>
                <a:cs typeface="Times New Roman" pitchFamily="18" charset="0"/>
              </a:rPr>
              <a:t>сли </a:t>
            </a:r>
            <a:r>
              <a:rPr lang="ru-RU" sz="2000" dirty="0">
                <a:solidFill>
                  <a:srgbClr val="CCECFF"/>
                </a:solidFill>
                <a:cs typeface="Times New Roman" pitchFamily="18" charset="0"/>
              </a:rPr>
              <a:t>не произойдет крупных изменений, то через 70 лет материковые</a:t>
            </a:r>
            <a:r>
              <a:rPr lang="en-US" sz="2000" dirty="0">
                <a:solidFill>
                  <a:srgbClr val="CCECFF"/>
                </a:solidFill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CCECFF"/>
                </a:solidFill>
                <a:cs typeface="Times New Roman" pitchFamily="18" charset="0"/>
              </a:rPr>
              <a:t>льды Арктики полностью </a:t>
            </a:r>
            <a:r>
              <a:rPr lang="ru-RU" sz="2000" dirty="0">
                <a:solidFill>
                  <a:srgbClr val="CCECFF"/>
                </a:solidFill>
                <a:cs typeface="Times New Roman" pitchFamily="18" charset="0"/>
              </a:rPr>
              <a:t>растают. </a:t>
            </a:r>
            <a:endParaRPr lang="ru-RU" sz="2000" dirty="0">
              <a:solidFill>
                <a:srgbClr val="CCECFF"/>
              </a:solidFill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Ø"/>
              <a:defRPr/>
            </a:pPr>
            <a:r>
              <a:rPr lang="ru-RU" sz="2000" dirty="0">
                <a:solidFill>
                  <a:srgbClr val="CCECFF"/>
                </a:solidFill>
                <a:cs typeface="Times New Roman" pitchFamily="18" charset="0"/>
              </a:rPr>
              <a:t>В результате </a:t>
            </a:r>
            <a:r>
              <a:rPr lang="ru-RU" sz="2000" dirty="0">
                <a:solidFill>
                  <a:srgbClr val="CCECFF"/>
                </a:solidFill>
                <a:cs typeface="Times New Roman" pitchFamily="18" charset="0"/>
              </a:rPr>
              <a:t>к концу нынешнего века на один метр поднимется уровень Мирового океана, а также изменится движение теплого атлантического течения </a:t>
            </a:r>
            <a:r>
              <a:rPr lang="ru-RU" sz="2000" dirty="0">
                <a:solidFill>
                  <a:srgbClr val="CCECFF"/>
                </a:solidFill>
                <a:cs typeface="Times New Roman" pitchFamily="18" charset="0"/>
              </a:rPr>
              <a:t>Гольфстрим. </a:t>
            </a:r>
            <a:endParaRPr lang="ru-RU" sz="2000" dirty="0">
              <a:solidFill>
                <a:srgbClr val="CCECFF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6" name="Picture 4" descr="300px-Polar_bears_near_north_po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366963"/>
            <a:ext cx="5257800" cy="4040187"/>
          </a:xfrm>
          <a:prstGeom prst="rect">
            <a:avLst/>
          </a:prstGeom>
          <a:noFill/>
          <a:ln w="28575">
            <a:solidFill>
              <a:schemeClr val="bg1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00063" y="569913"/>
            <a:ext cx="5249862" cy="1333500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6200000" scaled="0"/>
          </a:gradFill>
          <a:ln w="25400">
            <a:solidFill>
              <a:schemeClr val="bg1">
                <a:lumMod val="40000"/>
                <a:lumOff val="6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dirty="0">
                <a:solidFill>
                  <a:srgbClr val="FFFF00"/>
                </a:solidFill>
                <a:latin typeface="Arial Black" pitchFamily="34" charset="0"/>
              </a:rPr>
              <a:t>Океану грозит опасность!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868988" y="835025"/>
            <a:ext cx="2705100" cy="5214938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6200000" scaled="0"/>
          </a:gradFill>
          <a:ln w="25400">
            <a:solidFill>
              <a:schemeClr val="bg1">
                <a:lumMod val="40000"/>
                <a:lumOff val="6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chemeClr val="bg1"/>
                </a:solidFill>
              </a:rPr>
              <a:t>В</a:t>
            </a:r>
            <a:r>
              <a:rPr lang="ru-RU" sz="2400" dirty="0">
                <a:solidFill>
                  <a:schemeClr val="bg1"/>
                </a:solidFill>
              </a:rPr>
              <a:t>о </a:t>
            </a:r>
            <a:r>
              <a:rPr lang="ru-RU" sz="2400" dirty="0">
                <a:solidFill>
                  <a:schemeClr val="bg1"/>
                </a:solidFill>
              </a:rPr>
              <a:t>время "холодной" войны океан был свалкой радиационных отходов из СССР, а в последнее время превращается в отстойник для вредных химических веществ со всего </a:t>
            </a:r>
            <a:r>
              <a:rPr lang="ru-RU" sz="2400" dirty="0">
                <a:solidFill>
                  <a:schemeClr val="bg1"/>
                </a:solidFill>
              </a:rPr>
              <a:t>мира…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C:\Documents and Settings\Мама\Мои документы\Мои рисунки\АРКТИКА\600px-H2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419100"/>
            <a:ext cx="8288337" cy="5954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4754" name="Rectangle 3"/>
          <p:cNvSpPr>
            <a:spLocks noChangeArrowheads="1"/>
          </p:cNvSpPr>
          <p:nvPr/>
        </p:nvSpPr>
        <p:spPr bwMode="auto">
          <a:xfrm>
            <a:off x="571500" y="347663"/>
            <a:ext cx="8032750" cy="526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just" eaLnBrk="0" hangingPunct="0"/>
            <a:endParaRPr lang="ru-RU" sz="2400" b="1" i="1">
              <a:solidFill>
                <a:schemeClr val="bg1"/>
              </a:solidFill>
              <a:latin typeface="Arial Black" pitchFamily="34" charset="0"/>
              <a:ea typeface="Times New Roman" pitchFamily="18" charset="0"/>
              <a:cs typeface="Arial" charset="0"/>
            </a:endParaRPr>
          </a:p>
          <a:p>
            <a:pPr indent="449263" algn="just" eaLnBrk="0" hangingPunct="0"/>
            <a:endParaRPr lang="ru-RU" sz="2400" b="1" i="1">
              <a:latin typeface="Arial Black" pitchFamily="34" charset="0"/>
              <a:ea typeface="Times New Roman" pitchFamily="18" charset="0"/>
              <a:cs typeface="Arial" charset="0"/>
            </a:endParaRPr>
          </a:p>
          <a:p>
            <a:pPr indent="449263" algn="just" eaLnBrk="0" hangingPunct="0"/>
            <a:r>
              <a:rPr lang="ru-RU" sz="2400" b="1" i="1">
                <a:latin typeface="Arial Black" pitchFamily="34" charset="0"/>
                <a:ea typeface="Times New Roman" pitchFamily="18" charset="0"/>
                <a:cs typeface="Arial" charset="0"/>
              </a:rPr>
              <a:t>Смогут ли наши потомки </a:t>
            </a:r>
          </a:p>
          <a:p>
            <a:pPr indent="449263" algn="just" eaLnBrk="0" hangingPunct="0"/>
            <a:endParaRPr lang="ru-RU" sz="2400" b="1" i="1">
              <a:latin typeface="Arial Black" pitchFamily="34" charset="0"/>
              <a:ea typeface="Times New Roman" pitchFamily="18" charset="0"/>
              <a:cs typeface="Arial" charset="0"/>
            </a:endParaRPr>
          </a:p>
          <a:p>
            <a:pPr indent="449263" algn="just" eaLnBrk="0" hangingPunct="0"/>
            <a:r>
              <a:rPr lang="ru-RU" sz="2400" b="1" i="1">
                <a:latin typeface="Arial Black" pitchFamily="34" charset="0"/>
                <a:ea typeface="Times New Roman" pitchFamily="18" charset="0"/>
                <a:cs typeface="Arial" charset="0"/>
              </a:rPr>
              <a:t>     лет через </a:t>
            </a:r>
            <a:r>
              <a:rPr lang="ru-RU" sz="2400" i="1">
                <a:latin typeface="Arial Black" pitchFamily="34" charset="0"/>
                <a:ea typeface="Times New Roman" pitchFamily="18" charset="0"/>
                <a:cs typeface="Arial" charset="0"/>
              </a:rPr>
              <a:t>100 </a:t>
            </a:r>
            <a:r>
              <a:rPr lang="ru-RU" sz="2400" b="1" i="1">
                <a:latin typeface="Arial Black" pitchFamily="34" charset="0"/>
                <a:ea typeface="Times New Roman" pitchFamily="18" charset="0"/>
                <a:cs typeface="Arial" charset="0"/>
              </a:rPr>
              <a:t>видеть </a:t>
            </a:r>
          </a:p>
          <a:p>
            <a:pPr indent="449263" algn="just" eaLnBrk="0" hangingPunct="0"/>
            <a:endParaRPr lang="ru-RU" sz="2400" b="1" i="1">
              <a:latin typeface="Arial Black" pitchFamily="34" charset="0"/>
              <a:ea typeface="Times New Roman" pitchFamily="18" charset="0"/>
              <a:cs typeface="Arial" charset="0"/>
            </a:endParaRPr>
          </a:p>
          <a:p>
            <a:pPr indent="449263" algn="just" eaLnBrk="0" hangingPunct="0"/>
            <a:r>
              <a:rPr lang="ru-RU" sz="2400" b="1" i="1">
                <a:latin typeface="Arial Black" pitchFamily="34" charset="0"/>
                <a:ea typeface="Times New Roman" pitchFamily="18" charset="0"/>
                <a:cs typeface="Arial" charset="0"/>
              </a:rPr>
              <a:t>       океан таким ослепительным,</a:t>
            </a:r>
          </a:p>
          <a:p>
            <a:pPr indent="449263" algn="just" eaLnBrk="0" hangingPunct="0"/>
            <a:endParaRPr lang="ru-RU" sz="2400" b="1" i="1">
              <a:latin typeface="Arial Black" pitchFamily="34" charset="0"/>
              <a:ea typeface="Times New Roman" pitchFamily="18" charset="0"/>
              <a:cs typeface="Arial" charset="0"/>
            </a:endParaRPr>
          </a:p>
          <a:p>
            <a:pPr indent="449263" algn="just" eaLnBrk="0" hangingPunct="0"/>
            <a:r>
              <a:rPr lang="ru-RU" sz="2400" b="1" i="1">
                <a:latin typeface="Arial Black" pitchFamily="34" charset="0"/>
                <a:ea typeface="Times New Roman" pitchFamily="18" charset="0"/>
                <a:cs typeface="Arial" charset="0"/>
              </a:rPr>
              <a:t>          загадочным,</a:t>
            </a:r>
          </a:p>
          <a:p>
            <a:pPr indent="449263" algn="just" eaLnBrk="0" hangingPunct="0"/>
            <a:endParaRPr lang="ru-RU" sz="2400" b="1" i="1">
              <a:latin typeface="Arial Black" pitchFamily="34" charset="0"/>
              <a:ea typeface="Times New Roman" pitchFamily="18" charset="0"/>
              <a:cs typeface="Arial" charset="0"/>
            </a:endParaRPr>
          </a:p>
          <a:p>
            <a:pPr indent="449263" algn="just" eaLnBrk="0" hangingPunct="0"/>
            <a:r>
              <a:rPr lang="ru-RU" sz="2400" b="1" i="1">
                <a:latin typeface="Arial Black" pitchFamily="34" charset="0"/>
                <a:ea typeface="Times New Roman" pitchFamily="18" charset="0"/>
                <a:cs typeface="Arial" charset="0"/>
              </a:rPr>
              <a:t>             каким мы видим его сейчас</a:t>
            </a:r>
            <a:r>
              <a:rPr lang="ru-RU" sz="2400" i="1">
                <a:latin typeface="Arial Black" pitchFamily="34" charset="0"/>
                <a:ea typeface="Times New Roman" pitchFamily="18" charset="0"/>
                <a:cs typeface="Arial" charset="0"/>
              </a:rPr>
              <a:t>?</a:t>
            </a:r>
          </a:p>
          <a:p>
            <a:pPr indent="449263" algn="just" eaLnBrk="0" hangingPunct="0"/>
            <a:endParaRPr lang="ru-RU" sz="2400" i="1">
              <a:latin typeface="Arial Black" pitchFamily="34" charset="0"/>
              <a:ea typeface="Times New Roman" pitchFamily="18" charset="0"/>
              <a:cs typeface="Arial" charset="0"/>
            </a:endParaRPr>
          </a:p>
          <a:p>
            <a:pPr indent="449263" algn="just" eaLnBrk="0" hangingPunct="0"/>
            <a:r>
              <a:rPr lang="ru-RU" sz="2400" b="1" i="1">
                <a:latin typeface="Arial Black" pitchFamily="34" charset="0"/>
                <a:ea typeface="Times New Roman" pitchFamily="18" charset="0"/>
                <a:cs typeface="Arial" charset="0"/>
              </a:rPr>
              <a:t>                 Вопрос остается открытым… </a:t>
            </a:r>
            <a:endParaRPr lang="en-US" sz="2400" b="1" i="1">
              <a:latin typeface="Arial Black" pitchFamily="34" charset="0"/>
              <a:ea typeface="Times New Roman" pitchFamily="18" charset="0"/>
              <a:cs typeface="Arial" charset="0"/>
            </a:endParaRPr>
          </a:p>
          <a:p>
            <a:pPr indent="449263" algn="just" eaLnBrk="0" hangingPunct="0"/>
            <a:endParaRPr lang="ru-RU" sz="2400" b="1">
              <a:latin typeface="Arial Black" pitchFamily="34" charset="0"/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8150" y="3921125"/>
            <a:ext cx="1857375" cy="243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645275" y="490538"/>
            <a:ext cx="2286000" cy="3416300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6200000" scaled="0"/>
          </a:gradFill>
          <a:ln w="25400">
            <a:solidFill>
              <a:schemeClr val="bg1">
                <a:lumMod val="40000"/>
                <a:lumOff val="6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rgbClr val="FFFF00"/>
                </a:solidFill>
                <a:latin typeface="Arial Black" pitchFamily="34" charset="0"/>
              </a:rPr>
              <a:t>Какой вывод  в итоге изучения Северного Ледовитого океане можно сделать?</a:t>
            </a:r>
            <a:endParaRPr lang="ru-RU" sz="2400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75779" name="Picture 4" descr="Arctik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419100"/>
            <a:ext cx="6145212" cy="585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43188" y="2133600"/>
            <a:ext cx="3787775" cy="2555875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6200000" scaled="0"/>
          </a:gradFill>
          <a:ln w="25400">
            <a:solidFill>
              <a:schemeClr val="bg1">
                <a:lumMod val="40000"/>
                <a:lumOff val="6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rgbClr val="FFFF00"/>
                </a:solidFill>
                <a:latin typeface="Arial Black" pitchFamily="34" charset="0"/>
              </a:rPr>
              <a:t>Какая </a:t>
            </a:r>
          </a:p>
          <a:p>
            <a:pPr algn="ctr">
              <a:defRPr/>
            </a:pPr>
            <a:r>
              <a:rPr lang="ru-RU" sz="4000" dirty="0">
                <a:solidFill>
                  <a:srgbClr val="FFFF00"/>
                </a:solidFill>
                <a:latin typeface="Arial Black" pitchFamily="34" charset="0"/>
              </a:rPr>
              <a:t>была допущена ошибка?</a:t>
            </a:r>
            <a:endParaRPr lang="ru-RU" sz="4000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7680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2400" y="2276475"/>
            <a:ext cx="2143125" cy="407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633413"/>
            <a:ext cx="1928813" cy="366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428625" y="1204913"/>
            <a:ext cx="8288338" cy="5216525"/>
          </a:xfr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3500000" scaled="1"/>
            <a:tileRect/>
          </a:gradFill>
          <a:ln>
            <a:solidFill>
              <a:schemeClr val="bg1">
                <a:lumMod val="20000"/>
                <a:lumOff val="80000"/>
              </a:schemeClr>
            </a:solidFill>
          </a:ln>
        </p:spPr>
        <p:txBody>
          <a:bodyPr lIns="91440" tIns="45720" rIns="91440" bIns="45720"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b="1" dirty="0" smtClean="0">
              <a:solidFill>
                <a:srgbClr val="FFFF00"/>
              </a:solidFill>
              <a:latin typeface="Arial Black" pitchFamily="34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   </a:t>
            </a:r>
            <a:r>
              <a:rPr lang="ru-RU" b="1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Северный Ледовитый океан – </a:t>
            </a:r>
            <a:endParaRPr lang="en-US" b="1" dirty="0" smtClean="0">
              <a:solidFill>
                <a:schemeClr val="bg1"/>
              </a:solidFill>
              <a:latin typeface="Arial Black" pitchFamily="34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b="1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	</a:t>
            </a:r>
            <a:r>
              <a:rPr lang="ru-RU" b="1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самый: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маленький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холодный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мелководный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ru-RU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спокойный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ru-RU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пресноводный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400" b="1" dirty="0" smtClean="0">
              <a:solidFill>
                <a:schemeClr val="tx2"/>
              </a:solidFill>
              <a:latin typeface="Arial Black" pitchFamily="34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28625" y="276225"/>
          <a:ext cx="8431213" cy="701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9684"/>
              </a:tblGrid>
              <a:tr h="428628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rgbClr val="FFFF00"/>
                          </a:solidFill>
                        </a:rPr>
                        <a:t>Проверим</a:t>
                      </a:r>
                      <a:r>
                        <a:rPr lang="ru-RU" sz="4000" baseline="0" dirty="0" smtClean="0">
                          <a:solidFill>
                            <a:srgbClr val="FFFF00"/>
                          </a:solidFill>
                        </a:rPr>
                        <a:t> книжку - рекордов!</a:t>
                      </a:r>
                      <a:endParaRPr lang="ru-RU" sz="40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pic>
        <p:nvPicPr>
          <p:cNvPr id="7783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3713" y="327660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28625" y="490538"/>
          <a:ext cx="8288338" cy="5859462"/>
        </p:xfrm>
        <a:graphic>
          <a:graphicData uri="http://schemas.openxmlformats.org/drawingml/2006/table">
            <a:tbl>
              <a:tblPr/>
              <a:tblGrid>
                <a:gridCol w="8288338"/>
              </a:tblGrid>
              <a:tr h="5857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    Продолжи предложения: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  Я не знал, что..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  Я удивился, что..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  Я научился..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  Я горд, что…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  Я узнал, что…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pic>
        <p:nvPicPr>
          <p:cNvPr id="7885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561975"/>
            <a:ext cx="935037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19938" y="1347788"/>
            <a:ext cx="1395412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7" name="Picture 5" descr="10_antarktid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2338" y="1419225"/>
            <a:ext cx="1036637" cy="1071563"/>
          </a:xfrm>
          <a:prstGeom prst="rect">
            <a:avLst/>
          </a:prstGeom>
          <a:noFill/>
          <a:ln w="25400">
            <a:solidFill>
              <a:srgbClr val="7070FF"/>
            </a:solidFill>
            <a:miter lim="800000"/>
            <a:headEnd/>
            <a:tailEnd/>
          </a:ln>
        </p:spPr>
      </p:pic>
      <p:pic>
        <p:nvPicPr>
          <p:cNvPr id="78858" name="Рисунок 6" descr="type:0, atr:0,0, title:Резиновый флаг">
            <a:hlinkClick r:id="rId5" tooltip="&quot;Резиновый флаг&quot;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45275" y="2633663"/>
            <a:ext cx="1285875" cy="1073150"/>
          </a:xfrm>
          <a:prstGeom prst="rect">
            <a:avLst/>
          </a:prstGeom>
          <a:noFill/>
          <a:ln w="25400">
            <a:solidFill>
              <a:srgbClr val="7070FF"/>
            </a:solidFill>
            <a:miter lim="800000"/>
            <a:headEnd/>
            <a:tailEnd/>
          </a:ln>
        </p:spPr>
      </p:pic>
      <p:pic>
        <p:nvPicPr>
          <p:cNvPr id="9" name="Picture 4" descr="Течения в Сев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59400" y="3205163"/>
            <a:ext cx="1357313" cy="1573212"/>
          </a:xfrm>
          <a:prstGeom prst="rect">
            <a:avLst/>
          </a:prstGeom>
          <a:noFill/>
          <a:ln w="28575">
            <a:solidFill>
              <a:schemeClr val="bg1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  <p:pic>
        <p:nvPicPr>
          <p:cNvPr id="10" name="Picture 4" descr="300px-Polar_bears_near_north_pole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16775" y="3706813"/>
            <a:ext cx="1282700" cy="985837"/>
          </a:xfrm>
          <a:prstGeom prst="rect">
            <a:avLst/>
          </a:prstGeom>
          <a:noFill/>
          <a:ln w="28575">
            <a:solidFill>
              <a:schemeClr val="bg1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78861" name="Picture 4" descr="C:\Documents and Settings\Мама\Мои документы\Мои рисунки\АРКТИКА\1468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288213" y="5064125"/>
            <a:ext cx="1184275" cy="1065213"/>
          </a:xfrm>
          <a:prstGeom prst="rect">
            <a:avLst/>
          </a:prstGeom>
          <a:noFill/>
          <a:ln w="25400">
            <a:solidFill>
              <a:srgbClr val="7070FF"/>
            </a:solidFill>
            <a:miter lim="800000"/>
            <a:headEnd/>
            <a:tailEnd/>
          </a:ln>
        </p:spPr>
      </p:pic>
      <p:pic>
        <p:nvPicPr>
          <p:cNvPr id="12" name="Picture 4" descr="Северный Ледовитый океан был пресным озером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645025" y="1276350"/>
            <a:ext cx="1071563" cy="1785938"/>
          </a:xfrm>
          <a:prstGeom prst="rect">
            <a:avLst/>
          </a:prstGeom>
          <a:noFill/>
          <a:ln w="28575">
            <a:solidFill>
              <a:schemeClr val="bg1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78863" name="Picture 2" descr="C:\Documents and Settings\Мама\Мои документы\Мои рисунки\АРКТИКА\600px-Sevmorput%27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286250" y="4992688"/>
            <a:ext cx="1096963" cy="1090612"/>
          </a:xfrm>
          <a:prstGeom prst="rect">
            <a:avLst/>
          </a:prstGeom>
          <a:noFill/>
          <a:ln w="25400">
            <a:solidFill>
              <a:srgbClr val="7070FF"/>
            </a:solidFill>
            <a:miter lim="800000"/>
            <a:headEnd/>
            <a:tailEnd/>
          </a:ln>
        </p:spPr>
      </p:pic>
      <p:pic>
        <p:nvPicPr>
          <p:cNvPr id="14" name="Picture 5" descr="karta-severnogo-polusa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786188" y="3205163"/>
            <a:ext cx="1450975" cy="1716087"/>
          </a:xfrm>
          <a:prstGeom prst="rect">
            <a:avLst/>
          </a:prstGeom>
          <a:noFill/>
          <a:ln w="25400">
            <a:solidFill>
              <a:schemeClr val="bg1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15" name="Picture 5" descr="Полезные ископаемые Сев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502275" y="4778375"/>
            <a:ext cx="1714500" cy="1446213"/>
          </a:xfrm>
          <a:prstGeom prst="rect">
            <a:avLst/>
          </a:prstGeom>
          <a:noFill/>
          <a:ln w="25400">
            <a:solidFill>
              <a:schemeClr val="bg1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Прямоугольник 2"/>
          <p:cNvSpPr>
            <a:spLocks noGrp="1" noChangeArrowheads="1"/>
          </p:cNvSpPr>
          <p:nvPr>
            <p:ph type="body" idx="4294967295"/>
          </p:nvPr>
        </p:nvSpPr>
        <p:spPr>
          <a:xfrm>
            <a:off x="500063" y="633413"/>
            <a:ext cx="8145462" cy="5859462"/>
          </a:xfrm>
          <a:gradFill rotWithShape="0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6200000"/>
          </a:gradFill>
          <a:ln w="25400">
            <a:solidFill>
              <a:srgbClr val="7070FF"/>
            </a:solidFill>
          </a:ln>
        </p:spPr>
        <p:txBody>
          <a:bodyPr/>
          <a:lstStyle/>
          <a:p>
            <a:pPr algn="ctr">
              <a:buFontTx/>
              <a:buNone/>
            </a:pPr>
            <a:r>
              <a:rPr lang="ru-RU" smtClean="0">
                <a:solidFill>
                  <a:schemeClr val="tx2"/>
                </a:solidFill>
                <a:latin typeface="Arial Black" pitchFamily="34" charset="0"/>
              </a:rPr>
              <a:t> </a:t>
            </a:r>
          </a:p>
          <a:p>
            <a:pPr algn="ctr">
              <a:buFontTx/>
              <a:buNone/>
            </a:pPr>
            <a:r>
              <a:rPr lang="ru-RU" smtClean="0">
                <a:solidFill>
                  <a:schemeClr val="tx2"/>
                </a:solidFill>
                <a:latin typeface="Arial Black" pitchFamily="34" charset="0"/>
              </a:rPr>
              <a:t>  </a:t>
            </a:r>
            <a:r>
              <a:rPr lang="ru-RU" sz="4000" smtClean="0">
                <a:solidFill>
                  <a:srgbClr val="FFFF00"/>
                </a:solidFill>
                <a:latin typeface="Arial Black" pitchFamily="34" charset="0"/>
              </a:rPr>
              <a:t>Домашнее задание: </a:t>
            </a:r>
          </a:p>
          <a:p>
            <a:r>
              <a:rPr lang="ru-RU" sz="2800" smtClean="0">
                <a:solidFill>
                  <a:srgbClr val="FFFF00"/>
                </a:solidFill>
              </a:rPr>
              <a:t> </a:t>
            </a:r>
            <a:r>
              <a:rPr lang="ru-RU" sz="2800" smtClean="0">
                <a:solidFill>
                  <a:schemeClr val="bg1"/>
                </a:solidFill>
              </a:rPr>
              <a:t>§ 17-</a:t>
            </a:r>
            <a:r>
              <a:rPr lang="ru-RU" sz="2800" i="1" smtClean="0">
                <a:solidFill>
                  <a:schemeClr val="bg1"/>
                </a:solidFill>
              </a:rPr>
              <a:t>20;</a:t>
            </a:r>
          </a:p>
          <a:p>
            <a:r>
              <a:rPr lang="ru-RU" sz="2800" i="1" smtClean="0">
                <a:solidFill>
                  <a:schemeClr val="bg1"/>
                </a:solidFill>
              </a:rPr>
              <a:t> </a:t>
            </a:r>
            <a:r>
              <a:rPr lang="ru-RU" sz="2800" smtClean="0">
                <a:solidFill>
                  <a:schemeClr val="bg1"/>
                </a:solidFill>
                <a:cs typeface="Times New Roman" pitchFamily="18" charset="0"/>
              </a:rPr>
              <a:t>Заполнить контурную карту «Северный  Ледовитый океан»;</a:t>
            </a:r>
          </a:p>
          <a:p>
            <a:r>
              <a:rPr lang="ru-RU" sz="2800" smtClean="0">
                <a:solidFill>
                  <a:schemeClr val="bg1"/>
                </a:solidFill>
                <a:cs typeface="Times New Roman" pitchFamily="18" charset="0"/>
              </a:rPr>
              <a:t> Повторить номенклатуру по теме;</a:t>
            </a:r>
          </a:p>
          <a:p>
            <a:r>
              <a:rPr lang="ru-RU" sz="2800" smtClean="0">
                <a:solidFill>
                  <a:schemeClr val="bg1"/>
                </a:solidFill>
                <a:cs typeface="Times New Roman" pitchFamily="18" charset="0"/>
              </a:rPr>
              <a:t> Приготовить презентацию о проблемах океана: </a:t>
            </a:r>
          </a:p>
          <a:p>
            <a:r>
              <a:rPr lang="ru-RU" sz="2800" smtClean="0">
                <a:solidFill>
                  <a:schemeClr val="bg1"/>
                </a:solidFill>
                <a:cs typeface="Times New Roman" pitchFamily="18" charset="0"/>
              </a:rPr>
              <a:t>Приготовиться к зачету по теме «Гидросфера».</a:t>
            </a:r>
          </a:p>
          <a:p>
            <a:pPr>
              <a:buFontTx/>
              <a:buNone/>
            </a:pPr>
            <a:endParaRPr lang="ru-RU" smtClean="0">
              <a:solidFill>
                <a:srgbClr val="FFFF00"/>
              </a:solidFill>
              <a:cs typeface="Times New Roman" pitchFamily="18" charset="0"/>
            </a:endParaRPr>
          </a:p>
        </p:txBody>
      </p:sp>
      <p:pic>
        <p:nvPicPr>
          <p:cNvPr id="7987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9713" y="633413"/>
            <a:ext cx="78581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dsc064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477838"/>
            <a:ext cx="8137525" cy="5857875"/>
          </a:xfrm>
          <a:prstGeom prst="rect">
            <a:avLst/>
          </a:prstGeom>
          <a:noFill/>
          <a:ln w="25400">
            <a:solidFill>
              <a:schemeClr val="bg1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ru-RU" sz="4000" b="1" smtClean="0">
                <a:solidFill>
                  <a:srgbClr val="FFFF00"/>
                </a:solidFill>
              </a:rPr>
              <a:t>Оцени свою работу на уроке</a:t>
            </a:r>
          </a:p>
        </p:txBody>
      </p:sp>
      <p:sp>
        <p:nvSpPr>
          <p:cNvPr id="8089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endParaRPr lang="ru-RU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785813" y="2062163"/>
            <a:ext cx="1143000" cy="1285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/>
              <a:t>5</a:t>
            </a:r>
            <a:endParaRPr lang="ru-RU" sz="3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57438" y="2776538"/>
            <a:ext cx="1071562" cy="1271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/>
              <a:t> 4</a:t>
            </a:r>
            <a:endParaRPr lang="ru-RU" sz="3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00500" y="3563938"/>
            <a:ext cx="1073150" cy="10715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 </a:t>
            </a:r>
            <a:r>
              <a:rPr lang="ru-RU" sz="3200" b="1" dirty="0"/>
              <a:t>3</a:t>
            </a:r>
            <a:endParaRPr lang="ru-RU" sz="32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502275" y="4421188"/>
            <a:ext cx="1000125" cy="1000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/>
              <a:t> 2</a:t>
            </a:r>
            <a:endParaRPr lang="ru-RU" sz="32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288213" y="4992688"/>
            <a:ext cx="785812" cy="857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/>
              <a:t>1</a:t>
            </a:r>
            <a:endParaRPr lang="ru-RU" sz="3200" b="1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</a:rPr>
              <a:t>Мои знания о океане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819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28688" y="2276475"/>
            <a:ext cx="2000250" cy="2501900"/>
          </a:xfrm>
        </p:spPr>
      </p:pic>
      <p:pic>
        <p:nvPicPr>
          <p:cNvPr id="8192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50" y="2276475"/>
            <a:ext cx="1930400" cy="251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69063" y="2347913"/>
            <a:ext cx="1801812" cy="243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143000" y="5064125"/>
            <a:ext cx="1643063" cy="1000125"/>
          </a:xfrm>
          <a:prstGeom prst="rect">
            <a:avLst/>
          </a:prstGeom>
          <a:solidFill>
            <a:srgbClr val="1FD1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Я  </a:t>
            </a:r>
          </a:p>
          <a:p>
            <a:pPr algn="ctr">
              <a:defRPr/>
            </a:pPr>
            <a:r>
              <a:rPr lang="ru-RU" dirty="0"/>
              <a:t>не знаю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857625" y="5064125"/>
            <a:ext cx="1716088" cy="1057275"/>
          </a:xfrm>
          <a:prstGeom prst="rect">
            <a:avLst/>
          </a:prstGeom>
          <a:solidFill>
            <a:srgbClr val="1FD1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Я знаю мало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573838" y="5064125"/>
            <a:ext cx="1714500" cy="1071563"/>
          </a:xfrm>
          <a:prstGeom prst="rect">
            <a:avLst/>
          </a:prstGeom>
          <a:solidFill>
            <a:srgbClr val="1FD1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Я все знаю</a:t>
            </a:r>
            <a:endParaRPr lang="ru-RU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8013"/>
            <a:ext cx="7959725" cy="5599112"/>
          </a:xfrm>
          <a:solidFill>
            <a:schemeClr val="accent2">
              <a:lumMod val="75000"/>
            </a:schemeClr>
          </a:solidFill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FFFF00"/>
                </a:solidFill>
              </a:rPr>
              <a:t>Урок завершен!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                     Успехов вам!!!</a:t>
            </a:r>
            <a:br>
              <a:rPr lang="ru-RU" dirty="0" smtClean="0">
                <a:solidFill>
                  <a:srgbClr val="FFFF00"/>
                </a:solidFill>
              </a:rPr>
            </a:br>
            <a:endParaRPr lang="ru-RU" dirty="0"/>
          </a:p>
        </p:txBody>
      </p:sp>
      <p:sp>
        <p:nvSpPr>
          <p:cNvPr id="82946" name="Содержимое 2"/>
          <p:cNvSpPr>
            <a:spLocks noGrp="1"/>
          </p:cNvSpPr>
          <p:nvPr>
            <p:ph idx="1"/>
          </p:nvPr>
        </p:nvSpPr>
        <p:spPr>
          <a:xfrm>
            <a:off x="685800" y="1562100"/>
            <a:ext cx="7773988" cy="4518025"/>
          </a:xfrm>
        </p:spPr>
        <p:txBody>
          <a:bodyPr/>
          <a:lstStyle/>
          <a:p>
            <a:pPr>
              <a:buFontTx/>
              <a:buNone/>
            </a:pPr>
            <a:r>
              <a:rPr lang="ru-RU" smtClean="0"/>
              <a:t>               </a:t>
            </a:r>
          </a:p>
          <a:p>
            <a:pPr>
              <a:buFontTx/>
              <a:buNone/>
            </a:pPr>
            <a:endParaRPr lang="ru-RU" smtClean="0">
              <a:solidFill>
                <a:srgbClr val="FFFF00"/>
              </a:solidFill>
            </a:endParaRPr>
          </a:p>
          <a:p>
            <a:pPr>
              <a:buFontTx/>
              <a:buNone/>
            </a:pPr>
            <a:endParaRPr lang="ru-RU" smtClean="0">
              <a:solidFill>
                <a:srgbClr val="FFFF00"/>
              </a:solidFill>
            </a:endParaRPr>
          </a:p>
          <a:p>
            <a:pPr>
              <a:buFontTx/>
              <a:buNone/>
            </a:pPr>
            <a:endParaRPr lang="ru-RU" smtClean="0">
              <a:solidFill>
                <a:srgbClr val="FFFF00"/>
              </a:solidFill>
            </a:endParaRPr>
          </a:p>
        </p:txBody>
      </p:sp>
      <p:pic>
        <p:nvPicPr>
          <p:cNvPr id="8294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8150" y="4564063"/>
            <a:ext cx="16287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8" y="847725"/>
            <a:ext cx="12573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88" y="1204913"/>
          <a:ext cx="8288337" cy="410051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73539"/>
                <a:gridCol w="1801478"/>
                <a:gridCol w="1008831"/>
                <a:gridCol w="432355"/>
                <a:gridCol w="360296"/>
                <a:gridCol w="1008827"/>
                <a:gridCol w="1801482"/>
              </a:tblGrid>
              <a:tr h="1134718">
                <a:tc rowSpan="2"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Географическое положение</a:t>
                      </a:r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История исследования</a:t>
                      </a:r>
                      <a:endParaRPr lang="ru-R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Особенности 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Хозяйственная деятельность человека</a:t>
                      </a:r>
                      <a:endParaRPr lang="ru-RU" dirty="0"/>
                    </a:p>
                  </a:txBody>
                  <a:tcPr/>
                </a:tc>
              </a:tr>
              <a:tr h="22572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Рельефа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</a:t>
                      </a:r>
                    </a:p>
                    <a:p>
                      <a:r>
                        <a:rPr lang="ru-RU" dirty="0" smtClean="0"/>
                        <a:t>л</a:t>
                      </a:r>
                    </a:p>
                    <a:p>
                      <a:r>
                        <a:rPr lang="ru-RU" dirty="0" smtClean="0"/>
                        <a:t>и</a:t>
                      </a:r>
                    </a:p>
                    <a:p>
                      <a:r>
                        <a:rPr lang="ru-RU" dirty="0" smtClean="0"/>
                        <a:t>м</a:t>
                      </a:r>
                    </a:p>
                    <a:p>
                      <a:r>
                        <a:rPr lang="ru-RU" dirty="0" smtClean="0"/>
                        <a:t>а</a:t>
                      </a:r>
                    </a:p>
                    <a:p>
                      <a:r>
                        <a:rPr lang="ru-RU" dirty="0" smtClean="0"/>
                        <a:t>т</a:t>
                      </a:r>
                    </a:p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</a:t>
                      </a:r>
                    </a:p>
                    <a:p>
                      <a:r>
                        <a:rPr lang="ru-RU" dirty="0" smtClean="0"/>
                        <a:t>е</a:t>
                      </a:r>
                    </a:p>
                    <a:p>
                      <a:r>
                        <a:rPr lang="ru-RU" dirty="0" smtClean="0"/>
                        <a:t>ч</a:t>
                      </a:r>
                    </a:p>
                    <a:p>
                      <a:r>
                        <a:rPr lang="ru-RU" dirty="0" smtClean="0"/>
                        <a:t>е</a:t>
                      </a:r>
                    </a:p>
                    <a:p>
                      <a:r>
                        <a:rPr lang="ru-RU" dirty="0" smtClean="0"/>
                        <a:t>н</a:t>
                      </a:r>
                    </a:p>
                    <a:p>
                      <a:r>
                        <a:rPr lang="ru-RU" dirty="0" smtClean="0"/>
                        <a:t>и</a:t>
                      </a:r>
                    </a:p>
                    <a:p>
                      <a:r>
                        <a:rPr lang="ru-RU" dirty="0" err="1" smtClean="0"/>
                        <a:t>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Органического</a:t>
                      </a:r>
                      <a:r>
                        <a:rPr lang="ru-RU" baseline="0" dirty="0" smtClean="0"/>
                        <a:t> мира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0798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489" name="Прямоугольник 6"/>
          <p:cNvSpPr>
            <a:spLocks noChangeArrowheads="1"/>
          </p:cNvSpPr>
          <p:nvPr/>
        </p:nvSpPr>
        <p:spPr bwMode="auto">
          <a:xfrm>
            <a:off x="357188" y="5492750"/>
            <a:ext cx="8359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Вывод: </a:t>
            </a:r>
            <a:r>
              <a:rPr lang="ru-RU" b="1"/>
              <a:t>(отличительные особенности Северного Ледовитого океана)</a:t>
            </a:r>
          </a:p>
        </p:txBody>
      </p:sp>
      <p:sp>
        <p:nvSpPr>
          <p:cNvPr id="19490" name="Заголовок 1"/>
          <p:cNvSpPr txBox="1">
            <a:spLocks/>
          </p:cNvSpPr>
          <p:nvPr/>
        </p:nvSpPr>
        <p:spPr bwMode="auto">
          <a:xfrm>
            <a:off x="357188" y="490538"/>
            <a:ext cx="8288337" cy="714375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6200000" scaled="1"/>
          </a:gradFill>
          <a:ln w="31750">
            <a:solidFill>
              <a:srgbClr val="99CCFF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2800" b="1">
                <a:solidFill>
                  <a:srgbClr val="FFFF00"/>
                </a:solidFill>
              </a:rPr>
              <a:t>Общие черты Северного Ледовитого океана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1" descr="3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5588" cy="6840538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20482" name="TextBox 3"/>
          <p:cNvSpPr txBox="1">
            <a:spLocks noChangeArrowheads="1"/>
          </p:cNvSpPr>
          <p:nvPr/>
        </p:nvSpPr>
        <p:spPr bwMode="auto">
          <a:xfrm>
            <a:off x="0" y="1633538"/>
            <a:ext cx="9145588" cy="711041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/>
            <a:endParaRPr lang="ru-RU" sz="2400" b="1">
              <a:latin typeface="Verdana" pitchFamily="34" charset="0"/>
            </a:endParaRPr>
          </a:p>
          <a:p>
            <a:pPr marL="342900" indent="-342900" algn="just">
              <a:buFontTx/>
              <a:buAutoNum type="arabicPeriod"/>
            </a:pPr>
            <a:endParaRPr lang="ru-RU" sz="2400" b="1">
              <a:latin typeface="Verdana" pitchFamily="34" charset="0"/>
            </a:endParaRPr>
          </a:p>
          <a:p>
            <a:pPr marL="342900" indent="-342900" algn="just">
              <a:buFontTx/>
              <a:buAutoNum type="arabicPeriod"/>
            </a:pPr>
            <a:endParaRPr lang="ru-RU" sz="2400" b="1">
              <a:latin typeface="Verdana" pitchFamily="34" charset="0"/>
            </a:endParaRPr>
          </a:p>
          <a:p>
            <a:pPr marL="342900" indent="-342900" algn="just"/>
            <a:r>
              <a:rPr lang="ru-RU" sz="2400" b="1">
                <a:latin typeface="Verdana" pitchFamily="34" charset="0"/>
              </a:rPr>
              <a:t>1.Как расположен океан относительно экватора, тропиков, полярных кругов и нулевого меридиана. </a:t>
            </a:r>
          </a:p>
          <a:p>
            <a:pPr marL="342900" indent="-342900" algn="just"/>
            <a:endParaRPr lang="ru-RU" sz="2400" b="1">
              <a:latin typeface="Verdana" pitchFamily="34" charset="0"/>
            </a:endParaRPr>
          </a:p>
          <a:p>
            <a:pPr marL="342900" indent="-342900" algn="just"/>
            <a:r>
              <a:rPr lang="ru-RU" sz="2400" b="1">
                <a:latin typeface="Verdana" pitchFamily="34" charset="0"/>
              </a:rPr>
              <a:t>2.  С какими другими океанами он связан?</a:t>
            </a:r>
          </a:p>
          <a:p>
            <a:pPr marL="342900" indent="-342900" algn="just"/>
            <a:endParaRPr lang="ru-RU" sz="2400" b="1">
              <a:latin typeface="Verdana" pitchFamily="34" charset="0"/>
            </a:endParaRPr>
          </a:p>
          <a:p>
            <a:pPr marL="342900" indent="-342900" algn="just"/>
            <a:r>
              <a:rPr lang="ru-RU" sz="2400" b="1">
                <a:latin typeface="Verdana" pitchFamily="34" charset="0"/>
              </a:rPr>
              <a:t>3. Укажите, как расположен океан относительно   материков. </a:t>
            </a:r>
          </a:p>
          <a:p>
            <a:pPr marL="342900" indent="-342900" algn="just"/>
            <a:endParaRPr lang="ru-RU" sz="2400" b="1">
              <a:latin typeface="Verdana" pitchFamily="34" charset="0"/>
            </a:endParaRPr>
          </a:p>
          <a:p>
            <a:pPr marL="342900" indent="-342900" algn="just"/>
            <a:endParaRPr lang="ru-RU" sz="2400" b="1">
              <a:latin typeface="Verdana" pitchFamily="34" charset="0"/>
            </a:endParaRPr>
          </a:p>
          <a:p>
            <a:pPr marL="342900" indent="-342900" algn="just"/>
            <a:endParaRPr lang="ru-RU" sz="2400" b="1">
              <a:latin typeface="Verdana" pitchFamily="34" charset="0"/>
            </a:endParaRPr>
          </a:p>
          <a:p>
            <a:pPr marL="342900" indent="-342900" algn="just"/>
            <a:endParaRPr lang="ru-RU" sz="2400" b="1">
              <a:latin typeface="Verdana" pitchFamily="34" charset="0"/>
            </a:endParaRPr>
          </a:p>
          <a:p>
            <a:pPr marL="342900" indent="-342900" algn="just"/>
            <a:endParaRPr lang="ru-RU" sz="2400" b="1">
              <a:latin typeface="Verdana" pitchFamily="34" charset="0"/>
            </a:endParaRPr>
          </a:p>
          <a:p>
            <a:pPr marL="342900" indent="-342900" algn="just"/>
            <a:endParaRPr lang="ru-RU" sz="2400" b="1">
              <a:latin typeface="Verdana" pitchFamily="34" charset="0"/>
            </a:endParaRPr>
          </a:p>
          <a:p>
            <a:pPr marL="342900" indent="-342900" algn="just"/>
            <a:endParaRPr lang="ru-RU" sz="2400" b="1">
              <a:latin typeface="Verdana" pitchFamily="34" charset="0"/>
            </a:endParaRPr>
          </a:p>
          <a:p>
            <a:pPr marL="342900" indent="-342900" algn="just"/>
            <a:endParaRPr lang="ru-RU" sz="2400" b="1">
              <a:latin typeface="Verdana" pitchFamily="34" charset="0"/>
            </a:endParaRPr>
          </a:p>
        </p:txBody>
      </p:sp>
      <p:sp>
        <p:nvSpPr>
          <p:cNvPr id="6148" name="WordArt 6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9145588" cy="1562100"/>
          </a:xfrm>
          <a:prstGeom prst="rect">
            <a:avLst/>
          </a:prstGeom>
          <a:solidFill>
            <a:schemeClr val="accent6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28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___ ________ _______________</a:t>
            </a:r>
          </a:p>
          <a:p>
            <a:pPr algn="ctr">
              <a:defRPr/>
            </a:pPr>
            <a:r>
              <a:rPr lang="ru-RU" sz="28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_________ </a:t>
            </a:r>
            <a:r>
              <a:rPr lang="ru-RU" sz="28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______</a:t>
            </a:r>
            <a:endParaRPr lang="ru-RU" sz="28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6225"/>
            <a:ext cx="9145588" cy="614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BOX">
  <a:themeElements>
    <a:clrScheme name="BLUEBOX 2">
      <a:dk1>
        <a:srgbClr val="000000"/>
      </a:dk1>
      <a:lt1>
        <a:srgbClr val="FFFFFF"/>
      </a:lt1>
      <a:dk2>
        <a:srgbClr val="FF0033"/>
      </a:dk2>
      <a:lt2>
        <a:srgbClr val="CCCCFF"/>
      </a:lt2>
      <a:accent1>
        <a:srgbClr val="FF33FF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ADFF"/>
      </a:accent5>
      <a:accent6>
        <a:srgbClr val="0000E7"/>
      </a:accent6>
      <a:hlink>
        <a:srgbClr val="00FFFF"/>
      </a:hlink>
      <a:folHlink>
        <a:srgbClr val="9999F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UEBOX 1">
        <a:dk1>
          <a:srgbClr val="000000"/>
        </a:dk1>
        <a:lt1>
          <a:srgbClr val="FFFFFF"/>
        </a:lt1>
        <a:dk2>
          <a:srgbClr val="000099"/>
        </a:dk2>
        <a:lt2>
          <a:srgbClr val="FFFF00"/>
        </a:lt2>
        <a:accent1>
          <a:srgbClr val="FF9900"/>
        </a:accent1>
        <a:accent2>
          <a:srgbClr val="FF0033"/>
        </a:accent2>
        <a:accent3>
          <a:srgbClr val="AAAACA"/>
        </a:accent3>
        <a:accent4>
          <a:srgbClr val="DADADA"/>
        </a:accent4>
        <a:accent5>
          <a:srgbClr val="FFCAAA"/>
        </a:accent5>
        <a:accent6>
          <a:srgbClr val="E7002D"/>
        </a:accent6>
        <a:hlink>
          <a:srgbClr val="00CC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BOX 2">
        <a:dk1>
          <a:srgbClr val="000000"/>
        </a:dk1>
        <a:lt1>
          <a:srgbClr val="FFFFFF"/>
        </a:lt1>
        <a:dk2>
          <a:srgbClr val="FF0033"/>
        </a:dk2>
        <a:lt2>
          <a:srgbClr val="CCCCFF"/>
        </a:lt2>
        <a:accent1>
          <a:srgbClr val="FF33FF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ADFF"/>
        </a:accent5>
        <a:accent6>
          <a:srgbClr val="0000E7"/>
        </a:accent6>
        <a:hlink>
          <a:srgbClr val="00FFFF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BOX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DDDDDD"/>
        </a:accent1>
        <a:accent2>
          <a:srgbClr val="777777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6B6B6B"/>
        </a:accent6>
        <a:hlink>
          <a:srgbClr val="B2B2B2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BOX 4">
        <a:dk1>
          <a:srgbClr val="663300"/>
        </a:dk1>
        <a:lt1>
          <a:srgbClr val="FFFFFF"/>
        </a:lt1>
        <a:dk2>
          <a:srgbClr val="996600"/>
        </a:dk2>
        <a:lt2>
          <a:srgbClr val="FFFF00"/>
        </a:lt2>
        <a:accent1>
          <a:srgbClr val="FF9900"/>
        </a:accent1>
        <a:accent2>
          <a:srgbClr val="FF0033"/>
        </a:accent2>
        <a:accent3>
          <a:srgbClr val="CAB8AA"/>
        </a:accent3>
        <a:accent4>
          <a:srgbClr val="DADADA"/>
        </a:accent4>
        <a:accent5>
          <a:srgbClr val="FFCAAA"/>
        </a:accent5>
        <a:accent6>
          <a:srgbClr val="E7002D"/>
        </a:accent6>
        <a:hlink>
          <a:srgbClr val="0099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5809</TotalTime>
  <Words>1513</Words>
  <Application>Microsoft Office PowerPoint</Application>
  <PresentationFormat>Произвольный</PresentationFormat>
  <Paragraphs>366</Paragraphs>
  <Slides>62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62</vt:i4>
      </vt:variant>
    </vt:vector>
  </HeadingPairs>
  <TitlesOfParts>
    <vt:vector size="70" baseType="lpstr">
      <vt:lpstr>Arial</vt:lpstr>
      <vt:lpstr>Times New Roman</vt:lpstr>
      <vt:lpstr>Calibri</vt:lpstr>
      <vt:lpstr>Arial Black</vt:lpstr>
      <vt:lpstr>Wingdings</vt:lpstr>
      <vt:lpstr>Verdana</vt:lpstr>
      <vt:lpstr>BLUEBOX</vt:lpstr>
      <vt:lpstr>BLUEBOX</vt:lpstr>
      <vt:lpstr>Слайд 1</vt:lpstr>
      <vt:lpstr>Слайд 2</vt:lpstr>
      <vt:lpstr>Мои знания о океане </vt:lpstr>
      <vt:lpstr>План урока</vt:lpstr>
      <vt:lpstr>Слайд 5</vt:lpstr>
      <vt:lpstr>Слайд 6</vt:lpstr>
      <vt:lpstr>Слайд 7</vt:lpstr>
      <vt:lpstr>Слайд 8</vt:lpstr>
      <vt:lpstr>Слайд 9</vt:lpstr>
      <vt:lpstr>Слайд 10</vt:lpstr>
      <vt:lpstr>Географическое положение  океана</vt:lpstr>
      <vt:lpstr>Слайд 12</vt:lpstr>
      <vt:lpstr>Площадь океана – 14,8 млн. кв. км</vt:lpstr>
      <vt:lpstr>Слайд 14</vt:lpstr>
      <vt:lpstr>История исследования</vt:lpstr>
      <vt:lpstr>Второй период  XVI– начало XVII веков </vt:lpstr>
      <vt:lpstr>Третий период  начало XVII - начало XIX веков </vt:lpstr>
      <vt:lpstr>Четвёртый период  XIX век</vt:lpstr>
      <vt:lpstr>Фритьоф Нансен на пути к Северному полюсу</vt:lpstr>
      <vt:lpstr>Пятый период  XX век</vt:lpstr>
      <vt:lpstr>Слайд 21</vt:lpstr>
      <vt:lpstr>Слайд 22</vt:lpstr>
      <vt:lpstr>Слайд 23</vt:lpstr>
      <vt:lpstr>В 1930 году экспедиция  О. Ю. Шмидта прошла на ледоколе «Георгий Седов» из Баренцева моря к западным берегам Северной Земли</vt:lpstr>
      <vt:lpstr>Начальник  станции «Северный Полюс-1» И.Д. Папанин   поднимает флаг СССР</vt:lpstr>
      <vt:lpstr>Слайд 26</vt:lpstr>
      <vt:lpstr>Рельеф дна</vt:lpstr>
      <vt:lpstr>Климатические пояса</vt:lpstr>
      <vt:lpstr>Климат Северного Ледовитого океана</vt:lpstr>
      <vt:lpstr>Течения в океане</vt:lpstr>
      <vt:lpstr>Северный Ледовитый океан – самый холодный океан</vt:lpstr>
      <vt:lpstr>Слайд 32</vt:lpstr>
      <vt:lpstr>Льды в океане</vt:lpstr>
      <vt:lpstr>Слайд 34</vt:lpstr>
      <vt:lpstr>Слайд 35</vt:lpstr>
      <vt:lpstr>Слайд 36</vt:lpstr>
      <vt:lpstr>Органический мир</vt:lpstr>
      <vt:lpstr>Чистик</vt:lpstr>
      <vt:lpstr>Слайд 39</vt:lpstr>
      <vt:lpstr>Слайд 40</vt:lpstr>
      <vt:lpstr>Хозяйственное использование Добыча полезных ископаемых</vt:lpstr>
      <vt:lpstr>Рыболовство</vt:lpstr>
      <vt:lpstr>Судоходство</vt:lpstr>
      <vt:lpstr>Слайд 44</vt:lpstr>
      <vt:lpstr>Ледоколы – проводники северных морей</vt:lpstr>
      <vt:lpstr>Слайд 46</vt:lpstr>
      <vt:lpstr>Слайд 47</vt:lpstr>
      <vt:lpstr>Метеорологические наблюдения</vt:lpstr>
      <vt:lpstr>Слайд 49</vt:lpstr>
      <vt:lpstr>Слайд 50</vt:lpstr>
      <vt:lpstr>История образования</vt:lpstr>
      <vt:lpstr>Сокращение льдов Арктики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Оцени свою работу на уроке</vt:lpstr>
      <vt:lpstr>Мои знания о океане</vt:lpstr>
      <vt:lpstr>Урок завершен!                      Успехов вам!!! </vt:lpstr>
    </vt:vector>
  </TitlesOfParts>
  <Company>Computer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Северный Ледовитый океан</dc:title>
  <dc:subject>Северный Ледовитый океан</dc:subject>
  <dc:creator>Каратцова Н.А.</dc:creator>
  <cp:lastModifiedBy>User</cp:lastModifiedBy>
  <cp:revision>562</cp:revision>
  <dcterms:created xsi:type="dcterms:W3CDTF">2006-11-18T23:19:34Z</dcterms:created>
  <dcterms:modified xsi:type="dcterms:W3CDTF">2013-03-25T18:02:53Z</dcterms:modified>
</cp:coreProperties>
</file>