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8" r:id="rId3"/>
    <p:sldId id="269" r:id="rId4"/>
    <p:sldId id="273" r:id="rId5"/>
    <p:sldId id="272" r:id="rId6"/>
    <p:sldId id="271" r:id="rId7"/>
    <p:sldId id="270" r:id="rId8"/>
    <p:sldId id="275" r:id="rId9"/>
    <p:sldId id="274" r:id="rId10"/>
    <p:sldId id="276" r:id="rId11"/>
    <p:sldId id="277" r:id="rId12"/>
    <p:sldId id="278" r:id="rId13"/>
    <p:sldId id="26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21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5431428-7638-49CC-AF3A-801CCA42A4CD}" type="datetimeFigureOut">
              <a:rPr lang="ru-RU"/>
              <a:pPr>
                <a:defRPr/>
              </a:pPr>
              <a:t>12.04.2013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D860A84-2A96-4A1D-AF80-EA6235FF2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Мои документы\СКРИНШОТЫ\Disk911.jp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42852"/>
            <a:ext cx="5929354" cy="6500858"/>
          </a:xfrm>
          <a:prstGeom prst="donut">
            <a:avLst/>
          </a:prstGeom>
          <a:noFill/>
        </p:spPr>
      </p:pic>
      <p:pic>
        <p:nvPicPr>
          <p:cNvPr id="5" name="Picture 3" descr="C:\Мои документы\Мои рисунки\АНИМАЦИЯ ДЛЯ ПРЕЗЕНТАЦИЙ\969406676.gif"/>
          <p:cNvPicPr>
            <a:picLocks noChangeAspect="1" noChangeArrowheads="1" noCrop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750" y="5422900"/>
            <a:ext cx="200025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Мои документы\СКРИНШОТЫ\Disk593.jpg"/>
          <p:cNvPicPr>
            <a:picLocks noChangeAspect="1" noChangeArrowheads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43042" y="1571612"/>
            <a:ext cx="3143272" cy="3571900"/>
          </a:xfrm>
          <a:prstGeom prst="ellipse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Picture 2" descr="C:\Мои документы\Мои рисунки\Картинки без фона к презентациям\75502850.png"/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0"/>
            <a:ext cx="32639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5429256" y="357166"/>
            <a:ext cx="3650656" cy="227754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Н.В.Гоголь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      Повесть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    «Портрет»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6400800" cy="10667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Мои документы\ФОНЫ\Фоны из интернета, Картинки фотошопа\0_4dd64_5abfb0f5_L.jpe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 userDrawn="1"/>
        </p:nvSpPr>
        <p:spPr>
          <a:xfrm>
            <a:off x="357188" y="285750"/>
            <a:ext cx="8501062" cy="6357938"/>
          </a:xfrm>
          <a:prstGeom prst="roundRect">
            <a:avLst/>
          </a:prstGeom>
          <a:solidFill>
            <a:srgbClr val="4521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8" descr="C:\Мои документы\Мои рисунки\АНИМАЦИЯ ДЛЯ ПРЕЗЕНТАЦИЙ\faa5844a9f92.pn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01000" y="4643438"/>
            <a:ext cx="100012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Мои документы\Мои рисунки\Картинки без фона к презентациям\75502850.png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207168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B1193-1AD5-45A5-93C4-36DF731FD81A}" type="datetimeFigureOut">
              <a:rPr lang="ru-RU"/>
              <a:pPr>
                <a:defRPr/>
              </a:pPr>
              <a:t>12.04.2013</a:t>
            </a:fld>
            <a:endParaRPr lang="ru-RU"/>
          </a:p>
        </p:txBody>
      </p:sp>
      <p:sp>
        <p:nvSpPr>
          <p:cNvPr id="12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8809-B0D1-41CF-8AEE-6D5DAFF19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 userDrawn="1"/>
        </p:nvSpPr>
        <p:spPr>
          <a:xfrm>
            <a:off x="1071563" y="642938"/>
            <a:ext cx="7858125" cy="6000750"/>
          </a:xfrm>
          <a:prstGeom prst="roundRect">
            <a:avLst/>
          </a:prstGeom>
          <a:solidFill>
            <a:srgbClr val="4521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Picture 3" descr="C:\Мои документы\Мои рисунки\АНИМАЦИЯ ДЛЯ ПРЕЗЕНТАЦИЙ\55574245_File112.gif"/>
          <p:cNvPicPr>
            <a:picLocks noChangeAspect="1" noChangeArrowheads="1" noCrop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75" y="5000625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Мои документы\Мои рисунки\Картинки без фона к презентациям\75502850.png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2286000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1BA3-16AF-496F-B9F4-30DA9C2CA5EE}" type="datetimeFigureOut">
              <a:rPr lang="ru-RU"/>
              <a:pPr>
                <a:defRPr/>
              </a:pPr>
              <a:t>12.04.2013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F9E7-A434-4D4A-8ACD-8A1165D24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Мои документы\Мои рисунки\Картинки без фона к презентациям\955w.png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2928938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Мои документы\Мои рисунки\Картинки без фона к презентациям\955w.png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929063"/>
            <a:ext cx="29289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C:\Мои документы\Мои рисунки\АНИМАЦИЯ ДЛЯ ПРЕЗЕНТАЦИЙ\2708015-15719d8d2d1cf6a5.gif"/>
          <p:cNvPicPr>
            <a:picLocks noChangeAspect="1" noChangeArrowheads="1" noCrop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43688" y="4357688"/>
            <a:ext cx="235743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29B1D-FEDF-419E-8462-1A49EC8E41BA}" type="datetimeFigureOut">
              <a:rPr lang="ru-RU"/>
              <a:pPr>
                <a:defRPr/>
              </a:pPr>
              <a:t>12.04.2013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03372-4778-49CF-A920-094E366FD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Мои документы\СКРИНШОТЫ\Disk911.jp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 userDrawn="1"/>
        </p:nvSpPr>
        <p:spPr>
          <a:xfrm>
            <a:off x="2786063" y="4714875"/>
            <a:ext cx="464343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Шаблон выполнила Морозова Наталья Терентьевна, учитель русского языка и литературы МБОУ «Павловская СОШ» Павловского района Алтайского края, 2013</a:t>
            </a: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E14C-9654-4F32-94E1-D528E4FE6DD8}" type="datetimeFigureOut">
              <a:rPr lang="ru-RU"/>
              <a:pPr>
                <a:defRPr/>
              </a:pPr>
              <a:t>12.04.2013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7EB1C-4280-4F03-8DFA-725062B2D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6F7712-425D-4AD3-8F03-EEEA50015B59}" type="datetimeFigureOut">
              <a:rPr lang="ru-RU"/>
              <a:pPr>
                <a:defRPr/>
              </a:pPr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E47D27-0D17-4F63-B850-D4F420999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nozis.info/files/images/k6.preview.jpg-" TargetMode="External"/><Relationship Id="rId2" Type="http://schemas.openxmlformats.org/officeDocument/2006/relationships/hyperlink" Target="http://imagencpd.aut.org/4DPict?file=20&amp;rec=25.078&amp;field=2-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s54.radikal.ru/i143/1103/ba/fa3a8121453b.jpg-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43625" y="4286250"/>
            <a:ext cx="2840038" cy="10779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Тестирование</a:t>
            </a:r>
          </a:p>
          <a:p>
            <a:pPr algn="ctr">
              <a:defRPr/>
            </a:pP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7171" name="Прямоугольник 3"/>
          <p:cNvSpPr>
            <a:spLocks noChangeArrowheads="1"/>
          </p:cNvSpPr>
          <p:nvPr/>
        </p:nvSpPr>
        <p:spPr bwMode="auto">
          <a:xfrm>
            <a:off x="285750" y="5786438"/>
            <a:ext cx="6786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Работу выполнила Морозова Наталья Терентьевна, учитель русского языка и литературы МБОУ «Павловская СОШ» Павловского района Алтайского края</a:t>
            </a:r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C000"/>
                </a:solidFill>
              </a:rPr>
              <a:t>Вопрос №9</a:t>
            </a:r>
          </a:p>
        </p:txBody>
      </p:sp>
      <p:sp>
        <p:nvSpPr>
          <p:cNvPr id="16387" name="Содержимое 6"/>
          <p:cNvSpPr>
            <a:spLocks noGrp="1"/>
          </p:cNvSpPr>
          <p:nvPr>
            <p:ph sz="half" idx="1"/>
          </p:nvPr>
        </p:nvSpPr>
        <p:spPr>
          <a:xfrm>
            <a:off x="1071563" y="2071688"/>
            <a:ext cx="2643187" cy="1285875"/>
          </a:xfrm>
        </p:spPr>
        <p:txBody>
          <a:bodyPr/>
          <a:lstStyle/>
          <a:p>
            <a:pPr eaLnBrk="1" hangingPunct="1"/>
            <a:r>
              <a:rPr lang="ru-RU" sz="2400" i="1" smtClean="0">
                <a:solidFill>
                  <a:srgbClr val="FFC000"/>
                </a:solidFill>
              </a:rPr>
              <a:t>Повествование во второй  части повести:</a:t>
            </a:r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1000125" y="3643313"/>
            <a:ext cx="3071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А). последовательное;</a:t>
            </a:r>
          </a:p>
        </p:txBody>
      </p:sp>
      <p:sp>
        <p:nvSpPr>
          <p:cNvPr id="13317" name="TextBox 9"/>
          <p:cNvSpPr txBox="1">
            <a:spLocks noChangeArrowheads="1"/>
          </p:cNvSpPr>
          <p:nvPr/>
        </p:nvSpPr>
        <p:spPr bwMode="auto">
          <a:xfrm>
            <a:off x="1143000" y="4286250"/>
            <a:ext cx="2786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Б). ретроспективное;</a:t>
            </a:r>
          </a:p>
        </p:txBody>
      </p:sp>
      <p:sp>
        <p:nvSpPr>
          <p:cNvPr id="13318" name="TextBox 10"/>
          <p:cNvSpPr txBox="1">
            <a:spLocks noChangeArrowheads="1"/>
          </p:cNvSpPr>
          <p:nvPr/>
        </p:nvSpPr>
        <p:spPr bwMode="auto">
          <a:xfrm>
            <a:off x="1785938" y="5000625"/>
            <a:ext cx="1928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В). рамочное.</a:t>
            </a:r>
          </a:p>
        </p:txBody>
      </p:sp>
      <p:pic>
        <p:nvPicPr>
          <p:cNvPr id="2" name="Picture 2" descr="C:\Documents and Settings\Наташа\Рабочий стол\Гоголь Портрет\povesti-gogolya-portret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857625" y="2071688"/>
            <a:ext cx="4849813" cy="3571875"/>
          </a:xfr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C000"/>
                </a:solidFill>
              </a:rPr>
              <a:t>Вопрос №10</a:t>
            </a:r>
          </a:p>
        </p:txBody>
      </p:sp>
      <p:sp>
        <p:nvSpPr>
          <p:cNvPr id="17411" name="Содержимое 6"/>
          <p:cNvSpPr>
            <a:spLocks noGrp="1"/>
          </p:cNvSpPr>
          <p:nvPr>
            <p:ph sz="half" idx="2"/>
          </p:nvPr>
        </p:nvSpPr>
        <p:spPr>
          <a:xfrm>
            <a:off x="857250" y="2071688"/>
            <a:ext cx="4357688" cy="2071687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FFC000"/>
                </a:solidFill>
              </a:rPr>
              <a:t>Слова: «Ибо для успокоения и примирения всех нисходит в мир высокое созданье искусства» - произносит:</a:t>
            </a:r>
          </a:p>
        </p:txBody>
      </p: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1357313" y="4429125"/>
            <a:ext cx="3071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А). художник Чартков;</a:t>
            </a:r>
          </a:p>
        </p:txBody>
      </p:sp>
      <p:sp>
        <p:nvSpPr>
          <p:cNvPr id="17413" name="TextBox 9"/>
          <p:cNvSpPr txBox="1">
            <a:spLocks noChangeArrowheads="1"/>
          </p:cNvSpPr>
          <p:nvPr/>
        </p:nvSpPr>
        <p:spPr bwMode="auto">
          <a:xfrm>
            <a:off x="1357313" y="5000625"/>
            <a:ext cx="314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Б). художник Б.;</a:t>
            </a:r>
          </a:p>
        </p:txBody>
      </p:sp>
      <p:sp>
        <p:nvSpPr>
          <p:cNvPr id="17414" name="TextBox 10"/>
          <p:cNvSpPr txBox="1">
            <a:spLocks noChangeArrowheads="1"/>
          </p:cNvSpPr>
          <p:nvPr/>
        </p:nvSpPr>
        <p:spPr bwMode="auto">
          <a:xfrm>
            <a:off x="1357313" y="5643563"/>
            <a:ext cx="2643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В). отец художника.</a:t>
            </a:r>
          </a:p>
        </p:txBody>
      </p:sp>
      <p:pic>
        <p:nvPicPr>
          <p:cNvPr id="2" name="Picture 2" descr="C:\Documents and Settings\Наташа\Рабочий стол\Гоголь Портрет\4f4a35cd0dac4baf106049f284bb0da6.gif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38" y="1670050"/>
            <a:ext cx="3286125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2000250" y="500063"/>
            <a:ext cx="5143500" cy="1143000"/>
          </a:xfrm>
        </p:spPr>
        <p:txBody>
          <a:bodyPr/>
          <a:lstStyle/>
          <a:p>
            <a:r>
              <a:rPr lang="ru-RU" smtClean="0">
                <a:solidFill>
                  <a:srgbClr val="FFC000"/>
                </a:solidFill>
              </a:rPr>
              <a:t>Проверь себя. (Ответы)</a:t>
            </a:r>
            <a:endParaRPr lang="ru-RU" smtClean="0"/>
          </a:p>
        </p:txBody>
      </p:sp>
      <p:sp>
        <p:nvSpPr>
          <p:cNvPr id="18435" name="Содержимое 5"/>
          <p:cNvSpPr>
            <a:spLocks noGrp="1"/>
          </p:cNvSpPr>
          <p:nvPr>
            <p:ph sz="quarter" idx="4"/>
          </p:nvPr>
        </p:nvSpPr>
        <p:spPr>
          <a:xfrm>
            <a:off x="2143125" y="1857375"/>
            <a:ext cx="4041775" cy="3951288"/>
          </a:xfrm>
        </p:spPr>
        <p:txBody>
          <a:bodyPr/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ru-RU" sz="4000" smtClean="0">
                <a:solidFill>
                  <a:schemeClr val="bg1"/>
                </a:solidFill>
              </a:rPr>
              <a:t>- Б          6. - А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4000" smtClean="0">
                <a:solidFill>
                  <a:schemeClr val="bg1"/>
                </a:solidFill>
              </a:rPr>
              <a:t>- Б          7. - В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4000" smtClean="0">
                <a:solidFill>
                  <a:schemeClr val="bg1"/>
                </a:solidFill>
              </a:rPr>
              <a:t>- А          8. - Б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4000" smtClean="0">
                <a:solidFill>
                  <a:schemeClr val="bg1"/>
                </a:solidFill>
              </a:rPr>
              <a:t> В            9. - В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4000" smtClean="0">
                <a:solidFill>
                  <a:schemeClr val="bg1"/>
                </a:solidFill>
              </a:rPr>
              <a:t>Б             10. - В</a:t>
            </a:r>
          </a:p>
          <a:p>
            <a:pPr marL="457200" indent="-457200">
              <a:buFont typeface="Calibri" pitchFamily="34" charset="0"/>
              <a:buAutoNum type="arabicPeriod"/>
            </a:pPr>
            <a:endParaRPr lang="ru-RU" smtClean="0"/>
          </a:p>
        </p:txBody>
      </p:sp>
      <p:pic>
        <p:nvPicPr>
          <p:cNvPr id="18440" name="Picture 8" descr="C:\Documents and Settings\Наташа\Рабочий стол\Гоголь Портрет\a633001b77bf4afcbf8a46b79da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" y="1214438"/>
            <a:ext cx="800417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785938" y="1214438"/>
            <a:ext cx="58578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ru-RU" u="sng">
                <a:hlinkClick r:id="rId2"/>
              </a:rPr>
              <a:t>http://imagencpd.aut.org/4DPict?file=20&amp;rec=25.078&amp;field=2-</a:t>
            </a:r>
            <a:r>
              <a:rPr lang="ru-RU"/>
              <a:t> Ростовщики 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u="sng">
                <a:hlinkClick r:id="rId3"/>
              </a:rPr>
              <a:t>http://www.gnozis.info/files/images/k6.preview.jpg-</a:t>
            </a:r>
            <a:r>
              <a:rPr lang="ru-RU"/>
              <a:t> Иванов Явление Христа народу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ru-RU" u="sng">
                <a:hlinkClick r:id="rId4"/>
              </a:rPr>
              <a:t>http://s54.radikal.ru/i143/1103/ba/fa3a8121453b.jpg-</a:t>
            </a:r>
            <a:r>
              <a:rPr lang="ru-RU"/>
              <a:t> Рембрандт. Ростовщик</a:t>
            </a: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785813" y="0"/>
            <a:ext cx="8177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C000"/>
                </a:solidFill>
              </a:rPr>
              <a:t>Используемая литература и Интернет-ресурсы </a:t>
            </a: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857375" y="2928938"/>
            <a:ext cx="5643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4. Е.Ю.Липина. Тесты к учебникам-хрестоматиям</a:t>
            </a:r>
          </a:p>
          <a:p>
            <a:r>
              <a:rPr lang="ru-RU"/>
              <a:t>    под редакцией Т.Ф.Курдюмовой. Литература 5-9</a:t>
            </a:r>
          </a:p>
          <a:p>
            <a:r>
              <a:rPr lang="ru-RU"/>
              <a:t>    классы. Издательство «Дрофа», Москва, 2007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C000"/>
                </a:solidFill>
              </a:rPr>
              <a:t>Вопрос №1</a:t>
            </a:r>
          </a:p>
        </p:txBody>
      </p:sp>
      <p:sp>
        <p:nvSpPr>
          <p:cNvPr id="8195" name="Содержимое 6"/>
          <p:cNvSpPr>
            <a:spLocks noGrp="1"/>
          </p:cNvSpPr>
          <p:nvPr>
            <p:ph sz="half" idx="1"/>
          </p:nvPr>
        </p:nvSpPr>
        <p:spPr>
          <a:xfrm>
            <a:off x="1071563" y="1600200"/>
            <a:ext cx="4143375" cy="1257300"/>
          </a:xfrm>
        </p:spPr>
        <p:txBody>
          <a:bodyPr/>
          <a:lstStyle/>
          <a:p>
            <a:pPr eaLnBrk="1" hangingPunct="1"/>
            <a:r>
              <a:rPr lang="ru-RU" sz="2400" i="1" smtClean="0">
                <a:solidFill>
                  <a:srgbClr val="FFC000"/>
                </a:solidFill>
              </a:rPr>
              <a:t>В основе цикла петербургских повестей лежит:</a:t>
            </a:r>
          </a:p>
        </p:txBody>
      </p:sp>
      <p:sp>
        <p:nvSpPr>
          <p:cNvPr id="8197" name="TextBox 8"/>
          <p:cNvSpPr txBox="1">
            <a:spLocks noChangeArrowheads="1"/>
          </p:cNvSpPr>
          <p:nvPr/>
        </p:nvSpPr>
        <p:spPr bwMode="auto">
          <a:xfrm>
            <a:off x="1285875" y="2857500"/>
            <a:ext cx="3929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А). общий для всех повестей внутренний конфликт героя;</a:t>
            </a:r>
          </a:p>
        </p:txBody>
      </p:sp>
      <p:sp>
        <p:nvSpPr>
          <p:cNvPr id="8198" name="TextBox 9"/>
          <p:cNvSpPr txBox="1">
            <a:spLocks noChangeArrowheads="1"/>
          </p:cNvSpPr>
          <p:nvPr/>
        </p:nvSpPr>
        <p:spPr bwMode="auto">
          <a:xfrm>
            <a:off x="1285875" y="3714750"/>
            <a:ext cx="4214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Б). конфликт человека и общества;</a:t>
            </a:r>
          </a:p>
        </p:txBody>
      </p:sp>
      <p:sp>
        <p:nvSpPr>
          <p:cNvPr id="8199" name="TextBox 10"/>
          <p:cNvSpPr txBox="1">
            <a:spLocks noChangeArrowheads="1"/>
          </p:cNvSpPr>
          <p:nvPr/>
        </p:nvSpPr>
        <p:spPr bwMode="auto">
          <a:xfrm>
            <a:off x="1285875" y="4572000"/>
            <a:ext cx="4214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В). конфликт между героями.</a:t>
            </a:r>
          </a:p>
        </p:txBody>
      </p:sp>
      <p:pic>
        <p:nvPicPr>
          <p:cNvPr id="8200" name="Picture 8" descr="C:\Documents and Settings\Наташа\Рабочий стол\Гоголь Портрет\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57813" y="1571625"/>
            <a:ext cx="3187700" cy="4525963"/>
          </a:xfr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1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C000"/>
                </a:solidFill>
              </a:rPr>
              <a:t>Вопрос №2</a:t>
            </a:r>
          </a:p>
        </p:txBody>
      </p:sp>
      <p:sp>
        <p:nvSpPr>
          <p:cNvPr id="9219" name="Содержимое 6"/>
          <p:cNvSpPr>
            <a:spLocks noGrp="1"/>
          </p:cNvSpPr>
          <p:nvPr>
            <p:ph sz="half" idx="1"/>
          </p:nvPr>
        </p:nvSpPr>
        <p:spPr>
          <a:xfrm>
            <a:off x="1071563" y="1600200"/>
            <a:ext cx="4143375" cy="1257300"/>
          </a:xfrm>
        </p:spPr>
        <p:txBody>
          <a:bodyPr/>
          <a:lstStyle/>
          <a:p>
            <a:pPr eaLnBrk="1" hangingPunct="1"/>
            <a:r>
              <a:rPr lang="ru-RU" sz="2400" i="1" smtClean="0">
                <a:solidFill>
                  <a:srgbClr val="FFC000"/>
                </a:solidFill>
              </a:rPr>
              <a:t>Проблема, поставленная в повести «Портрет»:</a:t>
            </a:r>
          </a:p>
        </p:txBody>
      </p:sp>
      <p:sp>
        <p:nvSpPr>
          <p:cNvPr id="9220" name="TextBox 8"/>
          <p:cNvSpPr txBox="1">
            <a:spLocks noChangeArrowheads="1"/>
          </p:cNvSpPr>
          <p:nvPr/>
        </p:nvSpPr>
        <p:spPr bwMode="auto">
          <a:xfrm>
            <a:off x="1285875" y="2857500"/>
            <a:ext cx="4214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А). место искусства в жизни общества;</a:t>
            </a:r>
          </a:p>
        </p:txBody>
      </p:sp>
      <p:sp>
        <p:nvSpPr>
          <p:cNvPr id="9221" name="TextBox 9"/>
          <p:cNvSpPr txBox="1">
            <a:spLocks noChangeArrowheads="1"/>
          </p:cNvSpPr>
          <p:nvPr/>
        </p:nvSpPr>
        <p:spPr bwMode="auto">
          <a:xfrm>
            <a:off x="1285875" y="3786188"/>
            <a:ext cx="4214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Б). назначение искусства;</a:t>
            </a:r>
          </a:p>
        </p:txBody>
      </p:sp>
      <p:sp>
        <p:nvSpPr>
          <p:cNvPr id="9222" name="TextBox 10"/>
          <p:cNvSpPr txBox="1">
            <a:spLocks noChangeArrowheads="1"/>
          </p:cNvSpPr>
          <p:nvPr/>
        </p:nvSpPr>
        <p:spPr bwMode="auto">
          <a:xfrm>
            <a:off x="1285875" y="4572000"/>
            <a:ext cx="4214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В). трудная судьба художника.</a:t>
            </a:r>
          </a:p>
        </p:txBody>
      </p:sp>
      <p:pic>
        <p:nvPicPr>
          <p:cNvPr id="9223" name="Picture 9" descr="C:\Documents and Settings\Наташа\Рабочий стол\Гоголь Портрет\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286375" y="1571625"/>
            <a:ext cx="3187700" cy="4525963"/>
          </a:xfr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C000"/>
                </a:solidFill>
              </a:rPr>
              <a:t>Вопрос №3</a:t>
            </a:r>
          </a:p>
        </p:txBody>
      </p:sp>
      <p:sp>
        <p:nvSpPr>
          <p:cNvPr id="10243" name="Содержимое 6"/>
          <p:cNvSpPr>
            <a:spLocks noGrp="1"/>
          </p:cNvSpPr>
          <p:nvPr>
            <p:ph sz="half" idx="1"/>
          </p:nvPr>
        </p:nvSpPr>
        <p:spPr>
          <a:xfrm>
            <a:off x="1071563" y="1600200"/>
            <a:ext cx="3929062" cy="1257300"/>
          </a:xfrm>
        </p:spPr>
        <p:txBody>
          <a:bodyPr/>
          <a:lstStyle/>
          <a:p>
            <a:pPr eaLnBrk="1" hangingPunct="1"/>
            <a:r>
              <a:rPr lang="ru-RU" sz="2400" i="1" smtClean="0">
                <a:solidFill>
                  <a:srgbClr val="FFC000"/>
                </a:solidFill>
              </a:rPr>
              <a:t>Рассказ о двух художниках построен по принципу:</a:t>
            </a:r>
          </a:p>
        </p:txBody>
      </p:sp>
      <p:sp>
        <p:nvSpPr>
          <p:cNvPr id="10244" name="TextBox 8"/>
          <p:cNvSpPr txBox="1">
            <a:spLocks noChangeArrowheads="1"/>
          </p:cNvSpPr>
          <p:nvPr/>
        </p:nvSpPr>
        <p:spPr bwMode="auto">
          <a:xfrm>
            <a:off x="1285875" y="3357563"/>
            <a:ext cx="3000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А). антитезы;</a:t>
            </a:r>
          </a:p>
        </p:txBody>
      </p:sp>
      <p:sp>
        <p:nvSpPr>
          <p:cNvPr id="10245" name="TextBox 9"/>
          <p:cNvSpPr txBox="1">
            <a:spLocks noChangeArrowheads="1"/>
          </p:cNvSpPr>
          <p:nvPr/>
        </p:nvSpPr>
        <p:spPr bwMode="auto">
          <a:xfrm>
            <a:off x="1285875" y="3929063"/>
            <a:ext cx="3000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Б). гиперболы;</a:t>
            </a:r>
          </a:p>
        </p:txBody>
      </p:sp>
      <p:sp>
        <p:nvSpPr>
          <p:cNvPr id="10246" name="TextBox 10"/>
          <p:cNvSpPr txBox="1">
            <a:spLocks noChangeArrowheads="1"/>
          </p:cNvSpPr>
          <p:nvPr/>
        </p:nvSpPr>
        <p:spPr bwMode="auto">
          <a:xfrm>
            <a:off x="1285875" y="4572000"/>
            <a:ext cx="4214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В). типизации. </a:t>
            </a:r>
          </a:p>
        </p:txBody>
      </p:sp>
      <p:pic>
        <p:nvPicPr>
          <p:cNvPr id="10248" name="Picture 8" descr="C:\Documents and Settings\Наташа\Рабочий стол\Гоголь Портрет\tema-povesti-gogolya-portre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143500" y="1719263"/>
            <a:ext cx="3257550" cy="4286250"/>
          </a:xfr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C000"/>
                </a:solidFill>
              </a:rPr>
              <a:t>Вопрос №4</a:t>
            </a:r>
          </a:p>
        </p:txBody>
      </p:sp>
      <p:sp>
        <p:nvSpPr>
          <p:cNvPr id="11267" name="Содержимое 6"/>
          <p:cNvSpPr>
            <a:spLocks noGrp="1"/>
          </p:cNvSpPr>
          <p:nvPr>
            <p:ph sz="half" idx="1"/>
          </p:nvPr>
        </p:nvSpPr>
        <p:spPr>
          <a:xfrm>
            <a:off x="1071563" y="1600200"/>
            <a:ext cx="4143375" cy="1257300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 </a:t>
            </a:r>
            <a:r>
              <a:rPr lang="ru-RU" sz="2400" i="1" smtClean="0">
                <a:solidFill>
                  <a:srgbClr val="FFC000"/>
                </a:solidFill>
              </a:rPr>
              <a:t>Трагедия художника Чарткова заключается:</a:t>
            </a:r>
          </a:p>
        </p:txBody>
      </p:sp>
      <p:sp>
        <p:nvSpPr>
          <p:cNvPr id="11268" name="TextBox 8"/>
          <p:cNvSpPr txBox="1">
            <a:spLocks noChangeArrowheads="1"/>
          </p:cNvSpPr>
          <p:nvPr/>
        </p:nvSpPr>
        <p:spPr bwMode="auto">
          <a:xfrm>
            <a:off x="1285875" y="2857500"/>
            <a:ext cx="350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А).в непонимании обществом его творчества;</a:t>
            </a:r>
          </a:p>
        </p:txBody>
      </p:sp>
      <p:sp>
        <p:nvSpPr>
          <p:cNvPr id="11269" name="TextBox 9"/>
          <p:cNvSpPr txBox="1">
            <a:spLocks noChangeArrowheads="1"/>
          </p:cNvSpPr>
          <p:nvPr/>
        </p:nvSpPr>
        <p:spPr bwMode="auto">
          <a:xfrm>
            <a:off x="1285875" y="3786188"/>
            <a:ext cx="3857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Б). в бедности и одиночестве;</a:t>
            </a:r>
          </a:p>
        </p:txBody>
      </p:sp>
      <p:sp>
        <p:nvSpPr>
          <p:cNvPr id="11270" name="TextBox 10"/>
          <p:cNvSpPr txBox="1">
            <a:spLocks noChangeArrowheads="1"/>
          </p:cNvSpPr>
          <p:nvPr/>
        </p:nvSpPr>
        <p:spPr bwMode="auto">
          <a:xfrm>
            <a:off x="1285875" y="4572000"/>
            <a:ext cx="4214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В). в отказе от творчества.</a:t>
            </a:r>
          </a:p>
        </p:txBody>
      </p:sp>
      <p:pic>
        <p:nvPicPr>
          <p:cNvPr id="11271" name="Picture 8" descr="C:\Documents and Settings\Наташа\Рабочий стол\Гоголь Портрет\sergey_gonkov_110_2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286375" y="1701800"/>
            <a:ext cx="3286125" cy="4360863"/>
          </a:xfr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C000"/>
                </a:solidFill>
              </a:rPr>
              <a:t>Вопрос №5</a:t>
            </a:r>
          </a:p>
        </p:txBody>
      </p:sp>
      <p:sp>
        <p:nvSpPr>
          <p:cNvPr id="12291" name="Содержимое 6"/>
          <p:cNvSpPr>
            <a:spLocks noGrp="1"/>
          </p:cNvSpPr>
          <p:nvPr>
            <p:ph sz="half" idx="1"/>
          </p:nvPr>
        </p:nvSpPr>
        <p:spPr>
          <a:xfrm>
            <a:off x="1071563" y="1600200"/>
            <a:ext cx="4000500" cy="1828800"/>
          </a:xfrm>
        </p:spPr>
        <p:txBody>
          <a:bodyPr/>
          <a:lstStyle/>
          <a:p>
            <a:pPr eaLnBrk="1" hangingPunct="1"/>
            <a:r>
              <a:rPr lang="ru-RU" sz="2400" i="1" smtClean="0">
                <a:solidFill>
                  <a:srgbClr val="FFC000"/>
                </a:solidFill>
              </a:rPr>
              <a:t>По мнению Гоголя, «девятнадцатый век давно уже приобрёл скучную Физиономию..» :</a:t>
            </a:r>
          </a:p>
        </p:txBody>
      </p:sp>
      <p:sp>
        <p:nvSpPr>
          <p:cNvPr id="12292" name="TextBox 8"/>
          <p:cNvSpPr txBox="1">
            <a:spLocks noChangeArrowheads="1"/>
          </p:cNvSpPr>
          <p:nvPr/>
        </p:nvSpPr>
        <p:spPr bwMode="auto">
          <a:xfrm>
            <a:off x="1571625" y="3571875"/>
            <a:ext cx="2428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А). министра;</a:t>
            </a:r>
          </a:p>
        </p:txBody>
      </p:sp>
      <p:sp>
        <p:nvSpPr>
          <p:cNvPr id="12293" name="TextBox 9"/>
          <p:cNvSpPr txBox="1">
            <a:spLocks noChangeArrowheads="1"/>
          </p:cNvSpPr>
          <p:nvPr/>
        </p:nvSpPr>
        <p:spPr bwMode="auto">
          <a:xfrm>
            <a:off x="1571625" y="4071938"/>
            <a:ext cx="2357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Б). банкира;</a:t>
            </a:r>
          </a:p>
        </p:txBody>
      </p:sp>
      <p:sp>
        <p:nvSpPr>
          <p:cNvPr id="12294" name="TextBox 10"/>
          <p:cNvSpPr txBox="1">
            <a:spLocks noChangeArrowheads="1"/>
          </p:cNvSpPr>
          <p:nvPr/>
        </p:nvSpPr>
        <p:spPr bwMode="auto">
          <a:xfrm>
            <a:off x="1571625" y="4572000"/>
            <a:ext cx="2500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В). художника.</a:t>
            </a:r>
          </a:p>
        </p:txBody>
      </p:sp>
      <p:pic>
        <p:nvPicPr>
          <p:cNvPr id="12296" name="Picture 8" descr="C:\Documents and Settings\Наташа\Рабочий стол\Гоголь Портрет\1303213144137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38" y="1704975"/>
            <a:ext cx="3208337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C000"/>
                </a:solidFill>
              </a:rPr>
              <a:t>Вопрос №6</a:t>
            </a:r>
          </a:p>
        </p:txBody>
      </p:sp>
      <p:sp>
        <p:nvSpPr>
          <p:cNvPr id="13315" name="Содержимое 6"/>
          <p:cNvSpPr>
            <a:spLocks noGrp="1"/>
          </p:cNvSpPr>
          <p:nvPr>
            <p:ph sz="half" idx="1"/>
          </p:nvPr>
        </p:nvSpPr>
        <p:spPr>
          <a:xfrm>
            <a:off x="1071563" y="1600200"/>
            <a:ext cx="4143375" cy="1257300"/>
          </a:xfrm>
        </p:spPr>
        <p:txBody>
          <a:bodyPr/>
          <a:lstStyle/>
          <a:p>
            <a:pPr eaLnBrk="1" hangingPunct="1"/>
            <a:r>
              <a:rPr lang="ru-RU" sz="2400" i="1" smtClean="0">
                <a:solidFill>
                  <a:srgbClr val="FFC000"/>
                </a:solidFill>
              </a:rPr>
              <a:t>В предложении: «Высокая кисть художника выказывалась в нём очевидно» - использована:</a:t>
            </a:r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1571625" y="3714750"/>
            <a:ext cx="2500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А). метафора;</a:t>
            </a:r>
          </a:p>
        </p:txBody>
      </p:sp>
      <p:sp>
        <p:nvSpPr>
          <p:cNvPr id="13317" name="TextBox 9"/>
          <p:cNvSpPr txBox="1">
            <a:spLocks noChangeArrowheads="1"/>
          </p:cNvSpPr>
          <p:nvPr/>
        </p:nvSpPr>
        <p:spPr bwMode="auto">
          <a:xfrm>
            <a:off x="1571625" y="4214813"/>
            <a:ext cx="271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Б). аллегория;</a:t>
            </a:r>
          </a:p>
        </p:txBody>
      </p:sp>
      <p:sp>
        <p:nvSpPr>
          <p:cNvPr id="13318" name="TextBox 10"/>
          <p:cNvSpPr txBox="1">
            <a:spLocks noChangeArrowheads="1"/>
          </p:cNvSpPr>
          <p:nvPr/>
        </p:nvSpPr>
        <p:spPr bwMode="auto">
          <a:xfrm>
            <a:off x="1571625" y="4786313"/>
            <a:ext cx="2643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В). гипербола.</a:t>
            </a:r>
          </a:p>
        </p:txBody>
      </p:sp>
      <p:pic>
        <p:nvPicPr>
          <p:cNvPr id="8" name="Picture 8" descr="C:\Documents and Settings\Наташа\Рабочий стол\Гоголь Портрет\7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286375" y="1571625"/>
            <a:ext cx="3322638" cy="4525963"/>
          </a:xfr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C000"/>
                </a:solidFill>
              </a:rPr>
              <a:t>Вопрос №7</a:t>
            </a:r>
          </a:p>
        </p:txBody>
      </p:sp>
      <p:sp>
        <p:nvSpPr>
          <p:cNvPr id="14339" name="Содержимое 6"/>
          <p:cNvSpPr>
            <a:spLocks noGrp="1"/>
          </p:cNvSpPr>
          <p:nvPr>
            <p:ph sz="half" idx="1"/>
          </p:nvPr>
        </p:nvSpPr>
        <p:spPr>
          <a:xfrm>
            <a:off x="4714875" y="1643063"/>
            <a:ext cx="4000500" cy="1614487"/>
          </a:xfrm>
        </p:spPr>
        <p:txBody>
          <a:bodyPr/>
          <a:lstStyle/>
          <a:p>
            <a:pPr eaLnBrk="1" hangingPunct="1"/>
            <a:r>
              <a:rPr lang="ru-RU" sz="2400" i="1" smtClean="0">
                <a:solidFill>
                  <a:srgbClr val="FFC000"/>
                </a:solidFill>
              </a:rPr>
              <a:t>Портрет ростовщика является олицетворением:</a:t>
            </a:r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5357813" y="3000375"/>
            <a:ext cx="185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А). любви;</a:t>
            </a:r>
          </a:p>
        </p:txBody>
      </p:sp>
      <p:sp>
        <p:nvSpPr>
          <p:cNvPr id="13317" name="TextBox 9"/>
          <p:cNvSpPr txBox="1">
            <a:spLocks noChangeArrowheads="1"/>
          </p:cNvSpPr>
          <p:nvPr/>
        </p:nvSpPr>
        <p:spPr bwMode="auto">
          <a:xfrm>
            <a:off x="5357813" y="3500438"/>
            <a:ext cx="1928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Б). добра;</a:t>
            </a:r>
          </a:p>
        </p:txBody>
      </p:sp>
      <p:sp>
        <p:nvSpPr>
          <p:cNvPr id="13318" name="TextBox 10"/>
          <p:cNvSpPr txBox="1">
            <a:spLocks noChangeArrowheads="1"/>
          </p:cNvSpPr>
          <p:nvPr/>
        </p:nvSpPr>
        <p:spPr bwMode="auto">
          <a:xfrm>
            <a:off x="5357813" y="4071938"/>
            <a:ext cx="185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В). зла.</a:t>
            </a:r>
          </a:p>
        </p:txBody>
      </p:sp>
      <p:pic>
        <p:nvPicPr>
          <p:cNvPr id="14343" name="Picture 8" descr="C:\Documents and Settings\Наташа\Рабочий стол\Гоголь Портрет\111100365957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500" y="1714500"/>
            <a:ext cx="269557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C000"/>
                </a:solidFill>
              </a:rPr>
              <a:t>Вопрос №8</a:t>
            </a:r>
          </a:p>
        </p:txBody>
      </p:sp>
      <p:sp>
        <p:nvSpPr>
          <p:cNvPr id="15363" name="Содержимое 6"/>
          <p:cNvSpPr>
            <a:spLocks noGrp="1"/>
          </p:cNvSpPr>
          <p:nvPr>
            <p:ph sz="half" idx="1"/>
          </p:nvPr>
        </p:nvSpPr>
        <p:spPr>
          <a:xfrm>
            <a:off x="1071563" y="1600200"/>
            <a:ext cx="7858125" cy="1257300"/>
          </a:xfrm>
        </p:spPr>
        <p:txBody>
          <a:bodyPr/>
          <a:lstStyle/>
          <a:p>
            <a:pPr eaLnBrk="1" hangingPunct="1"/>
            <a:r>
              <a:rPr lang="ru-RU" sz="2400" i="1" smtClean="0">
                <a:solidFill>
                  <a:srgbClr val="FFC000"/>
                </a:solidFill>
              </a:rPr>
              <a:t>Художник, написавший  портрет ростовщика:</a:t>
            </a:r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1500188" y="2500313"/>
            <a:ext cx="3071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А). получил признание;</a:t>
            </a:r>
          </a:p>
        </p:txBody>
      </p:sp>
      <p:sp>
        <p:nvSpPr>
          <p:cNvPr id="13317" name="TextBox 9"/>
          <p:cNvSpPr txBox="1">
            <a:spLocks noChangeArrowheads="1"/>
          </p:cNvSpPr>
          <p:nvPr/>
        </p:nvSpPr>
        <p:spPr bwMode="auto">
          <a:xfrm>
            <a:off x="1500188" y="3143250"/>
            <a:ext cx="314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Б). раскаялся в содеянном, стал монахом;</a:t>
            </a:r>
          </a:p>
        </p:txBody>
      </p:sp>
      <p:sp>
        <p:nvSpPr>
          <p:cNvPr id="13318" name="TextBox 10"/>
          <p:cNvSpPr txBox="1">
            <a:spLocks noChangeArrowheads="1"/>
          </p:cNvSpPr>
          <p:nvPr/>
        </p:nvSpPr>
        <p:spPr bwMode="auto">
          <a:xfrm>
            <a:off x="1571625" y="4357688"/>
            <a:ext cx="2643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В). став богатым, утратил талант.</a:t>
            </a:r>
          </a:p>
        </p:txBody>
      </p:sp>
      <p:pic>
        <p:nvPicPr>
          <p:cNvPr id="2" name="Picture 2" descr="C:\Documents and Settings\Наташа\Рабочий стол\Гоголь Портрет\_dsc19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0" y="2428875"/>
            <a:ext cx="4060825" cy="3451225"/>
          </a:xfr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387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Слайд 1</vt:lpstr>
      <vt:lpstr>Вопрос №1</vt:lpstr>
      <vt:lpstr>Вопрос №2</vt:lpstr>
      <vt:lpstr>Вопрос №3</vt:lpstr>
      <vt:lpstr>Вопрос №4</vt:lpstr>
      <vt:lpstr>Вопрос №5</vt:lpstr>
      <vt:lpstr>Вопрос №6</vt:lpstr>
      <vt:lpstr>Вопрос №7</vt:lpstr>
      <vt:lpstr>Вопрос №8</vt:lpstr>
      <vt:lpstr>Вопрос №9</vt:lpstr>
      <vt:lpstr>Вопрос №10</vt:lpstr>
      <vt:lpstr>Проверь себя. (Ответы)</vt:lpstr>
      <vt:lpstr>Слайд 13</vt:lpstr>
    </vt:vector>
  </TitlesOfParts>
  <Company>Морозова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revaz</cp:lastModifiedBy>
  <cp:revision>81</cp:revision>
  <dcterms:created xsi:type="dcterms:W3CDTF">2013-01-25T11:00:51Z</dcterms:created>
  <dcterms:modified xsi:type="dcterms:W3CDTF">2013-04-12T18:13:42Z</dcterms:modified>
</cp:coreProperties>
</file>