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ms-office.legacyDiagramTex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handoutMasterIdLst>
    <p:handoutMasterId r:id="rId30"/>
  </p:handoutMasterIdLst>
  <p:sldIdLst>
    <p:sldId id="256" r:id="rId2"/>
    <p:sldId id="286" r:id="rId3"/>
    <p:sldId id="258" r:id="rId4"/>
    <p:sldId id="259" r:id="rId5"/>
    <p:sldId id="260" r:id="rId6"/>
    <p:sldId id="261" r:id="rId7"/>
    <p:sldId id="262" r:id="rId8"/>
    <p:sldId id="263" r:id="rId9"/>
    <p:sldId id="257" r:id="rId10"/>
    <p:sldId id="264" r:id="rId11"/>
    <p:sldId id="277" r:id="rId12"/>
    <p:sldId id="285" r:id="rId13"/>
    <p:sldId id="265" r:id="rId14"/>
    <p:sldId id="284" r:id="rId15"/>
    <p:sldId id="268" r:id="rId16"/>
    <p:sldId id="270" r:id="rId17"/>
    <p:sldId id="272" r:id="rId18"/>
    <p:sldId id="273" r:id="rId19"/>
    <p:sldId id="274" r:id="rId20"/>
    <p:sldId id="275" r:id="rId21"/>
    <p:sldId id="278" r:id="rId22"/>
    <p:sldId id="279" r:id="rId23"/>
    <p:sldId id="280" r:id="rId24"/>
    <p:sldId id="281" r:id="rId25"/>
    <p:sldId id="282" r:id="rId26"/>
    <p:sldId id="283" r:id="rId27"/>
    <p:sldId id="288" r:id="rId28"/>
    <p:sldId id="289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CCFF66"/>
    <a:srgbClr val="FF9966"/>
    <a:srgbClr val="FF9900"/>
    <a:srgbClr val="FF5050"/>
    <a:srgbClr val="CCFF99"/>
    <a:srgbClr val="FF9999"/>
    <a:srgbClr val="99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94660"/>
  </p:normalViewPr>
  <p:slideViewPr>
    <p:cSldViewPr>
      <p:cViewPr varScale="1">
        <p:scale>
          <a:sx n="58" d="100"/>
          <a:sy n="58" d="100"/>
        </p:scale>
        <p:origin x="-97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microsoft.com/office/2006/relationships/legacyDocTextInfo" Target="legacyDocTextInfo.bin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8.xml"/><Relationship Id="rId2" Type="http://schemas.openxmlformats.org/officeDocument/2006/relationships/slide" Target="slides/slide7.xml"/><Relationship Id="rId1" Type="http://schemas.openxmlformats.org/officeDocument/2006/relationships/slide" Target="slides/slide4.xml"/><Relationship Id="rId6" Type="http://schemas.openxmlformats.org/officeDocument/2006/relationships/slide" Target="slides/slide25.xml"/><Relationship Id="rId5" Type="http://schemas.openxmlformats.org/officeDocument/2006/relationships/slide" Target="slides/slide14.xml"/><Relationship Id="rId4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4" Type="http://schemas.microsoft.com/office/2006/relationships/legacyDiagramText" Target="legacyDiagramText4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C0A0CD3-7209-4B2E-9332-3AE708F8A4C1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23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9523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9523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95237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5238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5239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5240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95241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5242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9524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524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95245" name="Rectangle 13"/>
          <p:cNvSpPr>
            <a:spLocks noGrp="1" noChangeArrowheads="1"/>
          </p:cNvSpPr>
          <p:nvPr>
            <p:ph type="dt" sz="half" idx="2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5246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5247" name="Rectangle 1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CC3AB08-1131-45F6-943C-1F4967F5A78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9B4A1A-C6DF-4C38-9706-1A2FB6B003C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9283F8-CB36-4E6D-8E2D-ABF68574492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914400" y="1600200"/>
            <a:ext cx="7772400" cy="4530725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6A19EDE-AAAF-44E7-BE8B-3C5730082C5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876800" y="3941763"/>
            <a:ext cx="38100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74B8CE2-B167-46CE-901B-F99EA68E214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600200"/>
            <a:ext cx="38100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914400" y="3941763"/>
            <a:ext cx="38100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876800" y="3941763"/>
            <a:ext cx="38100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0ADA19A-11E3-4102-8357-71C2EEA45E4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CC1EA0-473B-4F91-994E-359F264B9BA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BAED37-EC1C-4007-8F84-30BEBAB3B57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B9440E-4807-40CC-A7AD-57BFB89FCE0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E2761A-F0B3-4B7B-A3E6-D5B8ABC6136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E59D5D-224B-4555-A35C-884B934B183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7A1396-8092-400D-ADE6-CB17440E541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DAC7E2-6246-434D-AC2A-48DFA473B4F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2106F8-E33D-4E7F-AD22-4D83F09BAD1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210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9421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94212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94213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4214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9421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4216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421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ru-RU"/>
          </a:p>
        </p:txBody>
      </p:sp>
      <p:sp>
        <p:nvSpPr>
          <p:cNvPr id="9421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ru-RU"/>
          </a:p>
        </p:txBody>
      </p:sp>
      <p:sp>
        <p:nvSpPr>
          <p:cNvPr id="9421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7B0F0ABA-1F43-4548-8D27-28274E4AE180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94220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http://www.csu.ru/images/&#1060;&#1041;&#1080;&#1086;/24_&#1085;&#1077;&#1087;&#1086;&#1076;&#1074;&#1080;&#1078;&#1085;&#1099;&#1077;.jpg" TargetMode="External"/><Relationship Id="rId7" Type="http://schemas.openxmlformats.org/officeDocument/2006/relationships/image" Target="http://www.vra4.com/2/16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http://www.csu.ru/images/&#1060;&#1041;&#1080;&#1086;/21_&#1078;&#1075;&#1091;&#1090;&#1080;&#1082;&#1086;&#1074;&#1099;&#1077;.jpg" TargetMode="Externa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http://www.csu.ru/images/&#1060;&#1041;&#1080;&#1086;/15_&#1092;&#1086;&#1088;&#1084;&#1099;-&#1073;&#1072;&#1082;&#1090;&#1077;&#1088;&#1080;&#1081;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http://www.medportal.ru/common/hash/6/2/62404903-6c96-45c2-a465-c5888e65c52d.gif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jpeg"/><Relationship Id="rId5" Type="http://schemas.openxmlformats.org/officeDocument/2006/relationships/image" Target="http://www.csu.ru/images/&#1060;&#1041;&#1080;&#1086;/17_H.pylori_warren_marshall.jpg" TargetMode="Externa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http://www.csu.ru/images/&#1060;&#1041;&#1080;&#1086;/06_&#1062;&#1052;&#1042;_&#1089;&#1090;&#1088;&#1086;&#1077;&#1085;&#1080;&#1077;-&#1074;&#1080;&#1088;&#1091;&#1089;&#1072;.jpg" TargetMode="External"/><Relationship Id="rId3" Type="http://schemas.openxmlformats.org/officeDocument/2006/relationships/image" Target="../media/image20.jpeg"/><Relationship Id="rId7" Type="http://schemas.openxmlformats.org/officeDocument/2006/relationships/image" Target="../media/image2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http://www.csu.ru/images/&#1060;&#1041;&#1080;&#1086;/03_&#1082;&#1086;&#1088;&#1100;_&#1074;&#1086;&#1079;&#1073;&#1091;&#1076;&#1080;&#1090;&#1077;&#1083;&#1100;.jpg" TargetMode="External"/><Relationship Id="rId5" Type="http://schemas.openxmlformats.org/officeDocument/2006/relationships/image" Target="../media/image21.jpeg"/><Relationship Id="rId4" Type="http://schemas.openxmlformats.org/officeDocument/2006/relationships/image" Target="http://www.csu.ru/images/&#1060;&#1041;&#1080;&#1086;/04_&#1086;&#1089;&#1087;&#1072;-&#1074;&#1077;&#1090;&#1088;&#1103;&#1085;&#1072;&#1103;_&#1074;&#1080;&#1088;&#1091;&#1089;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ru.wikipedia.org/wiki/%D0%98%D0%BD%D1%84%D0%B5%D0%BA%D1%86%D0%B8%D1%8F" TargetMode="Externa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go.mail.ru/frame.html?imgurl=http://www.kuharka.ru/_img/smor2.jpg&amp;pageurl=http://www.kuharka.ru%2Fviewtopic.php%3Ft%3D3427&amp;id=15051785&amp;iid=0&amp;imgwidth=300&amp;imgheight=211&amp;imgsize=40766&amp;images_links=b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jpeg"/><Relationship Id="rId5" Type="http://schemas.openxmlformats.org/officeDocument/2006/relationships/image" Target="http://im0-tub.mail.ru/i?id=15051785&amp;tov=0" TargetMode="External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C%D0%B8%D0%BA%D1%80%D0%BE%D0%BE%D1%80%D0%B3%D0%B0%D0%BD%D0%B8%D0%B7%D0%BC%D1%8B" TargetMode="External"/><Relationship Id="rId2" Type="http://schemas.openxmlformats.org/officeDocument/2006/relationships/hyperlink" Target="http://ru.wikipedia.org/wiki/%D0%9E%D1%80%D0%B3%D0%B0%D0%BD%D0%B8%D0%B7%D0%BC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http://www.nbuv.gov.ua/polit/02prdss.files/demo180402-3.gi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http://www.nbuv.gov.ua/polit/02prdss.files/demo180402-2.gi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http://www.ugcatalog.ru/upload/680-4-1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C%D0%B8%D0%BA%D1%80%D0%BE%D0%BE%D1%80%D0%B3%D0%B0%D0%BD%D0%B8%D0%B7%D0%BC%D1%8B" TargetMode="External"/><Relationship Id="rId2" Type="http://schemas.openxmlformats.org/officeDocument/2006/relationships/hyperlink" Target="http://ru.wikipedia.org/wiki/%D0%9E%D1%80%D0%B3%D0%B0%D0%BD%D0%B8%D0%B7%D0%BC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24075" y="1484313"/>
            <a:ext cx="6562725" cy="936625"/>
          </a:xfrm>
        </p:spPr>
        <p:txBody>
          <a:bodyPr/>
          <a:lstStyle/>
          <a:p>
            <a:r>
              <a:rPr lang="ru-RU" sz="4400"/>
              <a:t>Тема: </a:t>
            </a:r>
            <a:br>
              <a:rPr lang="ru-RU" sz="4400"/>
            </a:br>
            <a:r>
              <a:rPr lang="ru-RU"/>
              <a:t>Инфекционные заболевания человека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  <a:p>
            <a:r>
              <a:rPr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6" name="Picture 4" descr="02_шкала-патогенов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971550" y="1700213"/>
            <a:ext cx="5772150" cy="43434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620713"/>
            <a:ext cx="7772400" cy="633412"/>
          </a:xfrm>
        </p:spPr>
        <p:txBody>
          <a:bodyPr/>
          <a:lstStyle/>
          <a:p>
            <a:r>
              <a:rPr lang="ru-RU" sz="3400"/>
              <a:t>Инфицирование простейшими </a:t>
            </a:r>
          </a:p>
        </p:txBody>
      </p:sp>
      <p:pic>
        <p:nvPicPr>
          <p:cNvPr id="30724" name="Picture 4" descr="roit1-2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827088" y="1628775"/>
            <a:ext cx="7305675" cy="498633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549275"/>
            <a:ext cx="7772400" cy="714375"/>
          </a:xfrm>
        </p:spPr>
        <p:txBody>
          <a:bodyPr/>
          <a:lstStyle/>
          <a:p>
            <a:r>
              <a:rPr lang="ru-RU" sz="3400"/>
              <a:t>Простейшие – возбудители заболеваний.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3314700" y="1243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41987" name="Picture 3" descr="http://www.csu.ru/images/ФБио/24_неподвижные.jpg"/>
          <p:cNvPicPr>
            <a:picLocks noChangeAspect="1" noChangeArrowheads="1"/>
          </p:cNvPicPr>
          <p:nvPr/>
        </p:nvPicPr>
        <p:blipFill>
          <a:blip r:embed="rId2" r:link="rId3" cstate="email"/>
          <a:srcRect/>
          <a:stretch>
            <a:fillRect/>
          </a:stretch>
        </p:blipFill>
        <p:spPr bwMode="auto">
          <a:xfrm>
            <a:off x="684213" y="1700213"/>
            <a:ext cx="2411412" cy="4192587"/>
          </a:xfrm>
          <a:prstGeom prst="rect">
            <a:avLst/>
          </a:prstGeom>
          <a:noFill/>
        </p:spPr>
      </p:pic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3090863" y="1690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41989" name="Picture 5" descr="http://www.csu.ru/images/ФБио/21_жгутиковые.jpg"/>
          <p:cNvPicPr>
            <a:picLocks noChangeAspect="1" noChangeArrowheads="1"/>
          </p:cNvPicPr>
          <p:nvPr/>
        </p:nvPicPr>
        <p:blipFill>
          <a:blip r:embed="rId4" r:link="rId5" cstate="email"/>
          <a:srcRect/>
          <a:stretch>
            <a:fillRect/>
          </a:stretch>
        </p:blipFill>
        <p:spPr bwMode="auto">
          <a:xfrm>
            <a:off x="3203575" y="2205038"/>
            <a:ext cx="2778125" cy="3260725"/>
          </a:xfrm>
          <a:prstGeom prst="rect">
            <a:avLst/>
          </a:prstGeom>
          <a:noFill/>
        </p:spPr>
      </p:pic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3343275" y="2209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41991" name="Picture 7" descr="http://www.vra4.com/2/16.jpg"/>
          <p:cNvPicPr>
            <a:picLocks noChangeAspect="1" noChangeArrowheads="1"/>
          </p:cNvPicPr>
          <p:nvPr/>
        </p:nvPicPr>
        <p:blipFill>
          <a:blip r:embed="rId6" r:link="rId7" cstate="email"/>
          <a:srcRect/>
          <a:stretch>
            <a:fillRect/>
          </a:stretch>
        </p:blipFill>
        <p:spPr bwMode="auto">
          <a:xfrm>
            <a:off x="6227763" y="2636838"/>
            <a:ext cx="2741612" cy="3175000"/>
          </a:xfrm>
          <a:prstGeom prst="rect">
            <a:avLst/>
          </a:prstGeom>
          <a:noFill/>
        </p:spPr>
      </p:pic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6084888" y="5761038"/>
            <a:ext cx="9144000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tabLst>
                <a:tab pos="1762125" algn="l"/>
              </a:tabLst>
            </a:pPr>
            <a:r>
              <a:rPr lang="ru-RU" sz="2000">
                <a:cs typeface="Times New Roman" pitchFamily="18" charset="0"/>
              </a:rPr>
              <a:t>Лямблии</a:t>
            </a:r>
          </a:p>
          <a:p>
            <a:pPr>
              <a:tabLst>
                <a:tab pos="1762125" algn="l"/>
              </a:tabLst>
            </a:pPr>
            <a:endParaRPr lang="ru-RU" sz="2000"/>
          </a:p>
          <a:p>
            <a:pPr eaLnBrk="0" hangingPunct="0">
              <a:tabLst>
                <a:tab pos="1762125" algn="l"/>
              </a:tabLst>
            </a:pPr>
            <a:endParaRPr lang="ru-RU"/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3635375" y="5589588"/>
            <a:ext cx="1681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ru-RU"/>
              <a:t>Трихомонада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2600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4340" name="Picture 4" descr="http://www.csu.ru/images/ФБио/15_формы-бактерий.jpg"/>
          <p:cNvPicPr>
            <a:picLocks noChangeAspect="1" noChangeArrowheads="1"/>
          </p:cNvPicPr>
          <p:nvPr/>
        </p:nvPicPr>
        <p:blipFill>
          <a:blip r:embed="rId2" r:link="rId3" cstate="email"/>
          <a:srcRect/>
          <a:stretch>
            <a:fillRect/>
          </a:stretch>
        </p:blipFill>
        <p:spPr bwMode="auto">
          <a:xfrm>
            <a:off x="750888" y="1773238"/>
            <a:ext cx="8393112" cy="2868612"/>
          </a:xfrm>
          <a:prstGeom prst="rect">
            <a:avLst/>
          </a:prstGeom>
          <a:noFill/>
        </p:spPr>
      </p:pic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0" y="4029075"/>
            <a:ext cx="2159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9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 </a:t>
            </a:r>
            <a:endParaRPr lang="ru-RU">
              <a:ea typeface="Times New Roman" pitchFamily="18" charset="0"/>
              <a:cs typeface="Arial" charset="0"/>
            </a:endParaRP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2411413" y="549275"/>
            <a:ext cx="38560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>
                <a:solidFill>
                  <a:schemeClr val="tx2"/>
                </a:solidFill>
              </a:rPr>
              <a:t>Строение бактерий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692150"/>
            <a:ext cx="7772400" cy="411163"/>
          </a:xfrm>
        </p:spPr>
        <p:txBody>
          <a:bodyPr/>
          <a:lstStyle/>
          <a:p>
            <a:r>
              <a:rPr lang="ru-RU" sz="2900"/>
              <a:t>Бактерии – возбудители болезней.</a:t>
            </a:r>
          </a:p>
        </p:txBody>
      </p:sp>
      <p:pic>
        <p:nvPicPr>
          <p:cNvPr id="39942" name="Picture 6" descr="Туберкулез"/>
          <p:cNvPicPr>
            <a:picLocks noChangeAspect="1" noChangeArrowheads="1"/>
          </p:cNvPicPr>
          <p:nvPr>
            <p:ph type="body" sz="half" idx="1"/>
          </p:nvPr>
        </p:nvPicPr>
        <p:blipFill>
          <a:blip r:embed="rId2" r:link="rId3" cstate="email"/>
          <a:srcRect/>
          <a:stretch>
            <a:fillRect/>
          </a:stretch>
        </p:blipFill>
        <p:spPr>
          <a:xfrm>
            <a:off x="684213" y="1700213"/>
            <a:ext cx="3321050" cy="2160587"/>
          </a:xfrm>
          <a:noFill/>
          <a:ln/>
        </p:spPr>
      </p:pic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755650" y="3789363"/>
            <a:ext cx="8388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>
                <a:cs typeface="Times New Roman" pitchFamily="18" charset="0"/>
              </a:rPr>
              <a:t>туберкулёз, бацилла Коха</a:t>
            </a:r>
            <a:r>
              <a:rPr lang="ru-RU" sz="1100"/>
              <a:t> </a:t>
            </a:r>
            <a:endParaRPr lang="ru-RU"/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3357563" y="2543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39946" name="Picture 10" descr="http://www.csu.ru/images/ФБио/17_H.pylori_warren_marshall.jpg"/>
          <p:cNvPicPr>
            <a:picLocks noChangeAspect="1" noChangeArrowheads="1"/>
          </p:cNvPicPr>
          <p:nvPr>
            <p:ph sz="quarter" idx="2"/>
          </p:nvPr>
        </p:nvPicPr>
        <p:blipFill>
          <a:blip r:embed="rId4" r:link="rId5" cstate="email"/>
          <a:srcRect/>
          <a:stretch>
            <a:fillRect/>
          </a:stretch>
        </p:blipFill>
        <p:spPr>
          <a:xfrm>
            <a:off x="2555875" y="4149725"/>
            <a:ext cx="3444875" cy="2513013"/>
          </a:xfrm>
          <a:noFill/>
          <a:ln/>
        </p:spPr>
      </p:pic>
      <p:pic>
        <p:nvPicPr>
          <p:cNvPr id="39947" name="Picture 11" descr="146"/>
          <p:cNvPicPr>
            <a:picLocks noChangeAspect="1" noChangeArrowheads="1"/>
          </p:cNvPicPr>
          <p:nvPr>
            <p:ph sz="quarter" idx="3"/>
          </p:nvPr>
        </p:nvPicPr>
        <p:blipFill>
          <a:blip r:embed="rId6" cstate="email"/>
          <a:srcRect/>
          <a:stretch>
            <a:fillRect/>
          </a:stretch>
        </p:blipFill>
        <p:spPr>
          <a:xfrm>
            <a:off x="5292725" y="1773238"/>
            <a:ext cx="3562350" cy="2117725"/>
          </a:xfrm>
          <a:noFill/>
          <a:ln/>
        </p:spPr>
      </p:pic>
      <p:sp>
        <p:nvSpPr>
          <p:cNvPr id="39948" name="Rectangle 12"/>
          <p:cNvSpPr>
            <a:spLocks noChangeArrowheads="1"/>
          </p:cNvSpPr>
          <p:nvPr/>
        </p:nvSpPr>
        <p:spPr bwMode="auto">
          <a:xfrm>
            <a:off x="7092950" y="3775075"/>
            <a:ext cx="1752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000"/>
              <a:t>стафилококк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835150" y="1484313"/>
            <a:ext cx="6621463" cy="1423987"/>
          </a:xfrm>
        </p:spPr>
        <p:txBody>
          <a:bodyPr/>
          <a:lstStyle/>
          <a:p>
            <a:r>
              <a:rPr lang="ru-RU" sz="3200" b="1">
                <a:latin typeface="Goudy Stout" pitchFamily="18" charset="0"/>
              </a:rPr>
              <a:t>Вирусы</a:t>
            </a:r>
            <a:r>
              <a:rPr lang="en-US" sz="3200" b="1">
                <a:latin typeface="Goudy Stout" pitchFamily="18" charset="0"/>
              </a:rPr>
              <a:t> </a:t>
            </a:r>
            <a:r>
              <a:rPr lang="ru-RU" sz="3200"/>
              <a:t>- мельчайшие возбудители</a:t>
            </a:r>
            <a:r>
              <a:rPr lang="en-US" sz="3200"/>
              <a:t> </a:t>
            </a:r>
            <a:r>
              <a:rPr lang="ru-RU" sz="3200"/>
              <a:t>инфекционных болезней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835150" y="3860800"/>
            <a:ext cx="6913563" cy="1752600"/>
          </a:xfrm>
          <a:noFill/>
        </p:spPr>
        <p:txBody>
          <a:bodyPr/>
          <a:lstStyle/>
          <a:p>
            <a:r>
              <a:rPr lang="ru-RU"/>
              <a:t/>
            </a:r>
            <a:br>
              <a:rPr lang="ru-RU"/>
            </a:br>
            <a:r>
              <a:rPr lang="ru-RU">
                <a:latin typeface="Blackadder ITC" pitchFamily="82" charset="0"/>
              </a:rPr>
              <a:t>(virus с лат. - яд, ядовитое начало).</a:t>
            </a:r>
            <a:br>
              <a:rPr lang="ru-RU">
                <a:latin typeface="Blackadder ITC" pitchFamily="82" charset="0"/>
              </a:rPr>
            </a:br>
            <a:endParaRPr lang="ru-RU">
              <a:latin typeface="Blackadder IT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>
          <a:xfrm>
            <a:off x="2339975" y="5734050"/>
            <a:ext cx="6429375" cy="495300"/>
          </a:xfrm>
        </p:spPr>
        <p:txBody>
          <a:bodyPr/>
          <a:lstStyle/>
          <a:p>
            <a:r>
              <a:rPr lang="ru-RU" sz="3800"/>
              <a:t>Вирус ОРЗ</a:t>
            </a:r>
          </a:p>
        </p:txBody>
      </p:sp>
      <p:pic>
        <p:nvPicPr>
          <p:cNvPr id="21509" name="Picture 5" descr="IMG_450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450" y="908050"/>
            <a:ext cx="6226175" cy="4668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IMG_452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00113" y="765175"/>
            <a:ext cx="7427912" cy="5416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IMG_454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550" y="692150"/>
            <a:ext cx="7186613" cy="5389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07_краснуха_возбудитель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650" y="188913"/>
            <a:ext cx="2789238" cy="313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 descr="http://www.csu.ru/images/ФБио/04_оспа-ветряная_вирус.jpg"/>
          <p:cNvPicPr>
            <a:picLocks noChangeAspect="1" noChangeArrowheads="1"/>
          </p:cNvPicPr>
          <p:nvPr/>
        </p:nvPicPr>
        <p:blipFill>
          <a:blip r:embed="rId3" r:link="rId4" cstate="email"/>
          <a:srcRect/>
          <a:stretch>
            <a:fillRect/>
          </a:stretch>
        </p:blipFill>
        <p:spPr bwMode="auto">
          <a:xfrm>
            <a:off x="3851275" y="188913"/>
            <a:ext cx="2749550" cy="3043237"/>
          </a:xfrm>
          <a:prstGeom prst="rect">
            <a:avLst/>
          </a:prstGeom>
          <a:noFill/>
        </p:spPr>
      </p:pic>
      <p:pic>
        <p:nvPicPr>
          <p:cNvPr id="26630" name="Picture 6" descr="http://www.csu.ru/images/ФБио/03_корь_возбудитель.jpg"/>
          <p:cNvPicPr>
            <a:picLocks noChangeAspect="1" noChangeArrowheads="1"/>
          </p:cNvPicPr>
          <p:nvPr/>
        </p:nvPicPr>
        <p:blipFill>
          <a:blip r:embed="rId5" r:link="rId6" cstate="email"/>
          <a:srcRect/>
          <a:stretch>
            <a:fillRect/>
          </a:stretch>
        </p:blipFill>
        <p:spPr bwMode="auto">
          <a:xfrm>
            <a:off x="1619250" y="3644900"/>
            <a:ext cx="2417763" cy="2882900"/>
          </a:xfrm>
          <a:prstGeom prst="rect">
            <a:avLst/>
          </a:prstGeom>
          <a:noFill/>
        </p:spPr>
      </p:pic>
      <p:pic>
        <p:nvPicPr>
          <p:cNvPr id="26631" name="Picture 7" descr="http://www.csu.ru/images/ФБио/06_ЦМВ_строение-вируса.jpg"/>
          <p:cNvPicPr>
            <a:picLocks noChangeAspect="1" noChangeArrowheads="1"/>
          </p:cNvPicPr>
          <p:nvPr/>
        </p:nvPicPr>
        <p:blipFill>
          <a:blip r:embed="rId7" r:link="rId8" cstate="email"/>
          <a:srcRect/>
          <a:stretch>
            <a:fillRect/>
          </a:stretch>
        </p:blipFill>
        <p:spPr bwMode="auto">
          <a:xfrm>
            <a:off x="4932363" y="3644900"/>
            <a:ext cx="2882900" cy="2947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Цель занятия: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900113" y="2327275"/>
            <a:ext cx="7772400" cy="4530725"/>
          </a:xfrm>
        </p:spPr>
        <p:txBody>
          <a:bodyPr/>
          <a:lstStyle/>
          <a:p>
            <a:r>
              <a:rPr lang="ru-RU"/>
              <a:t>Сформировать знания об инфекциях;</a:t>
            </a:r>
          </a:p>
          <a:p>
            <a:r>
              <a:rPr lang="ru-RU"/>
              <a:t>Выяснить, как распространяются инфекции;</a:t>
            </a:r>
          </a:p>
          <a:p>
            <a:r>
              <a:rPr lang="ru-RU"/>
              <a:t>Узнать, какие существуют методы защиты организма от инфекций.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692150"/>
            <a:ext cx="7772400" cy="633413"/>
          </a:xfrm>
        </p:spPr>
        <p:txBody>
          <a:bodyPr/>
          <a:lstStyle/>
          <a:p>
            <a:r>
              <a:rPr lang="ru-RU" sz="3800"/>
              <a:t>Капсиды вирусов</a:t>
            </a:r>
          </a:p>
        </p:txBody>
      </p:sp>
      <p:pic>
        <p:nvPicPr>
          <p:cNvPr id="27652" name="Picture 4" descr="virus capsid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827088" y="2060575"/>
            <a:ext cx="3930650" cy="3930650"/>
          </a:xfrm>
          <a:noFill/>
          <a:ln/>
        </p:spPr>
      </p:pic>
      <p:pic>
        <p:nvPicPr>
          <p:cNvPr id="27653" name="Picture 5" descr="biotech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3800" y="2060575"/>
            <a:ext cx="3889375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333375"/>
            <a:ext cx="7797800" cy="1150938"/>
          </a:xfrm>
        </p:spPr>
        <p:txBody>
          <a:bodyPr/>
          <a:lstStyle/>
          <a:p>
            <a:r>
              <a:rPr lang="ru-RU" sz="3800"/>
              <a:t>Группы инфекционных заболеваний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2276475"/>
            <a:ext cx="7724775" cy="3743325"/>
          </a:xfrm>
        </p:spPr>
        <p:txBody>
          <a:bodyPr/>
          <a:lstStyle/>
          <a:p>
            <a:r>
              <a:rPr lang="ru-RU"/>
              <a:t>Инфекции верхних дыхательных путей,</a:t>
            </a:r>
          </a:p>
          <a:p>
            <a:r>
              <a:rPr lang="ru-RU"/>
              <a:t>Инфекции нижних дыхательных путей,</a:t>
            </a:r>
          </a:p>
          <a:p>
            <a:r>
              <a:rPr lang="ru-RU"/>
              <a:t>Кишечные инфекции,</a:t>
            </a:r>
          </a:p>
          <a:p>
            <a:r>
              <a:rPr lang="ru-RU"/>
              <a:t>Мочеполовые инфекции,</a:t>
            </a:r>
          </a:p>
          <a:p>
            <a:r>
              <a:rPr lang="ru-RU"/>
              <a:t>Кожные инфекции.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765175"/>
            <a:ext cx="7869238" cy="647700"/>
          </a:xfrm>
        </p:spPr>
        <p:txBody>
          <a:bodyPr/>
          <a:lstStyle/>
          <a:p>
            <a:r>
              <a:rPr lang="ru-RU"/>
              <a:t>Распространение инфекций.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2427288"/>
            <a:ext cx="7772400" cy="4430712"/>
          </a:xfrm>
        </p:spPr>
        <p:txBody>
          <a:bodyPr/>
          <a:lstStyle/>
          <a:p>
            <a:r>
              <a:rPr lang="ru-RU"/>
              <a:t>Воздушно-капельный путь заражения,</a:t>
            </a:r>
          </a:p>
          <a:p>
            <a:r>
              <a:rPr lang="ru-RU"/>
              <a:t>Через укусы насекомых, животных,</a:t>
            </a:r>
          </a:p>
          <a:p>
            <a:r>
              <a:rPr lang="ru-RU"/>
              <a:t>Грязные руки, немытые продукты питания, нечистоты,</a:t>
            </a:r>
          </a:p>
          <a:p>
            <a:r>
              <a:rPr lang="ru-RU"/>
              <a:t>Кровь, слизистые оболочки.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3600" b="1"/>
              <a:t>Иммунология</a:t>
            </a:r>
            <a:r>
              <a:rPr lang="ru-RU" sz="3600"/>
              <a:t> – наука о защитных реакциях организма.</a:t>
            </a: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835150" y="3962400"/>
            <a:ext cx="6769100" cy="1600200"/>
          </a:xfrm>
        </p:spPr>
        <p:txBody>
          <a:bodyPr/>
          <a:lstStyle/>
          <a:p>
            <a:r>
              <a:rPr lang="ru-RU" b="1"/>
              <a:t>Иммунитет</a:t>
            </a:r>
            <a:r>
              <a:rPr lang="ru-RU"/>
              <a:t> </a:t>
            </a:r>
            <a:r>
              <a:rPr lang="ru-RU" sz="2000"/>
              <a:t>(лат. </a:t>
            </a:r>
            <a:r>
              <a:rPr lang="ru-RU" sz="2000" i="1"/>
              <a:t>immunitas</a:t>
            </a:r>
            <a:r>
              <a:rPr lang="ru-RU" sz="2000"/>
              <a:t> — освобождение, избавление от чего-либо) — невосприимчивость, сопротивляемость организма к </a:t>
            </a:r>
            <a:r>
              <a:rPr lang="ru-RU" sz="2000">
                <a:hlinkClick r:id="rId2" tooltip="Инфекция"/>
              </a:rPr>
              <a:t>инфекциям</a:t>
            </a:r>
            <a:r>
              <a:rPr lang="ru-RU" sz="20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Изображение:Red White Blood cells va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2988" y="1628775"/>
            <a:ext cx="7632700" cy="497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Rectangle 5"/>
          <p:cNvSpPr>
            <a:spLocks noGrp="1" noChangeArrowheads="1"/>
          </p:cNvSpPr>
          <p:nvPr>
            <p:ph type="title"/>
          </p:nvPr>
        </p:nvSpPr>
        <p:spPr>
          <a:xfrm>
            <a:off x="1403350" y="620713"/>
            <a:ext cx="7356475" cy="633412"/>
          </a:xfrm>
        </p:spPr>
        <p:txBody>
          <a:bodyPr/>
          <a:lstStyle/>
          <a:p>
            <a:r>
              <a:rPr lang="ru-RU" sz="3800"/>
              <a:t>   Состав крови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549275"/>
            <a:ext cx="7339013" cy="706438"/>
          </a:xfrm>
        </p:spPr>
        <p:txBody>
          <a:bodyPr/>
          <a:lstStyle/>
          <a:p>
            <a:r>
              <a:rPr lang="ru-RU" sz="3800"/>
              <a:t>    Вакцинация</a:t>
            </a:r>
          </a:p>
        </p:txBody>
      </p:sp>
      <p:pic>
        <p:nvPicPr>
          <p:cNvPr id="37892" name="Picture 4" descr="privivkaothepatitaB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258888" y="1989138"/>
            <a:ext cx="5956300" cy="415131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900113" y="620713"/>
            <a:ext cx="7772400" cy="563562"/>
          </a:xfrm>
        </p:spPr>
        <p:txBody>
          <a:bodyPr/>
          <a:lstStyle/>
          <a:p>
            <a:r>
              <a:rPr lang="ru-RU" sz="3400"/>
              <a:t>Главные источники поступления в организм полезных веществ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sz="quarter" idx="2"/>
          </p:nvPr>
        </p:nvSpPr>
        <p:spPr>
          <a:xfrm>
            <a:off x="4873625" y="1600200"/>
            <a:ext cx="3813175" cy="2189163"/>
          </a:xfrm>
        </p:spPr>
        <p:txBody>
          <a:bodyPr/>
          <a:lstStyle/>
          <a:p>
            <a:endParaRPr lang="ru-RU" sz="2000"/>
          </a:p>
        </p:txBody>
      </p:sp>
      <p:sp>
        <p:nvSpPr>
          <p:cNvPr id="38917" name="Rectangle 5"/>
          <p:cNvSpPr>
            <a:spLocks noGrp="1" noChangeArrowheads="1"/>
          </p:cNvSpPr>
          <p:nvPr>
            <p:ph sz="quarter" idx="3"/>
          </p:nvPr>
        </p:nvSpPr>
        <p:spPr>
          <a:xfrm>
            <a:off x="914400" y="3941763"/>
            <a:ext cx="3813175" cy="2189162"/>
          </a:xfrm>
        </p:spPr>
        <p:txBody>
          <a:bodyPr/>
          <a:lstStyle/>
          <a:p>
            <a:r>
              <a:rPr lang="ru-RU" sz="2000">
                <a:solidFill>
                  <a:srgbClr val="000000"/>
                </a:solidFill>
                <a:cs typeface="Arial" charset="0"/>
              </a:rPr>
              <a:t> </a:t>
            </a:r>
            <a:endParaRPr lang="uk-UA" sz="2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8918" name="Rectangle 6"/>
          <p:cNvSpPr>
            <a:spLocks noGrp="1" noChangeArrowheads="1"/>
          </p:cNvSpPr>
          <p:nvPr>
            <p:ph sz="quarter" idx="4"/>
          </p:nvPr>
        </p:nvSpPr>
        <p:spPr>
          <a:xfrm>
            <a:off x="4873625" y="3941763"/>
            <a:ext cx="3813175" cy="2189162"/>
          </a:xfrm>
        </p:spPr>
        <p:txBody>
          <a:bodyPr/>
          <a:lstStyle/>
          <a:p>
            <a:endParaRPr lang="ru-RU" sz="2000"/>
          </a:p>
        </p:txBody>
      </p:sp>
      <p:pic>
        <p:nvPicPr>
          <p:cNvPr id="38919" name="Picture 7" descr="Кайенский перец"/>
          <p:cNvPicPr>
            <a:picLocks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827088" y="1628775"/>
            <a:ext cx="3195637" cy="2478088"/>
          </a:xfrm>
          <a:noFill/>
          <a:ln/>
        </p:spPr>
      </p:pic>
      <p:sp>
        <p:nvSpPr>
          <p:cNvPr id="38921" name="Rectangle 9"/>
          <p:cNvSpPr>
            <a:spLocks noChangeArrowheads="1"/>
          </p:cNvSpPr>
          <p:nvPr/>
        </p:nvSpPr>
        <p:spPr bwMode="auto">
          <a:xfrm>
            <a:off x="0" y="2990850"/>
            <a:ext cx="914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900">
                <a:solidFill>
                  <a:srgbClr val="000000"/>
                </a:solidFill>
                <a:cs typeface="Arial" charset="0"/>
              </a:rPr>
              <a:t> </a:t>
            </a:r>
            <a:endParaRPr lang="uk-UA" sz="1200">
              <a:cs typeface="Times New Roman" pitchFamily="18" charset="0"/>
            </a:endParaRPr>
          </a:p>
          <a:p>
            <a:pPr eaLnBrk="0" hangingPunct="0"/>
            <a:endParaRPr lang="uk-UA"/>
          </a:p>
        </p:txBody>
      </p:sp>
      <p:pic>
        <p:nvPicPr>
          <p:cNvPr id="38920" name="Picture 8" descr="http://im0-tub.mail.ru/i?id=15051785&amp;tov=0">
            <a:hlinkClick r:id="rId3"/>
          </p:cNvPr>
          <p:cNvPicPr>
            <a:picLocks noChangeAspect="1" noChangeArrowheads="1"/>
          </p:cNvPicPr>
          <p:nvPr/>
        </p:nvPicPr>
        <p:blipFill>
          <a:blip r:embed="rId4" r:link="rId5" cstate="email"/>
          <a:srcRect/>
          <a:stretch>
            <a:fillRect/>
          </a:stretch>
        </p:blipFill>
        <p:spPr bwMode="auto">
          <a:xfrm>
            <a:off x="900113" y="4365625"/>
            <a:ext cx="3070225" cy="2173288"/>
          </a:xfrm>
          <a:prstGeom prst="rect">
            <a:avLst/>
          </a:prstGeom>
          <a:noFill/>
        </p:spPr>
      </p:pic>
      <p:pic>
        <p:nvPicPr>
          <p:cNvPr id="38922" name="Picture 10" descr="Рис.12. Растения – источники витаминов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140200" y="1989138"/>
            <a:ext cx="47625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7813"/>
            <a:ext cx="7772400" cy="706437"/>
          </a:xfrm>
        </p:spPr>
        <p:txBody>
          <a:bodyPr/>
          <a:lstStyle/>
          <a:p>
            <a:r>
              <a:rPr lang="ru-RU" sz="3800"/>
              <a:t>Выводы 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600200"/>
            <a:ext cx="8208963" cy="453072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3200" i="1">
                <a:solidFill>
                  <a:srgbClr val="FF5050"/>
                </a:solidFill>
              </a:rPr>
              <a:t>    </a:t>
            </a:r>
            <a:r>
              <a:rPr lang="ru-RU" sz="3200" i="1">
                <a:solidFill>
                  <a:srgbClr val="FF5050"/>
                </a:solidFill>
                <a:latin typeface="Times New Roman" pitchFamily="18" charset="0"/>
              </a:rPr>
              <a:t>И</a:t>
            </a:r>
            <a:r>
              <a:rPr lang="ru-RU" sz="3600" i="1">
                <a:solidFill>
                  <a:srgbClr val="FF5050"/>
                </a:solidFill>
                <a:latin typeface="Times New Roman" pitchFamily="18" charset="0"/>
              </a:rPr>
              <a:t>нфекция</a:t>
            </a:r>
            <a:r>
              <a:rPr lang="en-US" sz="3600" i="1">
                <a:solidFill>
                  <a:srgbClr val="FF5050"/>
                </a:solidFill>
                <a:latin typeface="Times New Roman" pitchFamily="18" charset="0"/>
              </a:rPr>
              <a:t> </a:t>
            </a:r>
            <a:r>
              <a:rPr lang="ru-RU">
                <a:latin typeface="Times New Roman" pitchFamily="18" charset="0"/>
              </a:rPr>
              <a:t>–</a:t>
            </a:r>
            <a:r>
              <a:rPr lang="en-US">
                <a:latin typeface="Times New Roman" pitchFamily="18" charset="0"/>
              </a:rPr>
              <a:t> </a:t>
            </a:r>
            <a:r>
              <a:rPr lang="ru-RU" sz="3200"/>
              <a:t>заражение живых </a:t>
            </a:r>
            <a:r>
              <a:rPr lang="ru-RU" sz="3200" u="sng">
                <a:hlinkClick r:id="rId2" tooltip="Организм"/>
              </a:rPr>
              <a:t>организмов</a:t>
            </a:r>
            <a:r>
              <a:rPr lang="en-US" sz="3200" u="sng"/>
              <a:t> </a:t>
            </a:r>
            <a:r>
              <a:rPr lang="ru-RU" sz="3200" u="sng">
                <a:hlinkClick r:id="rId3" tooltip="Микроорганизмы"/>
              </a:rPr>
              <a:t>микроорганизмами</a:t>
            </a:r>
            <a:r>
              <a:rPr lang="ru-RU" sz="3200" u="sng"/>
              <a:t>.</a:t>
            </a:r>
            <a:endParaRPr lang="ru-RU" u="sng"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3200" b="1">
                <a:latin typeface="Times New Roman" pitchFamily="18" charset="0"/>
              </a:rPr>
              <a:t>Пути распространения инфекций:</a:t>
            </a:r>
          </a:p>
          <a:p>
            <a:pPr>
              <a:lnSpc>
                <a:spcPct val="90000"/>
              </a:lnSpc>
            </a:pPr>
            <a:r>
              <a:rPr lang="ru-RU">
                <a:latin typeface="Times New Roman" pitchFamily="18" charset="0"/>
              </a:rPr>
              <a:t>воздушно-капельный</a:t>
            </a:r>
          </a:p>
          <a:p>
            <a:pPr>
              <a:lnSpc>
                <a:spcPct val="90000"/>
              </a:lnSpc>
            </a:pPr>
            <a:r>
              <a:rPr lang="ru-RU">
                <a:latin typeface="Times New Roman" pitchFamily="18" charset="0"/>
              </a:rPr>
              <a:t>укусы насекомых, животных</a:t>
            </a:r>
          </a:p>
          <a:p>
            <a:pPr>
              <a:lnSpc>
                <a:spcPct val="90000"/>
              </a:lnSpc>
            </a:pPr>
            <a:r>
              <a:rPr lang="ru-RU">
                <a:latin typeface="Times New Roman" pitchFamily="18" charset="0"/>
              </a:rPr>
              <a:t>грязные руки</a:t>
            </a:r>
          </a:p>
          <a:p>
            <a:pPr>
              <a:lnSpc>
                <a:spcPct val="90000"/>
              </a:lnSpc>
            </a:pPr>
            <a:r>
              <a:rPr lang="ru-RU">
                <a:latin typeface="Times New Roman" pitchFamily="18" charset="0"/>
              </a:rPr>
              <a:t>через кровь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>
                <a:latin typeface="Times New Roman" pitchFamily="18" charset="0"/>
              </a:rPr>
              <a:t> </a:t>
            </a:r>
            <a:r>
              <a:rPr lang="ru-RU" i="1">
                <a:solidFill>
                  <a:schemeClr val="accent2"/>
                </a:solidFill>
                <a:latin typeface="Times New Roman" pitchFamily="18" charset="0"/>
              </a:rPr>
              <a:t>И</a:t>
            </a:r>
            <a:r>
              <a:rPr lang="ru-RU" b="1" i="1">
                <a:solidFill>
                  <a:schemeClr val="accent2"/>
                </a:solidFill>
                <a:latin typeface="Times New Roman" pitchFamily="18" charset="0"/>
              </a:rPr>
              <a:t>ммунитет</a:t>
            </a:r>
            <a:r>
              <a:rPr lang="en-US" b="1" i="1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ru-RU" b="1" i="1">
                <a:solidFill>
                  <a:schemeClr val="accent2"/>
                </a:solidFill>
                <a:latin typeface="Times New Roman" pitchFamily="18" charset="0"/>
              </a:rPr>
              <a:t>-</a:t>
            </a:r>
            <a:r>
              <a:rPr lang="en-US" b="1" i="1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ru-RU">
                <a:latin typeface="Times New Roman" pitchFamily="18" charset="0"/>
              </a:rPr>
              <a:t>сопротивляемость организма от инфекций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277813"/>
            <a:ext cx="7138987" cy="1143000"/>
          </a:xfrm>
        </p:spPr>
        <p:txBody>
          <a:bodyPr/>
          <a:lstStyle/>
          <a:p>
            <a:r>
              <a:rPr lang="ru-RU"/>
              <a:t>Итог: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2327275"/>
            <a:ext cx="7772400" cy="4530725"/>
          </a:xfrm>
        </p:spPr>
        <p:txBody>
          <a:bodyPr/>
          <a:lstStyle/>
          <a:p>
            <a:r>
              <a:rPr lang="ru-RU">
                <a:latin typeface="Times New Roman" pitchFamily="18" charset="0"/>
              </a:rPr>
              <a:t>сегодня я ознакомился с …………………..   </a:t>
            </a:r>
          </a:p>
          <a:p>
            <a:r>
              <a:rPr lang="ru-RU">
                <a:latin typeface="Times New Roman" pitchFamily="18" charset="0"/>
              </a:rPr>
              <a:t> эта тема мне была ………………………… </a:t>
            </a:r>
          </a:p>
          <a:p>
            <a:r>
              <a:rPr lang="ru-RU">
                <a:latin typeface="Times New Roman" pitchFamily="18" charset="0"/>
              </a:rPr>
              <a:t>больше всего понравился материал ………    </a:t>
            </a:r>
          </a:p>
          <a:p>
            <a:r>
              <a:rPr lang="ru-RU">
                <a:latin typeface="Times New Roman" pitchFamily="18" charset="0"/>
              </a:rPr>
              <a:t>непонятным осталось ……………………..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5876925"/>
            <a:ext cx="8229600" cy="7096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/>
              <a:t>Продолжительность жизни в странах СНГ, а также некоторых странах Европы</a:t>
            </a:r>
            <a:r>
              <a:rPr lang="en-US" sz="2400"/>
              <a:t>.</a:t>
            </a:r>
            <a:endParaRPr lang="ru-RU" sz="240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685800" y="55626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ru-RU" sz="150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ru-RU" sz="150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150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ru-RU" sz="150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150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ru-RU" sz="150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150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ru-RU" sz="150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150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ru-RU" sz="150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150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ru-RU" sz="150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150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ru-RU" sz="150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150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ru-RU" sz="1500">
                <a:solidFill>
                  <a:schemeClr val="tx2"/>
                </a:solidFill>
                <a:latin typeface="Times New Roman" pitchFamily="18" charset="0"/>
              </a:rPr>
            </a:br>
            <a:endParaRPr lang="ru-RU" sz="1900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6149" name="Picture 5" descr="http://www.nbuv.gov.ua/polit/02prdss.files/demo180402-3.gif"/>
          <p:cNvPicPr>
            <a:picLocks noChangeAspect="1" noChangeArrowheads="1"/>
          </p:cNvPicPr>
          <p:nvPr/>
        </p:nvPicPr>
        <p:blipFill>
          <a:blip r:embed="rId2" r:link="rId3" cstate="email"/>
          <a:srcRect/>
          <a:stretch>
            <a:fillRect/>
          </a:stretch>
        </p:blipFill>
        <p:spPr bwMode="auto">
          <a:xfrm>
            <a:off x="900113" y="333375"/>
            <a:ext cx="7578725" cy="4643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5949950"/>
            <a:ext cx="8229600" cy="692150"/>
          </a:xfrm>
        </p:spPr>
        <p:txBody>
          <a:bodyPr/>
          <a:lstStyle/>
          <a:p>
            <a:endParaRPr lang="ru-RU" sz="380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8229600" cy="5040313"/>
          </a:xfrm>
        </p:spPr>
        <p:txBody>
          <a:bodyPr/>
          <a:lstStyle/>
          <a:p>
            <a:endParaRPr lang="ru-RU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971550" y="5589588"/>
            <a:ext cx="77819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ru-RU" sz="2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Рождаемость, смертность и естественный прирост населения в странах СНГ</a:t>
            </a:r>
            <a:r>
              <a:rPr lang="ru-RU" sz="17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200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7173" name="Picture 5" descr="http://www.nbuv.gov.ua/polit/02prdss.files/demo180402-2.gif"/>
          <p:cNvPicPr>
            <a:picLocks noChangeAspect="1" noChangeArrowheads="1"/>
          </p:cNvPicPr>
          <p:nvPr/>
        </p:nvPicPr>
        <p:blipFill>
          <a:blip r:embed="rId2" r:link="rId3" cstate="email"/>
          <a:srcRect/>
          <a:stretch>
            <a:fillRect/>
          </a:stretch>
        </p:blipFill>
        <p:spPr bwMode="auto">
          <a:xfrm>
            <a:off x="1042988" y="549275"/>
            <a:ext cx="7081837" cy="500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734050"/>
            <a:ext cx="8229600" cy="431800"/>
          </a:xfrm>
        </p:spPr>
        <p:txBody>
          <a:bodyPr/>
          <a:lstStyle/>
          <a:p>
            <a:r>
              <a:rPr lang="ru-RU" sz="3800"/>
              <a:t>       </a:t>
            </a:r>
            <a:r>
              <a:rPr lang="ru-RU" sz="3200"/>
              <a:t>Смертность по причине травм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762000" y="5949950"/>
            <a:ext cx="7772400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ru-RU" sz="2500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8201" name="Picture 2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906463" y="1125538"/>
            <a:ext cx="7913687" cy="406241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5229225"/>
            <a:ext cx="8229600" cy="936625"/>
          </a:xfrm>
        </p:spPr>
        <p:txBody>
          <a:bodyPr/>
          <a:lstStyle/>
          <a:p>
            <a:endParaRPr lang="ru-RU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971550" y="5300663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ru-RU" sz="2500">
                <a:solidFill>
                  <a:schemeClr val="tx2"/>
                </a:solidFill>
                <a:latin typeface="Times New Roman" pitchFamily="18" charset="0"/>
              </a:rPr>
              <a:t>     </a:t>
            </a:r>
            <a:r>
              <a:rPr lang="ru-RU" sz="3200">
                <a:solidFill>
                  <a:schemeClr val="tx2"/>
                </a:solidFill>
                <a:latin typeface="Times New Roman" pitchFamily="18" charset="0"/>
              </a:rPr>
              <a:t>Смертность по причине заболеваний</a:t>
            </a:r>
          </a:p>
        </p:txBody>
      </p:sp>
      <p:pic>
        <p:nvPicPr>
          <p:cNvPr id="9222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900113" y="620713"/>
            <a:ext cx="7419975" cy="45243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://www.ugcatalog.ru/upload/680-4-1.jpg"/>
          <p:cNvPicPr>
            <a:picLocks noChangeAspect="1" noChangeArrowheads="1"/>
          </p:cNvPicPr>
          <p:nvPr/>
        </p:nvPicPr>
        <p:blipFill>
          <a:blip r:embed="rId2" r:link="rId3" cstate="email"/>
          <a:srcRect/>
          <a:stretch>
            <a:fillRect/>
          </a:stretch>
        </p:blipFill>
        <p:spPr bwMode="auto">
          <a:xfrm>
            <a:off x="755650" y="1557338"/>
            <a:ext cx="3854450" cy="4298950"/>
          </a:xfrm>
          <a:prstGeom prst="rect">
            <a:avLst/>
          </a:prstGeom>
          <a:noFill/>
        </p:spPr>
      </p:pic>
      <p:pic>
        <p:nvPicPr>
          <p:cNvPr id="10245" name="Picture 5" descr="680-4-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92725" y="1557338"/>
            <a:ext cx="3455988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179388" y="6143625"/>
            <a:ext cx="89646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b="1">
                <a:latin typeface="Times New Roman" pitchFamily="18" charset="0"/>
              </a:rPr>
              <a:t>ДИАГРАММЫ 1 и 2.</a:t>
            </a:r>
            <a:r>
              <a:rPr lang="ru-RU" sz="2000">
                <a:latin typeface="Times New Roman" pitchFamily="18" charset="0"/>
              </a:rPr>
              <a:t> </a:t>
            </a:r>
            <a:r>
              <a:rPr lang="ru-RU">
                <a:latin typeface="Times New Roman" pitchFamily="18" charset="0"/>
              </a:rPr>
              <a:t>Десять главных причин нарушений здоровья и инвалидности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1349375"/>
          </a:xfrm>
        </p:spPr>
        <p:txBody>
          <a:bodyPr/>
          <a:lstStyle/>
          <a:p>
            <a:r>
              <a:rPr lang="en-US" sz="3600" b="1"/>
              <a:t> </a:t>
            </a:r>
            <a:r>
              <a:rPr lang="ru-RU"/>
              <a:t> </a:t>
            </a:r>
            <a:r>
              <a:rPr lang="ru-RU" b="1"/>
              <a:t/>
            </a:r>
            <a:br>
              <a:rPr lang="ru-RU" b="1"/>
            </a:br>
            <a:endParaRPr lang="ru-RU" sz="2800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979613" y="3962400"/>
            <a:ext cx="6249987" cy="1600200"/>
          </a:xfrm>
        </p:spPr>
        <p:txBody>
          <a:bodyPr/>
          <a:lstStyle/>
          <a:p>
            <a:pPr algn="l"/>
            <a:r>
              <a:rPr lang="en-US" sz="2400" b="1"/>
              <a:t> </a:t>
            </a:r>
            <a:r>
              <a:rPr lang="ru-RU" sz="3200" b="1"/>
              <a:t>Инфе́кция</a:t>
            </a:r>
            <a:r>
              <a:rPr lang="ru-RU" sz="3200"/>
              <a:t> — </a:t>
            </a:r>
            <a:r>
              <a:rPr lang="en-US" sz="3200"/>
              <a:t> </a:t>
            </a:r>
            <a:r>
              <a:rPr lang="ru-RU" sz="3200"/>
              <a:t> </a:t>
            </a:r>
            <a:r>
              <a:rPr lang="ru-RU"/>
              <a:t>заражение живых </a:t>
            </a:r>
            <a:r>
              <a:rPr lang="ru-RU">
                <a:hlinkClick r:id="rId2" tooltip="Организм"/>
              </a:rPr>
              <a:t>организмов</a:t>
            </a:r>
            <a:r>
              <a:rPr lang="ru-RU"/>
              <a:t> </a:t>
            </a:r>
            <a:r>
              <a:rPr lang="ru-RU">
                <a:hlinkClick r:id="rId3" tooltip="Микроорганизмы"/>
              </a:rPr>
              <a:t>микроорганизмами</a:t>
            </a:r>
            <a:r>
              <a:rPr lang="ru-RU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103" name="Organization Chart 7"/>
          <p:cNvGraphicFramePr>
            <a:graphicFrameLocks/>
          </p:cNvGraphicFramePr>
          <p:nvPr>
            <p:ph type="dgm" idx="1"/>
          </p:nvPr>
        </p:nvGraphicFramePr>
        <p:xfrm>
          <a:off x="431800" y="1052513"/>
          <a:ext cx="8208963" cy="4997450"/>
        </p:xfrm>
        <a:graphic>
          <a:graphicData uri="http://schemas.openxmlformats.org/drawingml/2006/compatibility">
            <com:legacyDrawing xmlns:com="http://schemas.openxmlformats.org/drawingml/2006/compatibility" spid="_x0000_s410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ои">
  <a:themeElements>
    <a:clrScheme name="Слои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Слои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Слои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Layers</Template>
  <TotalTime>537</TotalTime>
  <Words>243</Words>
  <Application>Microsoft Office PowerPoint</Application>
  <PresentationFormat>Экран (4:3)</PresentationFormat>
  <Paragraphs>67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Arial</vt:lpstr>
      <vt:lpstr>Times New Roman</vt:lpstr>
      <vt:lpstr>Wingdings</vt:lpstr>
      <vt:lpstr>Goudy Stout</vt:lpstr>
      <vt:lpstr>Blackadder ITC</vt:lpstr>
      <vt:lpstr>Слои</vt:lpstr>
      <vt:lpstr>Тема:  Инфекционные заболевания человека</vt:lpstr>
      <vt:lpstr>Цель занятия:</vt:lpstr>
      <vt:lpstr>Слайд 3</vt:lpstr>
      <vt:lpstr>Слайд 4</vt:lpstr>
      <vt:lpstr>       Смертность по причине травм</vt:lpstr>
      <vt:lpstr>Слайд 6</vt:lpstr>
      <vt:lpstr>Слайд 7</vt:lpstr>
      <vt:lpstr>   </vt:lpstr>
      <vt:lpstr>Слайд 9</vt:lpstr>
      <vt:lpstr>Слайд 10</vt:lpstr>
      <vt:lpstr>Инфицирование простейшими </vt:lpstr>
      <vt:lpstr>Простейшие – возбудители заболеваний.</vt:lpstr>
      <vt:lpstr>Слайд 13</vt:lpstr>
      <vt:lpstr>Бактерии – возбудители болезней.</vt:lpstr>
      <vt:lpstr>Вирусы - мельчайшие возбудители инфекционных болезней</vt:lpstr>
      <vt:lpstr>Вирус ОРЗ</vt:lpstr>
      <vt:lpstr>Слайд 17</vt:lpstr>
      <vt:lpstr>Слайд 18</vt:lpstr>
      <vt:lpstr>Слайд 19</vt:lpstr>
      <vt:lpstr>Капсиды вирусов</vt:lpstr>
      <vt:lpstr>Группы инфекционных заболеваний</vt:lpstr>
      <vt:lpstr>Распространение инфекций.</vt:lpstr>
      <vt:lpstr>Иммунология – наука о защитных реакциях организма.</vt:lpstr>
      <vt:lpstr>   Состав крови</vt:lpstr>
      <vt:lpstr>    Вакцинация</vt:lpstr>
      <vt:lpstr>Главные источники поступления в организм полезных веществ</vt:lpstr>
      <vt:lpstr>Выводы </vt:lpstr>
      <vt:lpstr>Итог:</vt:lpstr>
    </vt:vector>
  </TitlesOfParts>
  <Company>свош23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revaz</cp:lastModifiedBy>
  <cp:revision>25</cp:revision>
  <dcterms:created xsi:type="dcterms:W3CDTF">2008-10-16T06:35:44Z</dcterms:created>
  <dcterms:modified xsi:type="dcterms:W3CDTF">2013-04-12T15:31:14Z</dcterms:modified>
</cp:coreProperties>
</file>