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67" r:id="rId3"/>
    <p:sldId id="257" r:id="rId4"/>
    <p:sldId id="279" r:id="rId5"/>
    <p:sldId id="278" r:id="rId6"/>
    <p:sldId id="268" r:id="rId7"/>
    <p:sldId id="272" r:id="rId8"/>
    <p:sldId id="280" r:id="rId9"/>
    <p:sldId id="259" r:id="rId10"/>
    <p:sldId id="274" r:id="rId11"/>
    <p:sldId id="275" r:id="rId12"/>
    <p:sldId id="281" r:id="rId13"/>
    <p:sldId id="282" r:id="rId14"/>
    <p:sldId id="283" r:id="rId15"/>
    <p:sldId id="260" r:id="rId16"/>
    <p:sldId id="261" r:id="rId17"/>
    <p:sldId id="264" r:id="rId18"/>
    <p:sldId id="262" r:id="rId19"/>
    <p:sldId id="263" r:id="rId20"/>
    <p:sldId id="284" r:id="rId21"/>
    <p:sldId id="265" r:id="rId22"/>
    <p:sldId id="285" r:id="rId23"/>
    <p:sldId id="273" r:id="rId24"/>
    <p:sldId id="286" r:id="rId25"/>
    <p:sldId id="287" r:id="rId26"/>
    <p:sldId id="289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66" r:id="rId35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 snapToObjects="1">
      <p:cViewPr>
        <p:scale>
          <a:sx n="63" d="100"/>
          <a:sy n="63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dk1" tx1="lt1" bg2="dk2" tx2="lt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5810601799775086E-2"/>
          <c:y val="1.3514709484293204E-2"/>
          <c:w val="0.93629311961004902"/>
          <c:h val="0.8862815234589283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2820512820512806E-2"/>
                  <c:y val="-1.7441860465116324E-2"/>
                </c:manualLayout>
              </c:layout>
              <c:tx>
                <c:rich>
                  <a:bodyPr/>
                  <a:lstStyle/>
                  <a:p>
                    <a:r>
                      <a:rPr lang="ru-RU" sz="3200"/>
                      <a:t>16,4</a:t>
                    </a:r>
                    <a:r>
                      <a:rPr lang="en-US" sz="3200"/>
                      <a:t>%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2.2661518271754551E-2"/>
                  <c:y val="-7.1854971616920598E-3"/>
                </c:manualLayout>
              </c:layout>
              <c:tx>
                <c:rich>
                  <a:bodyPr/>
                  <a:lstStyle/>
                  <a:p>
                    <a:r>
                      <a:rPr lang="ru-RU" sz="3200"/>
                      <a:t>16,8</a:t>
                    </a:r>
                    <a:r>
                      <a:rPr lang="en-US" sz="3200"/>
                      <a:t>%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layout>
                <c:manualLayout>
                  <c:x val="2.19375548805942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3200"/>
                      <a:t>40</a:t>
                    </a:r>
                    <a:r>
                      <a:rPr lang="en-US" sz="3200"/>
                      <a:t>%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layout>
                <c:manualLayout>
                  <c:x val="8.0128205128205243E-3"/>
                  <c:y val="-1.7441860465116324E-2"/>
                </c:manualLayout>
              </c:layout>
              <c:tx>
                <c:rich>
                  <a:bodyPr/>
                  <a:lstStyle/>
                  <a:p>
                    <a:r>
                      <a:rPr lang="ru-RU" sz="3200"/>
                      <a:t>26,8</a:t>
                    </a:r>
                    <a:r>
                      <a:rPr lang="en-US" sz="3200"/>
                      <a:t>%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'[Книга1]Миллиметровка, обычная, крупная'!$A$1:$A$4</c:f>
              <c:strCache>
                <c:ptCount val="4"/>
                <c:pt idx="0">
                  <c:v>нервно-психические расстройства</c:v>
                </c:pt>
                <c:pt idx="1">
                  <c:v>нарушение осанки </c:v>
                </c:pt>
                <c:pt idx="2">
                  <c:v>нарушение остроты зрения</c:v>
                </c:pt>
                <c:pt idx="3">
                  <c:v>прочие заболевания</c:v>
                </c:pt>
              </c:strCache>
            </c:strRef>
          </c:cat>
          <c:val>
            <c:numRef>
              <c:f>'[Книга1]Миллиметровка, обычная, крупная'!$B$1:$B$4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16.8</c:v>
                </c:pt>
                <c:pt idx="2">
                  <c:v>40</c:v>
                </c:pt>
                <c:pt idx="3">
                  <c:v>26.8</c:v>
                </c:pt>
              </c:numCache>
            </c:numRef>
          </c:val>
        </c:ser>
        <c:shape val="cylinder"/>
        <c:axId val="68680704"/>
        <c:axId val="69235456"/>
        <c:axId val="0"/>
      </c:bar3DChart>
      <c:catAx>
        <c:axId val="68680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9235456"/>
        <c:crosses val="autoZero"/>
        <c:auto val="1"/>
        <c:lblAlgn val="ctr"/>
        <c:lblOffset val="100"/>
      </c:catAx>
      <c:valAx>
        <c:axId val="69235456"/>
        <c:scaling>
          <c:orientation val="minMax"/>
        </c:scaling>
        <c:axPos val="l"/>
        <c:majorGridlines/>
        <c:numFmt formatCode="General" sourceLinked="1"/>
        <c:tickLblPos val="nextTo"/>
        <c:crossAx val="68680704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41A554-9CF3-4AF1-931F-9870352B7ACD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17F2CD-8EB9-4BAB-AD1A-D4EF80EFB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61C5C-D14E-4123-9CB7-E911E92821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35008-58A4-482C-832A-931CFA8C4C7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7DDA7-717F-4D1B-B903-976BCDA8C6D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E1E03-CA93-46AE-8F98-C3E4FE8DBA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FA290-BACD-4C31-BF36-7E88F8E69D9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AC705-B15B-4ACC-A7EC-F2715ECC753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C3313-EDE4-4396-B92F-1E101B2D7A4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59311-A639-4FFF-B48A-5464DF8DBA9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E4FDA-B534-41CA-BE1D-A84D76E1CE9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33C5B-FF20-4657-9E3B-CAFDA5B8B41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B177A-9454-49CC-A52F-5B27D153BC0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A2396-D6AD-4378-8050-3096E3C5D4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7FE11-524E-43EA-B8C0-6392FB91772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A34A5-24BF-4E64-B0BC-1720C381E04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8B066-4B39-4304-BEAF-E9D13D27FE1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1BA6A-3F97-4BC8-8C41-1531BD3A43F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6DD19-8C98-417C-B2B5-FCD8B66B559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3D06A-FF12-4F2D-86CF-7507550B8AE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4F8DA-EAD8-4E1B-A3CC-891B4D411C64}" type="slidenum">
              <a:rPr lang="ru-RU" smtClean="0"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Tahoma" pitchFamily="34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57618-CEC7-48E8-816A-E1AA183B830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5255E-491C-4EB6-84AC-18316A7A690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4380B-CF07-4BDC-820F-E1D0A6A818A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26E05-05EA-47CC-B04B-1A2855D6F36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8DF1-3C18-4136-B353-5203BC7ADC51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751F-FAC4-47F5-8C06-40B259EEF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D120-12FF-4F5C-A613-2B7C7E5ABB88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AEFC-8998-4058-AFD7-43432627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81C4-7E9D-478F-A3BA-854A0F67A66A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E41C-BF7C-42D0-97B5-468834DF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EA57-D1A0-4B3B-90FD-A21E8E24A89F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8BC7-BEB6-4552-BB62-0C679C20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98E1-ACBD-4F8F-BD02-D5551B3E906B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743F-A15D-47BE-A5A3-9EDFE928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332A-1061-4A4D-8A00-8D3FCDDA18DF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AC9E-8224-4490-93E3-7F5D54571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317B-1BE6-47ED-8022-2C4AC036B3C3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5F4C-5A59-4A63-AAE7-9DC88CF7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5887-1EBB-47FE-9F71-2785F2FA9FB1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11A8-D736-429B-A671-B7DA2D2C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F723-815A-438F-A14B-46D32C579F8E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76D0-89A8-4560-AB3F-E06F91627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93CF-AC0C-48A7-BBC1-141366CC08EE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1587-486A-4F2C-9504-E26FC3D28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D9EE-6B41-487A-AC37-673AB774D8E9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0C1C-249A-4B63-BEB1-F546A4005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0525E6-6255-483F-B0FA-30545438EC27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7BD5FB-9AFA-4C3F-AF58-FFA849D6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азвание 1"/>
          <p:cNvSpPr>
            <a:spLocks noGrp="1"/>
          </p:cNvSpPr>
          <p:nvPr>
            <p:ph type="ctrTitle"/>
          </p:nvPr>
        </p:nvSpPr>
        <p:spPr>
          <a:xfrm>
            <a:off x="0" y="512763"/>
            <a:ext cx="9144000" cy="2555875"/>
          </a:xfrm>
        </p:spPr>
        <p:txBody>
          <a:bodyPr/>
          <a:lstStyle/>
          <a:p>
            <a:r>
              <a:rPr lang="ru-RU" sz="4800" smtClean="0">
                <a:cs typeface="Trebuchet MS" pitchFamily="34" charset="0"/>
              </a:rPr>
              <a:t>Тема: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Роль здоровье сберегающих технологий в учебном процессе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3788" y="4924425"/>
            <a:ext cx="7772400" cy="1790700"/>
          </a:xfrm>
        </p:spPr>
        <p:txBody>
          <a:bodyPr rtlCol="0">
            <a:normAutofit lnSpcReduction="10000"/>
          </a:bodyPr>
          <a:lstStyle/>
          <a:p>
            <a:pPr algn="r" fontAlgn="auto"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r" fontAlgn="auto"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ГБС(К)ОУ общеобразовательной школы-интерната </a:t>
            </a:r>
            <a:r>
              <a:rPr lang="en-US" sz="2400" dirty="0" smtClean="0">
                <a:solidFill>
                  <a:schemeClr val="bg1"/>
                </a:solidFill>
              </a:rPr>
              <a:t>III-IV </a:t>
            </a:r>
            <a:r>
              <a:rPr lang="ru-RU" sz="2400" dirty="0" smtClean="0">
                <a:solidFill>
                  <a:schemeClr val="bg1"/>
                </a:solidFill>
              </a:rPr>
              <a:t>вида г. Армавира</a:t>
            </a:r>
          </a:p>
          <a:p>
            <a:pPr algn="r" fontAlgn="auto"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Калинина Лариса Николаевна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Tx/>
              <a:buChar char="•"/>
            </a:pPr>
            <a:r>
              <a:rPr lang="ru-RU" b="1" smtClean="0">
                <a:cs typeface="Trebuchet MS" pitchFamily="34" charset="0"/>
              </a:rPr>
              <a:t>ЦВЕТНЫЕ ТРАЕКТОРИИ</a:t>
            </a:r>
          </a:p>
        </p:txBody>
      </p:sp>
      <p:pic>
        <p:nvPicPr>
          <p:cNvPr id="12291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-42689" r="-42689"/>
          <a:stretch>
            <a:fillRect/>
          </a:stretch>
        </p:blipFill>
        <p:spPr>
          <a:xfrm>
            <a:off x="-1193800" y="2128838"/>
            <a:ext cx="7345363" cy="4040187"/>
          </a:xfrm>
        </p:spPr>
      </p:pic>
      <p:pic>
        <p:nvPicPr>
          <p:cNvPr id="12292" name="Изображение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7025" y="1825625"/>
            <a:ext cx="35004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75"/>
          </a:xfrm>
        </p:spPr>
        <p:txBody>
          <a:bodyPr/>
          <a:lstStyle/>
          <a:p>
            <a:r>
              <a:rPr lang="ru-RU" sz="3600" b="1" smtClean="0">
                <a:cs typeface="Trebuchet MS" pitchFamily="34" charset="0"/>
              </a:rPr>
              <a:t>Круги с различными фигурами</a:t>
            </a:r>
          </a:p>
        </p:txBody>
      </p:sp>
      <p:pic>
        <p:nvPicPr>
          <p:cNvPr id="13315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t="-717" b="-717"/>
          <a:stretch>
            <a:fillRect/>
          </a:stretch>
        </p:blipFill>
        <p:spPr>
          <a:xfrm>
            <a:off x="471488" y="1390650"/>
            <a:ext cx="3856037" cy="4291013"/>
          </a:xfrm>
        </p:spPr>
      </p:pic>
      <p:pic>
        <p:nvPicPr>
          <p:cNvPr id="13316" name="Изображение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5500" y="1390650"/>
            <a:ext cx="40513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rebuchet MS" pitchFamily="34" charset="0"/>
              </a:rPr>
              <a:t/>
            </a:r>
            <a:br>
              <a:rPr lang="ru-RU" sz="4000" smtClean="0">
                <a:latin typeface="Times New Roman" pitchFamily="18" charset="0"/>
                <a:cs typeface="Trebuchet MS" pitchFamily="34" charset="0"/>
              </a:rPr>
            </a:br>
            <a:r>
              <a:rPr lang="ru-RU" sz="4000" smtClean="0">
                <a:latin typeface="Times New Roman" pitchFamily="18" charset="0"/>
                <a:cs typeface="Trebuchet MS" pitchFamily="34" charset="0"/>
              </a:rPr>
              <a:t>«</a:t>
            </a:r>
            <a:r>
              <a:rPr lang="ru-RU" i="1" smtClean="0">
                <a:latin typeface="Times New Roman" pitchFamily="18" charset="0"/>
                <a:cs typeface="Trebuchet MS" pitchFamily="34" charset="0"/>
              </a:rPr>
              <a:t>Технологии сохранения и стимулирования здоровья»: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физкульминутки – динамическая пауза для профилактики переутомления на уроке: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– тренировка тонких движений пальцев и кисти рук;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артикуляционная гимнастика – упражнения для формирования правильного произношения;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/>
          <a:lstStyle/>
          <a:p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0675"/>
            <a:ext cx="9144000" cy="65373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36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гимнастика для глаз – упражнения для снятия глазного напряжения;</a:t>
            </a:r>
            <a:endParaRPr lang="ru-RU" sz="36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36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дыхательная гимнастика – упражнения направленные на укрепление дыхательной мускулатуры, улучшения состояния учащегося;</a:t>
            </a:r>
            <a:endParaRPr lang="ru-RU" sz="36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ru-RU" sz="36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релаксация – упражнения на восстановление равновесия между процессами возбуждения и торможения, снижения двигательного беспокойства;</a:t>
            </a:r>
            <a:endParaRPr lang="ru-RU" sz="36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auto">
              <a:buFont typeface="Wingdings 2" charset="2"/>
              <a:buChar char="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/>
          <a:lstStyle/>
          <a:p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0675"/>
            <a:ext cx="9144000" cy="65373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400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ортопедическая – система упражнений, направленная на профилактику нарушений осанки и плоскостопия.</a:t>
            </a:r>
            <a:endParaRPr lang="ru-RU" sz="4000" smtClean="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7425" y="1089025"/>
            <a:ext cx="72977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>
            <a:normAutofit fontScale="90000"/>
          </a:bodyPr>
          <a:lstStyle/>
          <a:p>
            <a:r>
              <a:rPr lang="ru-RU" sz="2900" b="1" smtClean="0">
                <a:cs typeface="Trebuchet MS" pitchFamily="34" charset="0"/>
              </a:rPr>
              <a:t>Использование на уроках</a:t>
            </a:r>
            <a:r>
              <a:rPr lang="ru-RU" sz="2200" b="1" smtClean="0">
                <a:cs typeface="Trebuchet MS" pitchFamily="34" charset="0"/>
              </a:rPr>
              <a:t>:</a:t>
            </a:r>
            <a:br>
              <a:rPr lang="ru-RU" sz="2200" b="1" smtClean="0">
                <a:cs typeface="Trebuchet MS" pitchFamily="34" charset="0"/>
              </a:rPr>
            </a:br>
            <a:r>
              <a:rPr lang="ru-RU" sz="2200" b="1" smtClean="0">
                <a:cs typeface="Trebuchet MS" pitchFamily="34" charset="0"/>
              </a:rPr>
              <a:t> </a:t>
            </a:r>
            <a:r>
              <a:rPr lang="ru-RU" sz="2200" b="1" u="sng" smtClean="0">
                <a:cs typeface="Trebuchet MS" pitchFamily="34" charset="0"/>
              </a:rPr>
              <a:t>окружающий мир </a:t>
            </a:r>
          </a:p>
        </p:txBody>
      </p:sp>
      <p:pic>
        <p:nvPicPr>
          <p:cNvPr id="17412" name="Изображение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8638" y="6122988"/>
            <a:ext cx="9493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Изображение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0550" y="6053138"/>
            <a:ext cx="784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Изображение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00425" y="6057900"/>
            <a:ext cx="806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Изображение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76488" y="611346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Изображение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5080000"/>
            <a:ext cx="21955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Изображение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60975"/>
            <a:ext cx="17859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7185025" y="236538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азвание 1"/>
          <p:cNvSpPr>
            <a:spLocks noGrp="1"/>
          </p:cNvSpPr>
          <p:nvPr>
            <p:ph type="title"/>
          </p:nvPr>
        </p:nvSpPr>
        <p:spPr>
          <a:xfrm>
            <a:off x="457200" y="-87313"/>
            <a:ext cx="8229600" cy="696913"/>
          </a:xfrm>
        </p:spPr>
        <p:txBody>
          <a:bodyPr/>
          <a:lstStyle/>
          <a:p>
            <a:r>
              <a:rPr lang="ru-RU" sz="3600" u="sng" smtClean="0">
                <a:cs typeface="Trebuchet MS" pitchFamily="34" charset="0"/>
              </a:rPr>
              <a:t>На уроке математики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4950" y="671513"/>
            <a:ext cx="61372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1800" y="987425"/>
            <a:ext cx="60785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8"/>
          <p:cNvSpPr txBox="1">
            <a:spLocks noChangeArrowheads="1"/>
          </p:cNvSpPr>
          <p:nvPr/>
        </p:nvSpPr>
        <p:spPr bwMode="auto">
          <a:xfrm flipH="1">
            <a:off x="1935163" y="198438"/>
            <a:ext cx="5483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>
                <a:latin typeface="Calibri" pitchFamily="34" charset="0"/>
              </a:rPr>
              <a:t>На уроке русского языка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smtClean="0">
                <a:cs typeface="Trebuchet MS" pitchFamily="34" charset="0"/>
              </a:rPr>
              <a:t>Физминутки по методике сенсорно-координаторских тренажёров</a:t>
            </a:r>
            <a:r>
              <a:rPr lang="ru-RU" sz="2900" smtClean="0">
                <a:cs typeface="Trebuchet MS" pitchFamily="34" charset="0"/>
              </a:rPr>
              <a:t> </a:t>
            </a:r>
          </a:p>
        </p:txBody>
      </p:sp>
      <p:pic>
        <p:nvPicPr>
          <p:cNvPr id="20483" name="Изображение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0" y="1698625"/>
            <a:ext cx="25447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Изображение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913" y="1700213"/>
            <a:ext cx="32273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Изображение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250" y="3770313"/>
            <a:ext cx="3027363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Изображение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337008">
            <a:off x="5854700" y="3744913"/>
            <a:ext cx="30194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1134" y="1758560"/>
            <a:ext cx="1685376" cy="1569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7748" y="1891919"/>
            <a:ext cx="1685376" cy="1569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6693" y="4668282"/>
            <a:ext cx="1685376" cy="1569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79507" y="4468640"/>
            <a:ext cx="1685376" cy="1569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71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900" b="1" smtClean="0">
                <a:cs typeface="Trebuchet MS" pitchFamily="34" charset="0"/>
              </a:rPr>
              <a:t>Визуализация здоровья.(</a:t>
            </a:r>
            <a:r>
              <a:rPr lang="ru-RU" sz="2900" smtClean="0">
                <a:cs typeface="Trebuchet MS" pitchFamily="34" charset="0"/>
              </a:rPr>
              <a:t>Сопровождение под музыку</a:t>
            </a:r>
            <a:r>
              <a:rPr lang="ru-RU" sz="2900" b="1" smtClean="0">
                <a:cs typeface="Trebuchet MS" pitchFamily="34" charset="0"/>
              </a:rPr>
              <a:t>)</a:t>
            </a:r>
            <a:r>
              <a:rPr lang="ru-RU" sz="2900" smtClean="0">
                <a:cs typeface="Trebuchet MS" pitchFamily="34" charset="0"/>
              </a:rPr>
              <a:t/>
            </a:r>
            <a:br>
              <a:rPr lang="ru-RU" sz="2900" smtClean="0">
                <a:cs typeface="Trebuchet MS" pitchFamily="34" charset="0"/>
              </a:rPr>
            </a:br>
            <a:r>
              <a:rPr lang="ru-RU" sz="2900" b="1" i="1" smtClean="0">
                <a:cs typeface="Trebuchet MS" pitchFamily="34" charset="0"/>
              </a:rPr>
              <a:t>«Водопад»</a:t>
            </a:r>
            <a:r>
              <a:rPr lang="ru-RU" sz="2900" smtClean="0">
                <a:cs typeface="Trebuchet MS" pitchFamily="34" charset="0"/>
              </a:rPr>
              <a:t/>
            </a:r>
            <a:br>
              <a:rPr lang="ru-RU" sz="2900" smtClean="0">
                <a:cs typeface="Trebuchet MS" pitchFamily="34" charset="0"/>
              </a:rPr>
            </a:br>
            <a:endParaRPr lang="ru-RU" sz="2900" smtClean="0">
              <a:cs typeface="Trebuchet MS" pitchFamily="34" charset="0"/>
            </a:endParaRPr>
          </a:p>
        </p:txBody>
      </p:sp>
      <p:pic>
        <p:nvPicPr>
          <p:cNvPr id="21507" name="Изображение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0850" y="2408238"/>
            <a:ext cx="587692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Изображение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936750"/>
            <a:ext cx="2419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2238" y="939800"/>
            <a:ext cx="8870950" cy="5095875"/>
          </a:xfrm>
        </p:spPr>
        <p:txBody>
          <a:bodyPr/>
          <a:lstStyle/>
          <a:p>
            <a:pPr algn="r"/>
            <a:r>
              <a:rPr lang="en-US" smtClean="0">
                <a:latin typeface="Times New Roman" pitchFamily="18" charset="0"/>
                <a:cs typeface="Times New Roman" pitchFamily="18" charset="0"/>
              </a:rPr>
              <a:t>«Здоровье – это состояние полного физического, душевного и социального благополучия, а не только отсутствие болезни или физических дефектов»</a:t>
            </a:r>
            <a:r>
              <a:rPr lang="en-US" smtClean="0">
                <a:cs typeface="Trebuchet MS" pitchFamily="34" charset="0"/>
              </a:rPr>
              <a:t>.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en-US" b="1" smtClean="0">
                <a:cs typeface="Trebuchet MS" pitchFamily="34" charset="0"/>
              </a:rPr>
              <a:t>В. А. Сухомлинский.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«Технологии обучения здоровому образу жизни»:</a:t>
            </a:r>
            <a:r>
              <a:rPr lang="ru-RU" sz="36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физкультуры – организованная форма обучения 2 раза в неделю;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ЛФК – система упражнений, направленная на развитие и коррекцию конкретных видов движений и мышц;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точечный массаж – проводится в осенне- зимний период для профилактики простудных заболеваний;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игры – игры направленные на развитие коммуникативных навыков детей.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cs typeface="Trebuchet MS" pitchFamily="34" charset="0"/>
              </a:rPr>
              <a:t>Точечный массаж</a:t>
            </a:r>
            <a:r>
              <a:rPr lang="ru-RU" smtClean="0">
                <a:cs typeface="Trebuchet MS" pitchFamily="34" charset="0"/>
              </a:rPr>
              <a:t> </a:t>
            </a:r>
          </a:p>
        </p:txBody>
      </p:sp>
      <p:pic>
        <p:nvPicPr>
          <p:cNvPr id="23555" name="Рисунок 50" descr="strf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7113" y="1417638"/>
            <a:ext cx="72882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«Коррекционные технологии»:</a:t>
            </a:r>
            <a:r>
              <a:rPr lang="ru-RU" sz="36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0925"/>
            <a:ext cx="9144000" cy="58070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музыкального воздействия – музыкальное сопровождение, которое способствует коррекции имеющихся проблем в развитии, в процессе двигательной деятельности;</a:t>
            </a:r>
            <a:endParaRPr lang="ru-RU" sz="26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 - используют для психологической и терапевтической помощи;</a:t>
            </a:r>
            <a:endParaRPr lang="ru-RU" sz="26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коррекции поведения – игры с правилами, игры-соревнования, психотехнические освобождающие игры;</a:t>
            </a:r>
            <a:endParaRPr lang="ru-RU" sz="26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психогимнастика – упражнения по специальным методикам;</a:t>
            </a:r>
            <a:endParaRPr lang="ru-RU" sz="26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речевая гимнастика – упражнения на развитие грамотной речи без движений.</a:t>
            </a:r>
            <a:endParaRPr lang="ru-RU" sz="2600" smtClean="0">
              <a:ea typeface="Calibri" pitchFamily="34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Изображение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2250" y="2173288"/>
            <a:ext cx="64420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55800"/>
          </a:xfrm>
        </p:spPr>
        <p:txBody>
          <a:bodyPr/>
          <a:lstStyle/>
          <a:p>
            <a:pPr algn="r"/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«Чтобы сделать ребёнка</a:t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 умным и рассудительным,</a:t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 сделайте его крепким и здоровым».</a:t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                                                                        Ж.-Ж. Руссо</a:t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smtClean="0">
                <a:cs typeface="Trebuchet MS" pitchFamily="34" charset="0"/>
              </a:rPr>
              <a:t/>
            </a:r>
            <a:br>
              <a:rPr lang="ru-RU" sz="2800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     </a:t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/>
            </a:r>
            <a:br>
              <a:rPr lang="ru-RU" sz="2800" b="1" smtClean="0">
                <a:cs typeface="Trebuchet MS" pitchFamily="34" charset="0"/>
              </a:rPr>
            </a:br>
            <a:r>
              <a:rPr lang="ru-RU" sz="2800" b="1" smtClean="0">
                <a:cs typeface="Trebuchet MS" pitchFamily="34" charset="0"/>
              </a:rPr>
              <a:t>                                                  </a:t>
            </a:r>
            <a:br>
              <a:rPr lang="ru-RU" sz="2800" b="1" smtClean="0">
                <a:cs typeface="Trebuchet MS" pitchFamily="34" charset="0"/>
              </a:rPr>
            </a:br>
            <a:endParaRPr lang="ru-RU" sz="2800" smtClean="0">
              <a:cs typeface="Trebuchet MS" pitchFamily="34" charset="0"/>
            </a:endParaRPr>
          </a:p>
        </p:txBody>
      </p:sp>
      <p:sp>
        <p:nvSpPr>
          <p:cNvPr id="25604" name="Содержимое 2"/>
          <p:cNvSpPr>
            <a:spLocks noGrp="1"/>
          </p:cNvSpPr>
          <p:nvPr>
            <p:ph idx="1"/>
          </p:nvPr>
        </p:nvSpPr>
        <p:spPr>
          <a:xfrm>
            <a:off x="1814513" y="3325813"/>
            <a:ext cx="4213225" cy="2800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5700" smtClean="0"/>
              <a:t> </a:t>
            </a:r>
          </a:p>
          <a:p>
            <a:pPr marL="0" indent="0" algn="r">
              <a:buFont typeface="Arial" charset="0"/>
              <a:buNone/>
            </a:pPr>
            <a:r>
              <a:rPr lang="ru-RU" b="1" smtClean="0"/>
              <a:t>                                                         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Работая 24 года в школе, я сделала вывод о том, что при комплексном использовании различных технологий можно добиться хороших результатов в повышении мотивации к учебно-познавательной деятельности учащихся. </a:t>
            </a:r>
            <a:endParaRPr lang="ru-RU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каждом  из проводимых мною уроков, коррекционных занятиях, динамических паузах, внеклассных мероприятиях для более эффективного достижения практических, общеобразовательных, развивающих, коррекционных  целей, поддержания мотивации я использую </a:t>
            </a:r>
            <a: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ЗДОРОВЬЕСБЕРЕГАЮЩИЕ  ТЕХНОЛОГИИ.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Прежде всего, я стараюсь учитывать физиологические и психологические особенности детей и предусматривать такие виды работы, которые снимали бы напряжение и усталость, не ограничивали двигательную активность детей, вызывали  положительные эмоции, хорошее настроение. К этой работе я привлекла и родителей класса. </a:t>
            </a:r>
            <a:endParaRPr lang="ru-RU" sz="2800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 родительском собрании мною проводятся беседы и практические занятия по обучению приемам  формирования здорового образа жизни. Таким образом, я стараюсь давать детям и родителям конкретные рекомендации по сохранению здоровья, учу ими пользоваться, воспитываю чувство ответственности за своё здоровье и благоговения перед жизнью. Довожу до их сознания мысль о том, что если они хотят жить долго и счастливо, то должны выбирать здоровый образ жизни.</a:t>
            </a:r>
            <a:endParaRPr lang="ru-RU" sz="3600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Предлагаю элементы некоторых  видов технологий, с помощь которых я прививаю своим ученикам полезные привычки и навыки благотворного воздействия на организм с целью поддержания двигательной и умственной активности, лучшей адаптации в социуме.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Зарядка-релаксация: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4563"/>
            <a:ext cx="9144000" cy="59134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Напряженье улетело,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И расслаблено все тело.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Будто мы лежим на травке,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На зеленой мягкой травке.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Греет солнышко сейчас,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Руки теплые у нас.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Дышится легко, ровно, глубоко.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Нам понятн6о, что такое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Состояние покоя.</a:t>
            </a:r>
            <a:endParaRPr lang="ru-RU" sz="2800" smtClean="0">
              <a:ea typeface="Calibri" pitchFamily="34" charset="0"/>
              <a:cs typeface="Calibri" pitchFamily="34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687"/>
          </a:xfrm>
        </p:spPr>
        <p:txBody>
          <a:bodyPr/>
          <a:lstStyle/>
          <a:p>
            <a:pPr indent="88900"/>
            <a:r>
              <a:rPr lang="ru-RU" u="sng" smtClean="0">
                <a:cs typeface="Trebuchet MS" pitchFamily="34" charset="0"/>
              </a:rPr>
              <a:t/>
            </a:r>
            <a:br>
              <a:rPr lang="ru-RU" u="sng" smtClean="0">
                <a:cs typeface="Trebuchet MS" pitchFamily="34" charset="0"/>
              </a:rPr>
            </a:br>
            <a:r>
              <a:rPr lang="ru-RU" u="sng" smtClean="0">
                <a:cs typeface="Trebuchet MS" pitchFamily="34" charset="0"/>
              </a:rPr>
              <a:t>Дыхательная гимнастика: 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sz="4000" i="1" smtClean="0">
                <a:latin typeface="Times New Roman" pitchFamily="18" charset="0"/>
              </a:rPr>
              <a:t>На одном вдохе произнести 5 – 10 звуков «ф», делая между ними короткие промежутки. Затем произносится скороговорка: «Водовоз вез воду из водопровода» или другие.</a:t>
            </a:r>
            <a:endParaRPr lang="ru-RU" sz="4000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buFont typeface="Wingdings 2" charset="2"/>
              <a:buChar char=""/>
              <a:defRPr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Wingdings 2" charset="2"/>
              <a:buChar char=""/>
              <a:defRPr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 последнее время обоснованную тревогу вызывает состояние здоровья школьников. Большинство врачей и учителей признают его неудовлетворительным. Это объясняет интерес педагогов к практической реализации идей здоровье сбережения. Сам термин «здоровье» в словаре Ожегова С.И. рассматривается как нормальная, правильная деятельность организма, его психическое благополучие. Организм ребенка младшего школьного возраста отличается незавершенностью развития важнейших органов и систем организма. Поэтому, сохранение здоровья детей должно происходить без ущерба для решения учебных, воспитательных и развивающих задач урока.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ctr" fontAlgn="auto">
              <a:buFont typeface="Arial" charset="0"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indent="-179388"/>
            <a:r>
              <a:rPr lang="ru-RU" u="sng" smtClean="0">
                <a:latin typeface="Times New Roman" pitchFamily="18" charset="0"/>
                <a:cs typeface="Trebuchet MS" pitchFamily="34" charset="0"/>
              </a:rPr>
              <a:t/>
            </a:r>
            <a:br>
              <a:rPr lang="ru-RU" u="sng" smtClean="0">
                <a:latin typeface="Times New Roman" pitchFamily="18" charset="0"/>
                <a:cs typeface="Trebuchet MS" pitchFamily="34" charset="0"/>
              </a:rPr>
            </a:br>
            <a:r>
              <a:rPr lang="ru-RU" u="sng" smtClean="0">
                <a:latin typeface="Times New Roman" pitchFamily="18" charset="0"/>
                <a:cs typeface="Trebuchet MS" pitchFamily="34" charset="0"/>
              </a:rPr>
              <a:t>Гимнастика ортопедическая: 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3675"/>
            <a:ext cx="9144000" cy="5394325"/>
          </a:xfrm>
        </p:spPr>
        <p:txBody>
          <a:bodyPr/>
          <a:lstStyle/>
          <a:p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Для начала по порядку - утром сделаем зарядку! И без всякого сомненья.  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  Есть хорошее решенье - бег полезен и игра. Занимайся ,детвора! 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 Чтоб успешно развиваться, нужно спортом заниматься.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 От занятий физкультурой будет стройная фигура.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 Нам полезно, без сомненья все, что связано с движеньем. 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 Вот, поэтому ,ребятки ,будем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делать мы зарядку.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Станем прямо, ноги шире ,мяч поднимем – три-четыре,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 Поднимаясь на носки. все движения легки.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Все движения разучим Станем крепче мы и лучше.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 Будем  прыгать высоко, как кузнечики – легко.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Обруч, кубики помогут гибкость нам развить немного </a:t>
            </a:r>
            <a:endParaRPr lang="ru-RU" sz="2200" smtClean="0"/>
          </a:p>
          <a:p>
            <a:pPr>
              <a:spcAft>
                <a:spcPct val="0"/>
              </a:spcAft>
            </a:pP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Будем чаще наклоняться приседать и нагибаться. </a:t>
            </a:r>
            <a:endParaRPr lang="ru-RU" sz="22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ru-RU" u="sng" smtClean="0">
                <a:latin typeface="Times New Roman" pitchFamily="18" charset="0"/>
                <a:cs typeface="Trebuchet MS" pitchFamily="34" charset="0"/>
              </a:rPr>
              <a:t/>
            </a:r>
            <a:br>
              <a:rPr lang="ru-RU" u="sng" smtClean="0">
                <a:latin typeface="Times New Roman" pitchFamily="18" charset="0"/>
                <a:cs typeface="Trebuchet MS" pitchFamily="34" charset="0"/>
              </a:rPr>
            </a:br>
            <a:r>
              <a:rPr lang="ru-RU" u="sng" smtClean="0">
                <a:latin typeface="Times New Roman" pitchFamily="18" charset="0"/>
                <a:cs typeface="Trebuchet MS" pitchFamily="34" charset="0"/>
              </a:rPr>
              <a:t>Коммуникативные игры: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Добрые слова не лень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Повторять нам трижды в день.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Кузнецу, ткачу, врачу –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 добрым утром! – я кричу.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Добрый день! – кричу я вслед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Всем, идущим на обед.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Добрый вечер! – так встречаю</a:t>
            </a:r>
            <a:endParaRPr lang="ru-RU" smtClean="0"/>
          </a:p>
          <a:p>
            <a:pPr>
              <a:spcAft>
                <a:spcPct val="0"/>
              </a:spcAf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Всех, домой спешащих к чаю.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687"/>
          </a:xfrm>
        </p:spPr>
        <p:txBody>
          <a:bodyPr>
            <a:noAutofit/>
          </a:bodyPr>
          <a:lstStyle/>
          <a:p>
            <a:r>
              <a:rPr lang="ru-RU" u="sng" smtClean="0">
                <a:latin typeface="Times New Roman" pitchFamily="18" charset="0"/>
                <a:cs typeface="Trebuchet MS" pitchFamily="34" charset="0"/>
              </a:rPr>
              <a:t/>
            </a:r>
            <a:br>
              <a:rPr lang="ru-RU" u="sng" smtClean="0">
                <a:latin typeface="Times New Roman" pitchFamily="18" charset="0"/>
                <a:cs typeface="Trebuchet MS" pitchFamily="34" charset="0"/>
              </a:rPr>
            </a:br>
            <a:r>
              <a:rPr lang="ru-RU" u="sng" smtClean="0">
                <a:latin typeface="Times New Roman" pitchFamily="18" charset="0"/>
                <a:cs typeface="Trebuchet MS" pitchFamily="34" charset="0"/>
              </a:rPr>
              <a:t>Психогимнастика: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Ученики встают парами, лицом поворачиваются друг к другу. Один ученик раскрывает ладони, другой – накрывает их. «Дети посмотрите ласково в глаза друг другу, чтобы ваши ладошки потеплели. Вы почувствовали тепло рук? А теперь по очереди скажите несколько слов друг другу, но нежно и ласково, чтобы ваши ладошки потеплели еще больше…» </a:t>
            </a:r>
            <a:r>
              <a:rPr lang="ru-RU" sz="3600" smtClean="0">
                <a:latin typeface="Times New Roman" pitchFamily="18" charset="0"/>
              </a:rPr>
              <a:t>                                   </a:t>
            </a:r>
            <a:endParaRPr lang="ru-RU" sz="36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4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Внедрение ЗДОРОВЬЕСБЕРЕГАЮЩИХ  ТЕХНОЛОГИЙ в образовательный процесс – это одно из самых важных и доступных условий для сохранения здоровья учащихся.                        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Принцип «Не навреди!» должен стать принципом деятельности педагогов.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5013" y="20320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mtClean="0">
                <a:cs typeface="Trebuchet MS" pitchFamily="34" charset="0"/>
              </a:rPr>
              <a:t>Будьте здоровы!</a:t>
            </a:r>
            <a:br>
              <a:rPr lang="ru-RU" sz="5400" b="1" smtClean="0">
                <a:cs typeface="Trebuchet MS" pitchFamily="34" charset="0"/>
              </a:rPr>
            </a:br>
            <a:r>
              <a:rPr lang="ru-RU" sz="5400" b="1" smtClean="0">
                <a:cs typeface="Trebuchet MS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rebuchet MS" pitchFamily="34" charset="0"/>
              </a:rPr>
              <a:t> Ребенка можно назвать здоровым, если он: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2438"/>
            <a:ext cx="9144000" cy="51355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физическом плане – умеет преодолевать усталость, его здоровье позволяет ему действовать в оптимальном режиме;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интеллектуальном – проявляет хорошие умственные способности, любознательность, воображение, самообучаемость;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нравственном – честен, самокритичен, эмпатичен;</a:t>
            </a:r>
            <a:endParaRPr lang="ru-RU" sz="280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социальном – уравновешен, способен удивляться и восхищаться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Внутришкольные  факторы, влияющие на здоровье учащихся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132138" y="2924175"/>
            <a:ext cx="2954337" cy="8604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Здоровье учащихся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3789363"/>
            <a:ext cx="2954337" cy="2952750"/>
            <a:chOff x="1973" y="2387"/>
            <a:chExt cx="1861" cy="1860"/>
          </a:xfrm>
        </p:grpSpPr>
        <p:sp>
          <p:nvSpPr>
            <p:cNvPr id="7192" name="Text Box 5"/>
            <p:cNvSpPr txBox="1">
              <a:spLocks noChangeArrowheads="1"/>
            </p:cNvSpPr>
            <p:nvPr/>
          </p:nvSpPr>
          <p:spPr bwMode="auto">
            <a:xfrm>
              <a:off x="1973" y="3484"/>
              <a:ext cx="1861" cy="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учебный план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выбор УМК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выбор программ</a:t>
              </a:r>
            </a:p>
          </p:txBody>
        </p:sp>
        <p:sp>
          <p:nvSpPr>
            <p:cNvPr id="7193" name="Line 6"/>
            <p:cNvSpPr>
              <a:spLocks noChangeShapeType="1"/>
            </p:cNvSpPr>
            <p:nvPr/>
          </p:nvSpPr>
          <p:spPr bwMode="auto">
            <a:xfrm>
              <a:off x="2925" y="2387"/>
              <a:ext cx="0" cy="10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3789363"/>
            <a:ext cx="4032250" cy="2814637"/>
            <a:chOff x="113" y="2387"/>
            <a:chExt cx="2540" cy="1773"/>
          </a:xfrm>
        </p:grpSpPr>
        <p:sp>
          <p:nvSpPr>
            <p:cNvPr id="7190" name="Text Box 8"/>
            <p:cNvSpPr txBox="1">
              <a:spLocks noChangeArrowheads="1"/>
            </p:cNvSpPr>
            <p:nvPr/>
          </p:nvSpPr>
          <p:spPr bwMode="auto">
            <a:xfrm>
              <a:off x="113" y="3484"/>
              <a:ext cx="1678" cy="6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уроки физкультуры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спортивные секции и кружки</a:t>
              </a:r>
            </a:p>
          </p:txBody>
        </p:sp>
        <p:sp>
          <p:nvSpPr>
            <p:cNvPr id="7191" name="Line 9"/>
            <p:cNvSpPr>
              <a:spLocks noChangeShapeType="1"/>
            </p:cNvSpPr>
            <p:nvPr/>
          </p:nvSpPr>
          <p:spPr bwMode="auto">
            <a:xfrm flipH="1">
              <a:off x="1791" y="2387"/>
              <a:ext cx="862" cy="10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76825" y="3789363"/>
            <a:ext cx="3743325" cy="2676525"/>
            <a:chOff x="3198" y="2387"/>
            <a:chExt cx="2358" cy="1686"/>
          </a:xfrm>
        </p:grpSpPr>
        <p:sp>
          <p:nvSpPr>
            <p:cNvPr id="7188" name="Text Box 11"/>
            <p:cNvSpPr txBox="1">
              <a:spLocks noChangeArrowheads="1"/>
            </p:cNvSpPr>
            <p:nvPr/>
          </p:nvSpPr>
          <p:spPr bwMode="auto">
            <a:xfrm>
              <a:off x="4150" y="3657"/>
              <a:ext cx="1406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FFFF"/>
                  </a:solidFill>
                </a:rPr>
                <a:t>досуговая деятельность</a:t>
              </a:r>
            </a:p>
          </p:txBody>
        </p:sp>
        <p:sp>
          <p:nvSpPr>
            <p:cNvPr id="7189" name="Line 12"/>
            <p:cNvSpPr>
              <a:spLocks noChangeShapeType="1"/>
            </p:cNvSpPr>
            <p:nvPr/>
          </p:nvSpPr>
          <p:spPr bwMode="auto">
            <a:xfrm>
              <a:off x="3198" y="2387"/>
              <a:ext cx="952" cy="127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30550" y="692150"/>
            <a:ext cx="2954338" cy="2232025"/>
            <a:chOff x="1972" y="436"/>
            <a:chExt cx="1861" cy="1406"/>
          </a:xfrm>
        </p:grpSpPr>
        <p:sp>
          <p:nvSpPr>
            <p:cNvPr id="7186" name="Text Box 14"/>
            <p:cNvSpPr txBox="1">
              <a:spLocks noChangeArrowheads="1"/>
            </p:cNvSpPr>
            <p:nvPr/>
          </p:nvSpPr>
          <p:spPr bwMode="auto">
            <a:xfrm>
              <a:off x="1972" y="436"/>
              <a:ext cx="1861" cy="9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 взаимоотношения с одноклассниками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 отношение учителей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b="1">
                  <a:solidFill>
                    <a:srgbClr val="FFFFFF"/>
                  </a:solidFill>
                </a:rPr>
                <a:t> здоровье учителей</a:t>
              </a:r>
            </a:p>
          </p:txBody>
        </p:sp>
        <p:sp>
          <p:nvSpPr>
            <p:cNvPr id="7187" name="Line 15"/>
            <p:cNvSpPr>
              <a:spLocks noChangeShapeType="1"/>
            </p:cNvSpPr>
            <p:nvPr/>
          </p:nvSpPr>
          <p:spPr bwMode="auto">
            <a:xfrm flipV="1">
              <a:off x="2925" y="1390"/>
              <a:ext cx="0" cy="45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1438" y="1328738"/>
            <a:ext cx="3060700" cy="3521075"/>
            <a:chOff x="45" y="837"/>
            <a:chExt cx="1928" cy="2218"/>
          </a:xfrm>
        </p:grpSpPr>
        <p:grpSp>
          <p:nvGrpSpPr>
            <p:cNvPr id="7182" name="Group 17"/>
            <p:cNvGrpSpPr>
              <a:grpSpLocks/>
            </p:cNvGrpSpPr>
            <p:nvPr/>
          </p:nvGrpSpPr>
          <p:grpSpPr bwMode="auto">
            <a:xfrm>
              <a:off x="45" y="837"/>
              <a:ext cx="1746" cy="2218"/>
              <a:chOff x="45" y="837"/>
              <a:chExt cx="1746" cy="2218"/>
            </a:xfrm>
          </p:grpSpPr>
          <p:sp>
            <p:nvSpPr>
              <p:cNvPr id="7184" name="Text Box 18"/>
              <p:cNvSpPr txBox="1">
                <a:spLocks noChangeArrowheads="1"/>
              </p:cNvSpPr>
              <p:nvPr/>
            </p:nvSpPr>
            <p:spPr bwMode="auto">
              <a:xfrm>
                <a:off x="45" y="837"/>
                <a:ext cx="1610" cy="416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FFF00"/>
                    </a:solidFill>
                  </a:rPr>
                  <a:t>Организация занятий</a:t>
                </a:r>
              </a:p>
            </p:txBody>
          </p:sp>
          <p:sp>
            <p:nvSpPr>
              <p:cNvPr id="7185" name="Text Box 19"/>
              <p:cNvSpPr txBox="1">
                <a:spLocks noChangeArrowheads="1"/>
              </p:cNvSpPr>
              <p:nvPr/>
            </p:nvSpPr>
            <p:spPr bwMode="auto">
              <a:xfrm>
                <a:off x="111" y="1253"/>
                <a:ext cx="1680" cy="180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/>
                  <a:t>вид учебной деятельности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/>
                  <a:t>технологии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/>
                  <a:t>стиль преподавания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/>
                  <a:t>отметка, оценка знаний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/>
                  <a:t>объем домашних заданий</a:t>
                </a:r>
              </a:p>
            </p:txBody>
          </p:sp>
        </p:grpSp>
        <p:sp>
          <p:nvSpPr>
            <p:cNvPr id="7183" name="Line 20"/>
            <p:cNvSpPr>
              <a:spLocks noChangeShapeType="1"/>
            </p:cNvSpPr>
            <p:nvPr/>
          </p:nvSpPr>
          <p:spPr bwMode="auto">
            <a:xfrm rot="-5400000" flipH="1" flipV="1">
              <a:off x="1882" y="2024"/>
              <a:ext cx="0" cy="18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083300" y="1054100"/>
            <a:ext cx="2989263" cy="4344988"/>
            <a:chOff x="3832" y="664"/>
            <a:chExt cx="1883" cy="2737"/>
          </a:xfrm>
        </p:grpSpPr>
        <p:grpSp>
          <p:nvGrpSpPr>
            <p:cNvPr id="7178" name="Group 22"/>
            <p:cNvGrpSpPr>
              <a:grpSpLocks/>
            </p:cNvGrpSpPr>
            <p:nvPr/>
          </p:nvGrpSpPr>
          <p:grpSpPr bwMode="auto">
            <a:xfrm>
              <a:off x="4012" y="664"/>
              <a:ext cx="1703" cy="2737"/>
              <a:chOff x="4012" y="664"/>
              <a:chExt cx="1703" cy="2737"/>
            </a:xfrm>
          </p:grpSpPr>
          <p:sp>
            <p:nvSpPr>
              <p:cNvPr id="7180" name="Text Box 23"/>
              <p:cNvSpPr txBox="1">
                <a:spLocks noChangeArrowheads="1"/>
              </p:cNvSpPr>
              <p:nvPr/>
            </p:nvSpPr>
            <p:spPr bwMode="auto">
              <a:xfrm>
                <a:off x="4105" y="664"/>
                <a:ext cx="1610" cy="589"/>
              </a:xfrm>
              <a:prstGeom prst="rect">
                <a:avLst/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FFF00"/>
                    </a:solidFill>
                  </a:rPr>
                  <a:t>Режим функционирования школы</a:t>
                </a:r>
              </a:p>
            </p:txBody>
          </p:sp>
          <p:sp>
            <p:nvSpPr>
              <p:cNvPr id="7181" name="Text Box 24"/>
              <p:cNvSpPr txBox="1">
                <a:spLocks noChangeArrowheads="1"/>
              </p:cNvSpPr>
              <p:nvPr/>
            </p:nvSpPr>
            <p:spPr bwMode="auto">
              <a:xfrm>
                <a:off x="4012" y="1253"/>
                <a:ext cx="1680" cy="21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>
                    <a:solidFill>
                      <a:srgbClr val="FFFFFF"/>
                    </a:solidFill>
                  </a:rPr>
                  <a:t>режим дня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>
                    <a:solidFill>
                      <a:srgbClr val="FFFFFF"/>
                    </a:solidFill>
                  </a:rPr>
                  <a:t>расписание учебных занятий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>
                    <a:solidFill>
                      <a:srgbClr val="FFFFFF"/>
                    </a:solidFill>
                  </a:rPr>
                  <a:t>питание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>
                    <a:solidFill>
                      <a:srgbClr val="FFFFFF"/>
                    </a:solidFill>
                  </a:rPr>
                  <a:t>санитарно-гигиенические условия (мебель, освещение, проветривание и др.)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ru-RU" b="1">
                    <a:solidFill>
                      <a:srgbClr val="FFFFFF"/>
                    </a:solidFill>
                  </a:rPr>
                  <a:t>режим перемен</a:t>
                </a:r>
              </a:p>
            </p:txBody>
          </p:sp>
        </p:grpSp>
        <p:sp>
          <p:nvSpPr>
            <p:cNvPr id="7179" name="Line 25"/>
            <p:cNvSpPr>
              <a:spLocks noChangeShapeType="1"/>
            </p:cNvSpPr>
            <p:nvPr/>
          </p:nvSpPr>
          <p:spPr bwMode="auto">
            <a:xfrm rot="5400000" flipV="1">
              <a:off x="3923" y="2024"/>
              <a:ext cx="0" cy="18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41913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79067" y="1281528"/>
          <a:ext cx="8534400" cy="56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47713" y="260350"/>
            <a:ext cx="8066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Уровень заболеваемости младших школьников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 за период обучения в школе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63513" y="4348163"/>
            <a:ext cx="4572000" cy="2462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оборудование учебных кабинетов всем необходимым для работы</a:t>
            </a:r>
          </a:p>
          <a:p>
            <a:r>
              <a:rPr lang="ru-RU" sz="1400">
                <a:latin typeface="Calibri" pitchFamily="34" charset="0"/>
              </a:rPr>
              <a:t>- введение в уроки физической культуры специальных комплексов упражнений для коррекции осанки и профилактики детского сколиоза;</a:t>
            </a:r>
          </a:p>
          <a:p>
            <a:r>
              <a:rPr lang="ru-RU" sz="1400">
                <a:latin typeface="Calibri" pitchFamily="34" charset="0"/>
              </a:rPr>
              <a:t>- контрастные коврики под ноги для профилактики плоскостопия и массажа стоп</a:t>
            </a:r>
          </a:p>
          <a:p>
            <a:r>
              <a:rPr lang="ru-RU" sz="1400">
                <a:latin typeface="Calibri" pitchFamily="34" charset="0"/>
              </a:rPr>
              <a:t>-гимнастика для глаз с помощью офтальмо тренажеров</a:t>
            </a:r>
          </a:p>
          <a:p>
            <a:r>
              <a:rPr lang="ru-RU" sz="1400">
                <a:latin typeface="Calibri" pitchFamily="34" charset="0"/>
              </a:rPr>
              <a:t>- обучение учащихся в режиме динамических поз с использованием конторок</a:t>
            </a:r>
          </a:p>
          <a:p>
            <a:r>
              <a:rPr lang="ru-RU" sz="1400">
                <a:latin typeface="Calibri" pitchFamily="34" charset="0"/>
              </a:rPr>
              <a:t>- режим движения наглядного материала</a:t>
            </a: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93663" y="833438"/>
            <a:ext cx="3471862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конторки, </a:t>
            </a:r>
          </a:p>
          <a:p>
            <a:r>
              <a:rPr lang="ru-RU" sz="1400">
                <a:latin typeface="Calibri" pitchFamily="34" charset="0"/>
              </a:rPr>
              <a:t>контрастные коврики, </a:t>
            </a:r>
          </a:p>
          <a:p>
            <a:r>
              <a:rPr lang="ru-RU" sz="1400">
                <a:latin typeface="Calibri" pitchFamily="34" charset="0"/>
              </a:rPr>
              <a:t>разноуровневая школьная мебель, </a:t>
            </a:r>
          </a:p>
          <a:p>
            <a:r>
              <a:rPr lang="ru-RU" sz="1400">
                <a:latin typeface="Calibri" pitchFamily="34" charset="0"/>
              </a:rPr>
              <a:t>магнитная доска, </a:t>
            </a:r>
          </a:p>
          <a:p>
            <a:r>
              <a:rPr lang="ru-RU" sz="1400">
                <a:latin typeface="Calibri" pitchFamily="34" charset="0"/>
              </a:rPr>
              <a:t>офтальмотренажер на потолке, </a:t>
            </a:r>
          </a:p>
          <a:p>
            <a:r>
              <a:rPr lang="ru-RU" sz="1400">
                <a:latin typeface="Calibri" pitchFamily="34" charset="0"/>
              </a:rPr>
              <a:t>зрительные метки, </a:t>
            </a:r>
          </a:p>
          <a:p>
            <a:r>
              <a:rPr lang="ru-RU" sz="1400">
                <a:latin typeface="Calibri" pitchFamily="34" charset="0"/>
              </a:rPr>
              <a:t>переносное наборное полотно, </a:t>
            </a:r>
          </a:p>
          <a:p>
            <a:r>
              <a:rPr lang="ru-RU" sz="1400">
                <a:latin typeface="Calibri" pitchFamily="34" charset="0"/>
              </a:rPr>
              <a:t>оборудование медицинского кабинета, </a:t>
            </a:r>
          </a:p>
          <a:p>
            <a:r>
              <a:rPr lang="ru-RU" sz="1400">
                <a:latin typeface="Calibri" pitchFamily="34" charset="0"/>
              </a:rPr>
              <a:t>приобретение спортивного инвентаря.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4863" y="2530475"/>
            <a:ext cx="3792537" cy="1201738"/>
          </a:xfrm>
          <a:prstGeom prst="rect">
            <a:avLst/>
          </a:prstGeom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Технология В.Ф. Базарного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963" y="69850"/>
            <a:ext cx="32369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Материально- техническое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обеспечение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165100" y="36147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984807"/>
                </a:solidFill>
                <a:latin typeface="Calibri" pitchFamily="34" charset="0"/>
              </a:rPr>
              <a:t>Здоровьесберегающая педагогика на уроках</a:t>
            </a:r>
            <a:endParaRPr lang="ru-RU" sz="2000" u="sng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4648200" y="-4445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984807"/>
                </a:solidFill>
                <a:latin typeface="Calibri" pitchFamily="34" charset="0"/>
              </a:rPr>
              <a:t>Здоровьесберегающая педагогика во внеурочное время</a:t>
            </a: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5294313" y="635000"/>
            <a:ext cx="3751262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- закаливание</a:t>
            </a:r>
          </a:p>
          <a:p>
            <a:r>
              <a:rPr lang="ru-RU" sz="1400">
                <a:latin typeface="Calibri" pitchFamily="34" charset="0"/>
              </a:rPr>
              <a:t>- седативные и витаминизированные фиточаи</a:t>
            </a:r>
          </a:p>
          <a:p>
            <a:r>
              <a:rPr lang="ru-RU" sz="1400">
                <a:latin typeface="Calibri" pitchFamily="34" charset="0"/>
              </a:rPr>
              <a:t>- витаминизация питания</a:t>
            </a:r>
          </a:p>
          <a:p>
            <a:r>
              <a:rPr lang="ru-RU" sz="1400">
                <a:latin typeface="Calibri" pitchFamily="34" charset="0"/>
              </a:rPr>
              <a:t>- йодированная вода</a:t>
            </a:r>
          </a:p>
          <a:p>
            <a:r>
              <a:rPr lang="ru-RU" sz="1400">
                <a:latin typeface="Calibri" pitchFamily="34" charset="0"/>
              </a:rPr>
              <a:t>-динамическая пауза</a:t>
            </a:r>
          </a:p>
          <a:p>
            <a:r>
              <a:rPr lang="ru-RU" sz="1400">
                <a:latin typeface="Calibri" pitchFamily="34" charset="0"/>
              </a:rPr>
              <a:t>-пальчиковая и адаптационная гимнастика</a:t>
            </a:r>
          </a:p>
          <a:p>
            <a:r>
              <a:rPr lang="ru-RU" sz="1400">
                <a:latin typeface="Calibri" pitchFamily="34" charset="0"/>
              </a:rPr>
              <a:t>- освоение комплексов лечебной гимнастики, утренней зарядки</a:t>
            </a:r>
          </a:p>
        </p:txBody>
      </p:sp>
      <p:sp>
        <p:nvSpPr>
          <p:cNvPr id="9225" name="Прямоугольник 16"/>
          <p:cNvSpPr>
            <a:spLocks noChangeArrowheads="1"/>
          </p:cNvSpPr>
          <p:nvPr/>
        </p:nvSpPr>
        <p:spPr bwMode="auto">
          <a:xfrm>
            <a:off x="4926013" y="4322763"/>
            <a:ext cx="407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u="sng">
                <a:solidFill>
                  <a:srgbClr val="984807"/>
                </a:solidFill>
                <a:latin typeface="Calibri" pitchFamily="34" charset="0"/>
              </a:rPr>
              <a:t>Здоровьесберегающая педагогика </a:t>
            </a:r>
          </a:p>
          <a:p>
            <a:pPr algn="ctr"/>
            <a:r>
              <a:rPr lang="ru-RU" sz="2000" b="1" u="sng">
                <a:solidFill>
                  <a:srgbClr val="984807"/>
                </a:solidFill>
                <a:latin typeface="Calibri" pitchFamily="34" charset="0"/>
              </a:rPr>
              <a:t>дома</a:t>
            </a:r>
            <a:r>
              <a:rPr lang="ru-RU" sz="2000" u="sng">
                <a:solidFill>
                  <a:srgbClr val="984807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226" name="Прямоугольник 17"/>
          <p:cNvSpPr>
            <a:spLocks noChangeArrowheads="1"/>
          </p:cNvSpPr>
          <p:nvPr/>
        </p:nvSpPr>
        <p:spPr bwMode="auto">
          <a:xfrm>
            <a:off x="4964113" y="5135563"/>
            <a:ext cx="4108450" cy="1169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- утренняя гимнастика</a:t>
            </a:r>
          </a:p>
          <a:p>
            <a:r>
              <a:rPr lang="ru-RU" sz="1400">
                <a:latin typeface="Calibri" pitchFamily="34" charset="0"/>
              </a:rPr>
              <a:t>-пешеходные прогулки, оздоровительный бег</a:t>
            </a:r>
          </a:p>
          <a:p>
            <a:r>
              <a:rPr lang="ru-RU" sz="1400">
                <a:latin typeface="Calibri" pitchFamily="34" charset="0"/>
              </a:rPr>
              <a:t>- домашний стадион, занятия спортом</a:t>
            </a:r>
          </a:p>
          <a:p>
            <a:r>
              <a:rPr lang="ru-RU" sz="1400">
                <a:latin typeface="Calibri" pitchFamily="34" charset="0"/>
              </a:rPr>
              <a:t>-закаливание</a:t>
            </a:r>
          </a:p>
          <a:p>
            <a:r>
              <a:rPr lang="ru-RU" sz="1400">
                <a:latin typeface="Calibri" pitchFamily="34" charset="0"/>
              </a:rPr>
              <a:t>-участие семьи в оздоровительных мероприятиях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7316788" y="2451100"/>
            <a:ext cx="1049337" cy="5921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ЗДОРОВЬЕСБЕРЕГАЮЩИЕ ТЕХНОЛОГИИ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sz="2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по мнению, Сонькина В.Д.- это: условия обучения ребенка в школе (отсутствие стресса, адекватность требований, адекватность методик обучения и воспитания); рациональная организация учебного процесса (в соответствии с возрастными, индивидуальными особенностями и гигиеническими требованиями); соответствие учебной и физической нагрузки  возрастным возможностям учащегося; необходимый, достаточный и рационально организованный двигательный режим. «Только при таком подходе может быть реализован принцип – здоровье через образование», как отметил академик Колесов Д.В.</a:t>
            </a: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74750"/>
          </a:xfrm>
        </p:spPr>
        <p:txBody>
          <a:bodyPr/>
          <a:lstStyle/>
          <a:p>
            <a:pPr marL="571500" indent="-571500">
              <a:buFontTx/>
              <a:buChar char="•"/>
            </a:pPr>
            <a:r>
              <a:rPr lang="ru-RU" sz="33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Все ЗДОРОВЬЕСБЕРЕГАЮЩИЕ ПЕДАГОГИЧЕСКИЕ ТЕХНОЛОГИИ условно можно разделить на три группы</a:t>
            </a:r>
            <a:endParaRPr lang="ru-RU" sz="3300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16163"/>
            <a:ext cx="9144000" cy="4525962"/>
          </a:xfrm>
        </p:spPr>
        <p:txBody>
          <a:bodyPr rtlCol="0">
            <a:normAutofit/>
          </a:bodyPr>
          <a:lstStyle/>
          <a:p>
            <a:pPr indent="-180340" fontAlgn="auto">
              <a:spcAft>
                <a:spcPts val="0"/>
              </a:spcAft>
              <a:buFont typeface="Wingdings 2" charset="2"/>
              <a:buChar char=""/>
              <a:defRPr/>
            </a:pPr>
            <a:r>
              <a:rPr lang="ru-RU" sz="2800" dirty="0" smtClean="0">
                <a:latin typeface="Times New Roman"/>
              </a:rPr>
              <a:t>: «технологии сохранения и стимулирования здоровья», «технологии обучения здоровому образу жизни», «коррекционные технологии».</a:t>
            </a:r>
            <a:endParaRPr lang="ru-RU" sz="2800" dirty="0" smtClean="0"/>
          </a:p>
          <a:p>
            <a:pPr indent="-180340" fontAlgn="auto">
              <a:spcAft>
                <a:spcPts val="0"/>
              </a:spcAft>
              <a:buFont typeface="Wingdings 2" charset="2"/>
              <a:buChar char=""/>
              <a:defRPr/>
            </a:pPr>
            <a:r>
              <a:rPr lang="ru-RU" sz="2800" dirty="0" smtClean="0">
                <a:latin typeface="Times New Roman"/>
              </a:rPr>
              <a:t>         Учебный материал всех предметов начальной школы, по любой программе, предоставляет возможность учителю прямо на уроке формировать у учащихся навыки здорового образа жизни, давать детям знания об организме человека, учить их беречь и укреплять собственное здоровье.</a:t>
            </a:r>
            <a:endParaRPr lang="ru-RU" sz="2800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717</TotalTime>
  <Words>1291</Words>
  <Application>Microsoft Office PowerPoint</Application>
  <PresentationFormat>Экран (4:3)</PresentationFormat>
  <Paragraphs>181</Paragraphs>
  <Slides>34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Autumn</vt:lpstr>
      <vt:lpstr>Тема: «Роль здоровье сберегающих технологий в учебном процессе».</vt:lpstr>
      <vt:lpstr>«Здоровье – это состояние полного физического, душевного и социального благополучия, а не только отсутствие болезни или физических дефектов».  В. А. Сухомлинский. </vt:lpstr>
      <vt:lpstr>Слайд 3</vt:lpstr>
      <vt:lpstr> Ребенка можно назвать здоровым, если он:</vt:lpstr>
      <vt:lpstr>Слайд 5</vt:lpstr>
      <vt:lpstr>Слайд 6</vt:lpstr>
      <vt:lpstr>Слайд 7</vt:lpstr>
      <vt:lpstr>ЗДОРОВЬЕСБЕРЕГАЮЩИЕ ТЕХНОЛОГИИ</vt:lpstr>
      <vt:lpstr>Все ЗДОРОВЬЕСБЕРЕГАЮЩИЕ ПЕДАГОГИЧЕСКИЕ ТЕХНОЛОГИИ условно можно разделить на три группы</vt:lpstr>
      <vt:lpstr>ЦВЕТНЫЕ ТРАЕКТОРИИ</vt:lpstr>
      <vt:lpstr>Круги с различными фигурами</vt:lpstr>
      <vt:lpstr> «Технологии сохранения и стимулирования здоровья»: </vt:lpstr>
      <vt:lpstr>Слайд 13</vt:lpstr>
      <vt:lpstr>Слайд 14</vt:lpstr>
      <vt:lpstr>Использование на уроках:  окружающий мир </vt:lpstr>
      <vt:lpstr>На уроке математики</vt:lpstr>
      <vt:lpstr>Слайд 17</vt:lpstr>
      <vt:lpstr>Физминутки по методике сенсорно-координаторских тренажёров </vt:lpstr>
      <vt:lpstr>Визуализация здоровья.(Сопровождение под музыку) «Водопад» </vt:lpstr>
      <vt:lpstr> «Технологии обучения здоровому образу жизни»: </vt:lpstr>
      <vt:lpstr>Точечный массаж </vt:lpstr>
      <vt:lpstr>«Коррекционные технологии»: </vt:lpstr>
      <vt:lpstr>       «Чтобы сделать ребёнка  умным и рассудительным,  сделайте его крепким и здоровым».                                                                         Ж.-Ж. Руссо                                                             </vt:lpstr>
      <vt:lpstr>Работая 24 года в школе, я сделала вывод о том, что при комплексном использовании различных технологий можно добиться хороших результатов в повышении мотивации к учебно-познавательной деятельности учащихся. </vt:lpstr>
      <vt:lpstr>На каждом  из проводимых мною уроков, коррекционных занятиях, динамических паузах, внеклассных мероприятиях для более эффективного достижения практических, общеобразовательных, развивающих, коррекционных  целей, поддержания мотивации я использую ЗДОРОВЬЕСБЕРЕГАЮЩИЕ  ТЕХНОЛОГИИ. Прежде всего, я стараюсь учитывать физиологические и психологические особенности детей и предусматривать такие виды работы, которые снимали бы напряжение и усталость, не ограничивали двигательную активность детей, вызывали  положительные эмоции, хорошее настроение. К этой работе я привлекла и родителей класса. </vt:lpstr>
      <vt:lpstr>На родительском собрании мною проводятся беседы и практические занятия по обучению приемам  формирования здорового образа жизни. Таким образом, я стараюсь давать детям и родителям конкретные рекомендации по сохранению здоровья, учу ими пользоваться, воспитываю чувство ответственности за своё здоровье и благоговения перед жизнью. Довожу до их сознания мысль о том, что если они хотят жить долго и счастливо, то должны выбирать здоровый образ жизни.</vt:lpstr>
      <vt:lpstr>Предлагаю элементы некоторых  видов технологий, с помощь которых я прививаю своим ученикам полезные привычки и навыки благотворного воздействия на организм с целью поддержания двигательной и умственной активности, лучшей адаптации в социуме. </vt:lpstr>
      <vt:lpstr> Зарядка-релаксация: </vt:lpstr>
      <vt:lpstr> Дыхательная гимнастика:  </vt:lpstr>
      <vt:lpstr> Гимнастика ортопедическая:  </vt:lpstr>
      <vt:lpstr> Коммуникативные игры: </vt:lpstr>
      <vt:lpstr> Психогимнастика: </vt:lpstr>
      <vt:lpstr> Внедрение ЗДОРОВЬЕСБЕРЕГАЮЩИХ  ТЕХНОЛОГИЙ в образовательный процесс – это одно из самых важных и доступных условий для сохранения здоровья учащихся.                               Принцип «Не навреди!» должен стать принципом деятельности педагогов. </vt:lpstr>
      <vt:lpstr>Будьте здоровы! Спасибо за внимание!</vt:lpstr>
    </vt:vector>
  </TitlesOfParts>
  <Company>№53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Болтенкова</dc:creator>
  <cp:lastModifiedBy>revaz</cp:lastModifiedBy>
  <cp:revision>46</cp:revision>
  <dcterms:created xsi:type="dcterms:W3CDTF">2012-08-15T08:30:43Z</dcterms:created>
  <dcterms:modified xsi:type="dcterms:W3CDTF">2013-04-11T20:58:42Z</dcterms:modified>
</cp:coreProperties>
</file>