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2"/>
  </p:notesMasterIdLst>
  <p:sldIdLst>
    <p:sldId id="285" r:id="rId2"/>
    <p:sldId id="286" r:id="rId3"/>
    <p:sldId id="267" r:id="rId4"/>
    <p:sldId id="278" r:id="rId5"/>
    <p:sldId id="279" r:id="rId6"/>
    <p:sldId id="280" r:id="rId7"/>
    <p:sldId id="262" r:id="rId8"/>
    <p:sldId id="284" r:id="rId9"/>
    <p:sldId id="263" r:id="rId10"/>
    <p:sldId id="277" r:id="rId11"/>
    <p:sldId id="264" r:id="rId12"/>
    <p:sldId id="282" r:id="rId13"/>
    <p:sldId id="266" r:id="rId14"/>
    <p:sldId id="268" r:id="rId15"/>
    <p:sldId id="269" r:id="rId16"/>
    <p:sldId id="275" r:id="rId17"/>
    <p:sldId id="276" r:id="rId18"/>
    <p:sldId id="274" r:id="rId19"/>
    <p:sldId id="281" r:id="rId20"/>
    <p:sldId id="28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45CDC-8BEC-4FA0-935B-486D7A93B4DD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4D15A-57CE-4E28-A7FF-7E4E44B62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урока: Океания.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192882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Океания-это самое крупное скопление островов в центральной и западной части Тихого океана</a:t>
            </a:r>
            <a:endParaRPr lang="ru-RU" sz="4000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533400" y="3228536"/>
            <a:ext cx="7854696" cy="2915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normAutofit/>
          </a:bodyPr>
          <a:lstStyle/>
          <a:p>
            <a:pPr marL="439738" indent="-381000" algn="l">
              <a:spcBef>
                <a:spcPts val="700"/>
              </a:spcBef>
              <a:buClr>
                <a:schemeClr val="bg2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v"/>
              <a:tabLst>
                <a:tab pos="43973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</a:pPr>
            <a:r>
              <a:rPr lang="ru-RU" sz="2800" dirty="0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rPr>
              <a:t>Океания- 7 тыс. островов</a:t>
            </a:r>
          </a:p>
          <a:p>
            <a:pPr marL="439738" indent="-381000" algn="l">
              <a:spcBef>
                <a:spcPts val="700"/>
              </a:spcBef>
              <a:buClr>
                <a:schemeClr val="bg2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v"/>
              <a:tabLst>
                <a:tab pos="43973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</a:pPr>
            <a:r>
              <a:rPr lang="ru-RU" sz="2800" dirty="0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rPr>
              <a:t>Острова  разбросаны от субтропических широт Северного до умеренных широт Южного полушария</a:t>
            </a:r>
          </a:p>
          <a:p>
            <a:pPr marL="439738" indent="-381000" algn="l">
              <a:spcBef>
                <a:spcPts val="700"/>
              </a:spcBef>
              <a:buClr>
                <a:schemeClr val="bg2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v"/>
              <a:tabLst>
                <a:tab pos="43973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</a:pPr>
            <a:r>
              <a:rPr lang="ru-RU" sz="2800" dirty="0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rPr>
              <a:t>Общая площадь островов составляет около 2</a:t>
            </a:r>
            <a:r>
              <a:rPr lang="ru-RU" sz="2800" dirty="0">
                <a:solidFill>
                  <a:srgbClr val="CCCCFF"/>
                </a:solidFill>
                <a:latin typeface="Times New Roman" pitchFamily="16" charset="0"/>
                <a:cs typeface="Times New Roman" pitchFamily="16" charset="0"/>
              </a:rPr>
              <a:t>%</a:t>
            </a:r>
            <a:r>
              <a:rPr lang="en-US" sz="2800" dirty="0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800" dirty="0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rPr>
              <a:t> от занимаемой океаном поверхности</a:t>
            </a:r>
          </a:p>
          <a:p>
            <a:pPr marL="439738" indent="-381000" algn="l">
              <a:spcBef>
                <a:spcPts val="750"/>
              </a:spcBef>
              <a:buClrTx/>
              <a:buSzPct val="80000"/>
              <a:buFontTx/>
              <a:buNone/>
              <a:tabLst>
                <a:tab pos="43973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</a:pPr>
            <a:endParaRPr lang="ru-RU" sz="3000" dirty="0">
              <a:solidFill>
                <a:srgbClr val="FFFFFF"/>
              </a:solidFill>
              <a:latin typeface="Century Gothic" pitchFamily="32" charset="0"/>
            </a:endParaRPr>
          </a:p>
          <a:p>
            <a:pPr marL="439738" indent="-381000" algn="l">
              <a:spcBef>
                <a:spcPts val="750"/>
              </a:spcBef>
              <a:buClrTx/>
              <a:buSzPct val="80000"/>
              <a:buFontTx/>
              <a:buNone/>
              <a:tabLst>
                <a:tab pos="43973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</a:pPr>
            <a:endParaRPr lang="ru-RU" sz="3000" dirty="0">
              <a:solidFill>
                <a:srgbClr val="FFFFFF"/>
              </a:solidFill>
              <a:latin typeface="Century Gothic" pitchFamily="3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714356"/>
            <a:ext cx="3927950" cy="4357718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Архипела́г</a:t>
            </a:r>
            <a:r>
              <a:rPr lang="ru-RU" sz="3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 —группа островов, расположенных близко друг от друга и имеющих обычно одно и то же происхождение.</a:t>
            </a:r>
            <a:endParaRPr lang="ru-RU" sz="3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142984"/>
            <a:ext cx="4357687" cy="5143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Деление по культурно-географическим признакам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00306"/>
            <a:ext cx="7854696" cy="35719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v"/>
            </a:pPr>
            <a:r>
              <a:rPr lang="ru-RU" dirty="0" smtClean="0"/>
              <a:t>-Микронезия :о.Гуам, Каролинские о-ва,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err="1" smtClean="0"/>
              <a:t>Маршаловы</a:t>
            </a:r>
            <a:r>
              <a:rPr lang="ru-RU" dirty="0" smtClean="0"/>
              <a:t>  </a:t>
            </a:r>
            <a:r>
              <a:rPr lang="ru-RU" dirty="0" err="1" smtClean="0"/>
              <a:t>о-ва,Марианские</a:t>
            </a:r>
            <a:r>
              <a:rPr lang="ru-RU" dirty="0" smtClean="0"/>
              <a:t>, о-ва Гилберта, Эллис.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-Меланезия : о-ва Новая Гвинея, Новая Каледония, Соломоновы о-ва, Новые Гебриды, о-ва Фиджи.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/>
              <a:t>- Полинезия : о. Пасхи, о-ва Туамоту, Кука, Самоа, Тонга, </a:t>
            </a:r>
            <a:r>
              <a:rPr lang="ru-RU" dirty="0" err="1" smtClean="0"/>
              <a:t>Маркизские</a:t>
            </a:r>
            <a:r>
              <a:rPr lang="ru-RU" dirty="0" smtClean="0"/>
              <a:t>, о-ва Новая Зеландия, Гавайские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858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Происхождение островов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1504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материковые                 вулканические    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      коралловые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785926"/>
            <a:ext cx="7851648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Рассмотреть предложенный материал.</a:t>
            </a:r>
            <a:br>
              <a:rPr lang="ru-RU" dirty="0" smtClean="0"/>
            </a:br>
            <a:r>
              <a:rPr lang="ru-RU" dirty="0" smtClean="0"/>
              <a:t>Рассказать классу.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143380"/>
            <a:ext cx="7854696" cy="1785950"/>
          </a:xfrm>
        </p:spPr>
        <p:txBody>
          <a:bodyPr/>
          <a:lstStyle/>
          <a:p>
            <a:pPr algn="ctr"/>
            <a:r>
              <a:rPr lang="ru-RU" dirty="0" smtClean="0"/>
              <a:t>Привести примеры, пользуясь картой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1357322"/>
          </a:xfrm>
        </p:spPr>
        <p:txBody>
          <a:bodyPr/>
          <a:lstStyle/>
          <a:p>
            <a:pPr algn="ctr"/>
            <a:r>
              <a:rPr lang="ru-RU" dirty="0" smtClean="0"/>
              <a:t>Работа по группам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643182"/>
            <a:ext cx="7854696" cy="300039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1. Группа – «Особенности природы Океании».</a:t>
            </a:r>
          </a:p>
          <a:p>
            <a:pPr algn="l"/>
            <a:r>
              <a:rPr lang="ru-RU" sz="3200" dirty="0" smtClean="0"/>
              <a:t>2. Группа – «Население и страны».</a:t>
            </a:r>
          </a:p>
          <a:p>
            <a:pPr algn="l"/>
            <a:r>
              <a:rPr lang="ru-RU" sz="3200" dirty="0" smtClean="0"/>
              <a:t>3. Группа – «Экологические проблемы Океании»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14287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Природа материковых островов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857364"/>
            <a:ext cx="4357688" cy="242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872" y="2500306"/>
            <a:ext cx="4263689" cy="25717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4286256"/>
            <a:ext cx="3857622" cy="24031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714512"/>
          </a:xfrm>
        </p:spPr>
        <p:txBody>
          <a:bodyPr/>
          <a:lstStyle/>
          <a:p>
            <a:pPr algn="ctr"/>
            <a:r>
              <a:rPr lang="ru-RU" dirty="0" smtClean="0"/>
              <a:t>Природа вулканических островов</a:t>
            </a:r>
            <a:endParaRPr lang="ru-RU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285992"/>
            <a:ext cx="4168586" cy="228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572000" y="2143116"/>
            <a:ext cx="4283075" cy="2286016"/>
            <a:chOff x="0" y="2565"/>
            <a:chExt cx="2743" cy="1753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565"/>
              <a:ext cx="2743" cy="17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0" y="2565"/>
              <a:ext cx="2743" cy="17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571868" y="4357670"/>
            <a:ext cx="3571900" cy="2286040"/>
            <a:chOff x="3015" y="2520"/>
            <a:chExt cx="2743" cy="1798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15" y="2520"/>
              <a:ext cx="2743" cy="179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015" y="2520"/>
              <a:ext cx="2743" cy="179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1428760"/>
          </a:xfrm>
        </p:spPr>
        <p:txBody>
          <a:bodyPr/>
          <a:lstStyle/>
          <a:p>
            <a:pPr algn="ctr"/>
            <a:r>
              <a:rPr lang="ru-RU" dirty="0" smtClean="0"/>
              <a:t>Население Океании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2824154" cy="17526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ru-RU" dirty="0" smtClean="0"/>
              <a:t>коренные,</a:t>
            </a:r>
          </a:p>
          <a:p>
            <a:pPr algn="l">
              <a:buFontTx/>
              <a:buChar char="-"/>
            </a:pPr>
            <a:r>
              <a:rPr lang="ru-RU" dirty="0" smtClean="0"/>
              <a:t> пришлые,</a:t>
            </a:r>
          </a:p>
          <a:p>
            <a:pPr algn="l">
              <a:buFontTx/>
              <a:buChar char="-"/>
            </a:pPr>
            <a:r>
              <a:rPr lang="ru-RU" dirty="0" smtClean="0"/>
              <a:t>смешанные</a:t>
            </a:r>
            <a:endParaRPr lang="ru-RU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929058" y="2000240"/>
            <a:ext cx="4711700" cy="4425950"/>
            <a:chOff x="90" y="1080"/>
            <a:chExt cx="2968" cy="2788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0" y="1080"/>
              <a:ext cx="2968" cy="27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90" y="1080"/>
              <a:ext cx="2968" cy="27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Экологические проблемы.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000372"/>
            <a:ext cx="7854696" cy="2857520"/>
          </a:xfrm>
        </p:spPr>
        <p:txBody>
          <a:bodyPr/>
          <a:lstStyle/>
          <a:p>
            <a:pPr algn="l"/>
            <a:r>
              <a:rPr lang="ru-RU" b="1" dirty="0" smtClean="0"/>
              <a:t> </a:t>
            </a:r>
            <a:r>
              <a:rPr lang="ru-RU" sz="3200" dirty="0" smtClean="0"/>
              <a:t>Природа Океании очень уязвима. Она быстро изменяется под влиянием деятельности человека. Вырублены ценные породы, загрязнены прибрежные воды многих островов.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1214446"/>
          </a:xfrm>
        </p:spPr>
        <p:txBody>
          <a:bodyPr/>
          <a:lstStyle/>
          <a:p>
            <a:pPr algn="ctr"/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43116"/>
            <a:ext cx="7854696" cy="4000528"/>
          </a:xfrm>
        </p:spPr>
        <p:txBody>
          <a:bodyPr>
            <a:normAutofit lnSpcReduction="10000"/>
          </a:bodyPr>
          <a:lstStyle/>
          <a:p>
            <a:pPr lvl="0" algn="l"/>
            <a:r>
              <a:rPr lang="ru-RU" dirty="0" smtClean="0"/>
              <a:t>1.Раскрыть </a:t>
            </a:r>
            <a:r>
              <a:rPr lang="ru-RU" dirty="0" smtClean="0"/>
              <a:t>особенности природы Океании. Сформировать представление о географическом положении, рельефе, органическом мире, политическом устройстве Океании.</a:t>
            </a:r>
          </a:p>
          <a:p>
            <a:pPr lvl="0" algn="l"/>
            <a:r>
              <a:rPr lang="ru-RU" dirty="0" smtClean="0"/>
              <a:t>2.Развивать </a:t>
            </a:r>
            <a:r>
              <a:rPr lang="ru-RU" dirty="0" smtClean="0"/>
              <a:t>умение работать с различными географическими  источниками: картами, текстом учебника, развивать умения сравнивать, обобщать, анализировать.</a:t>
            </a:r>
          </a:p>
          <a:p>
            <a:pPr lvl="0" algn="l"/>
            <a:r>
              <a:rPr lang="ru-RU" dirty="0" smtClean="0"/>
              <a:t>3. </a:t>
            </a:r>
            <a:r>
              <a:rPr lang="ru-RU" dirty="0" smtClean="0"/>
              <a:t>Способствовать формированию экологического мировоззрения.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1643074"/>
          </a:xfrm>
        </p:spPr>
        <p:txBody>
          <a:bodyPr/>
          <a:lstStyle/>
          <a:p>
            <a:pPr algn="ctr"/>
            <a:r>
              <a:rPr lang="ru-RU" dirty="0" smtClean="0"/>
              <a:t>Спасибо, за работу!</a:t>
            </a:r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786058"/>
            <a:ext cx="4357687" cy="3643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1214446"/>
          </a:xfrm>
        </p:spPr>
        <p:txBody>
          <a:bodyPr/>
          <a:lstStyle/>
          <a:p>
            <a:pPr algn="ctr"/>
            <a:r>
              <a:rPr lang="ru-RU" dirty="0" smtClean="0"/>
              <a:t>ОКЕАНИЯ</a:t>
            </a:r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7128792" cy="5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228601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Помимо шести континентов, в водах мирового океана разбросано множество островов</a:t>
            </a:r>
            <a:endParaRPr lang="ru-RU" sz="40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000372"/>
            <a:ext cx="3929068" cy="3143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1214446"/>
          </a:xfrm>
        </p:spPr>
        <p:txBody>
          <a:bodyPr/>
          <a:lstStyle/>
          <a:p>
            <a:pPr algn="ctr"/>
            <a:r>
              <a:rPr lang="ru-RU" dirty="0" smtClean="0"/>
              <a:t>Ф. </a:t>
            </a:r>
            <a:r>
              <a:rPr lang="ru-RU" dirty="0" err="1" smtClean="0"/>
              <a:t>Магелан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3400" y="2071678"/>
            <a:ext cx="3966592" cy="40719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lIns="0" rIns="18288">
            <a:normAutofit fontScale="92500" lnSpcReduction="20000"/>
          </a:bodyPr>
          <a:lstStyle/>
          <a:p>
            <a:pPr marL="90488" marR="45720" lvl="0" indent="449263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388C"/>
              </a:buClr>
              <a:buSzPct val="80000"/>
              <a:tabLst>
                <a:tab pos="9048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6" charset="0"/>
                <a:ea typeface="+mn-ea"/>
                <a:cs typeface="Times New Roman" pitchFamily="16" charset="0"/>
              </a:rPr>
              <a:t>В Океании были открыты 6 марта 1521г.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6" charset="0"/>
                <a:ea typeface="+mn-ea"/>
                <a:cs typeface="Times New Roman" pitchFamily="16" charset="0"/>
              </a:rPr>
              <a:t>Марианские острова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6" charset="0"/>
                <a:ea typeface="+mn-ea"/>
                <a:cs typeface="Times New Roman" pitchFamily="16" charset="0"/>
              </a:rPr>
              <a:t>("Разбойничьи острова»)</a:t>
            </a:r>
          </a:p>
          <a:p>
            <a:pPr marL="90488" marR="45720" lvl="0" indent="449263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388C"/>
              </a:buClr>
              <a:buSzPct val="80000"/>
              <a:tabLst>
                <a:tab pos="9048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6" charset="0"/>
                <a:ea typeface="+mn-ea"/>
                <a:cs typeface="Times New Roman" pitchFamily="16" charset="0"/>
              </a:rPr>
              <a:t>17 марта 1521 г. в поисках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6" charset="0"/>
                <a:ea typeface="+mn-ea"/>
                <a:cs typeface="Times New Roman" pitchFamily="16" charset="0"/>
              </a:rPr>
              <a:t>Молуккских островов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6" charset="0"/>
                <a:ea typeface="+mn-ea"/>
                <a:cs typeface="Times New Roman" pitchFamily="16" charset="0"/>
              </a:rPr>
              <a:t>Магеллан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6" charset="0"/>
                <a:ea typeface="+mn-ea"/>
                <a:cs typeface="Times New Roman" pitchFamily="16" charset="0"/>
              </a:rPr>
              <a:t>откры-вает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6" charset="0"/>
                <a:ea typeface="+mn-ea"/>
                <a:cs typeface="Times New Roman" pitchFamily="16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6" charset="0"/>
                <a:ea typeface="+mn-ea"/>
                <a:cs typeface="Times New Roman" pitchFamily="16" charset="0"/>
              </a:rPr>
              <a:t>Филиппинские о-ва</a:t>
            </a:r>
          </a:p>
          <a:p>
            <a:pPr marL="90488" marR="45720" lvl="0" indent="449263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F388C"/>
              </a:buClr>
              <a:buSzPct val="80000"/>
              <a:tabLst>
                <a:tab pos="9048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6" charset="0"/>
                <a:ea typeface="+mn-ea"/>
                <a:cs typeface="Times New Roman" pitchFamily="16" charset="0"/>
              </a:rPr>
              <a:t>27апреля1521г.на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6" charset="0"/>
                <a:ea typeface="+mn-ea"/>
                <a:cs typeface="Times New Roman" pitchFamily="16" charset="0"/>
              </a:rPr>
              <a:t>о.Себу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6" charset="0"/>
                <a:ea typeface="+mn-ea"/>
                <a:cs typeface="Times New Roman" pitchFamily="16" charset="0"/>
              </a:rPr>
              <a:t> Ф. Магеллан погибает</a:t>
            </a:r>
          </a:p>
          <a:p>
            <a:pPr marL="439738" marR="45720" lvl="0" indent="-381000" algn="r" defTabSz="914400" rtl="0" eaLnBrk="1" fontAlgn="auto" latinLnBrk="0" hangingPunct="1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Tx/>
              <a:buSzPct val="80000"/>
              <a:tabLst>
                <a:tab pos="43973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itchFamily="32" charset="0"/>
              <a:ea typeface="+mn-ea"/>
              <a:cs typeface="+mn-cs"/>
            </a:endParaRPr>
          </a:p>
          <a:p>
            <a:pPr marL="439738" marR="45720" lvl="0" indent="-381000" algn="r" defTabSz="914400" rtl="0" eaLnBrk="1" fontAlgn="auto" latinLnBrk="0" hangingPunct="1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Tx/>
              <a:buSzPct val="80000"/>
              <a:tabLst>
                <a:tab pos="43973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itchFamily="32" charset="0"/>
              <a:ea typeface="+mn-ea"/>
              <a:cs typeface="+mn-cs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14488"/>
            <a:ext cx="3985854" cy="485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1214446"/>
          </a:xfrm>
        </p:spPr>
        <p:txBody>
          <a:bodyPr/>
          <a:lstStyle/>
          <a:p>
            <a:r>
              <a:rPr lang="ru-RU" dirty="0" smtClean="0"/>
              <a:t>Н.Н.Миклухо-Маклай</a:t>
            </a:r>
            <a:endParaRPr lang="ru-RU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00034" y="1928802"/>
            <a:ext cx="4143403" cy="22860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90488" indent="269875">
              <a:spcBef>
                <a:spcPts val="650"/>
              </a:spcBef>
              <a:buClr>
                <a:srgbClr val="FF388C"/>
              </a:buClr>
              <a:buSzPct val="80000"/>
              <a:tabLst>
                <a:tab pos="17938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</a:pPr>
            <a:r>
              <a:rPr lang="ru-RU" sz="2000" dirty="0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rPr>
              <a:t> российский этнограф, антрополог, биолог, 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rPr>
              <a:t>путешественник, </a:t>
            </a:r>
            <a:endParaRPr lang="ru-RU" sz="2000" dirty="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  <a:p>
            <a:pPr marL="90488" indent="269875">
              <a:spcBef>
                <a:spcPts val="650"/>
              </a:spcBef>
              <a:buClr>
                <a:srgbClr val="FF388C"/>
              </a:buClr>
              <a:buSzPct val="80000"/>
              <a:tabLst>
                <a:tab pos="17938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</a:pPr>
            <a:r>
              <a:rPr lang="ru-RU" sz="2000" dirty="0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rPr>
              <a:t>изучал коренное население </a:t>
            </a:r>
            <a:r>
              <a:rPr lang="ru-RU" sz="2000" dirty="0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Австралии и Океании (</a:t>
            </a:r>
            <a:r>
              <a:rPr lang="ru-RU" sz="2000" dirty="0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rPr>
              <a:t>1870-1880 годы</a:t>
            </a:r>
            <a:r>
              <a:rPr lang="ru-RU" sz="2000" dirty="0" smtClean="0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rPr>
              <a:t>), </a:t>
            </a:r>
            <a:endParaRPr lang="ru-RU" sz="2000" dirty="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  <a:p>
            <a:pPr marL="90488" indent="269875">
              <a:spcBef>
                <a:spcPts val="650"/>
              </a:spcBef>
              <a:buClr>
                <a:srgbClr val="FF388C"/>
              </a:buClr>
              <a:buSzPct val="80000"/>
              <a:tabLst>
                <a:tab pos="17938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</a:pPr>
            <a:r>
              <a:rPr lang="ru-RU" sz="2000" dirty="0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rPr>
              <a:t>в том числе папуасов  северо-восточного берега </a:t>
            </a:r>
            <a:r>
              <a:rPr lang="ru-RU" sz="2000" dirty="0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Новой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6" charset="0"/>
                <a:cs typeface="Times New Roman" pitchFamily="16" charset="0"/>
              </a:rPr>
              <a:t>Гвинеи,</a:t>
            </a:r>
            <a:endParaRPr lang="ru-RU" sz="2000" dirty="0">
              <a:solidFill>
                <a:srgbClr val="FFFF00"/>
              </a:solidFill>
              <a:latin typeface="Times New Roman" pitchFamily="16" charset="0"/>
              <a:cs typeface="Times New Roman" pitchFamily="16" charset="0"/>
            </a:endParaRPr>
          </a:p>
          <a:p>
            <a:pPr marL="90488" indent="269875">
              <a:spcBef>
                <a:spcPts val="650"/>
              </a:spcBef>
              <a:buClr>
                <a:srgbClr val="FF388C"/>
              </a:buClr>
              <a:buSzPct val="80000"/>
              <a:tabLst>
                <a:tab pos="17938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</a:pPr>
            <a:r>
              <a:rPr lang="ru-RU" sz="2000" dirty="0">
                <a:solidFill>
                  <a:srgbClr val="FFFFFF"/>
                </a:solidFill>
                <a:latin typeface="Times New Roman" pitchFamily="16" charset="0"/>
                <a:cs typeface="Times New Roman" pitchFamily="16" charset="0"/>
              </a:rPr>
              <a:t>был защитником колониальных народов, выступал против расизма и колониализма</a:t>
            </a:r>
          </a:p>
          <a:p>
            <a:pPr marL="439738" indent="-381000">
              <a:spcBef>
                <a:spcPts val="650"/>
              </a:spcBef>
              <a:buClrTx/>
              <a:buSzPct val="80000"/>
              <a:buFont typeface="Wingdings" pitchFamily="2" charset="2"/>
              <a:buChar char="q"/>
              <a:tabLst>
                <a:tab pos="43973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</a:pPr>
            <a:endParaRPr lang="ru-RU" sz="2600" dirty="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grpSp>
        <p:nvGrpSpPr>
          <p:cNvPr id="5" name="Group 4"/>
          <p:cNvGrpSpPr>
            <a:grpSpLocks noGrp="1"/>
          </p:cNvGrpSpPr>
          <p:nvPr>
            <p:ph type="subTitle" idx="1"/>
          </p:nvPr>
        </p:nvGrpSpPr>
        <p:grpSpPr bwMode="auto">
          <a:xfrm>
            <a:off x="4857752" y="1857364"/>
            <a:ext cx="3887788" cy="4643470"/>
            <a:chOff x="0" y="675"/>
            <a:chExt cx="2923" cy="3643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75"/>
              <a:ext cx="2923" cy="3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0" y="675"/>
              <a:ext cx="2923" cy="3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1214446"/>
          </a:xfrm>
        </p:spPr>
        <p:txBody>
          <a:bodyPr/>
          <a:lstStyle/>
          <a:p>
            <a:pPr algn="ctr"/>
            <a:r>
              <a:rPr lang="ru-RU" dirty="0" smtClean="0"/>
              <a:t>Джеймс Кук</a:t>
            </a:r>
            <a:endParaRPr lang="ru-RU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33400" y="1857364"/>
            <a:ext cx="3824286" cy="4357718"/>
          </a:xfrm>
        </p:spPr>
        <p:txBody>
          <a:bodyPr>
            <a:noAutofit/>
          </a:bodyPr>
          <a:lstStyle/>
          <a:p>
            <a:pPr indent="360363" algn="l"/>
            <a:r>
              <a:rPr lang="ru-RU" sz="1600" kern="0" dirty="0" smtClean="0"/>
              <a:t>английский военный моряк,  </a:t>
            </a:r>
            <a:r>
              <a:rPr lang="ru-RU" sz="1600" kern="0" dirty="0" smtClean="0">
                <a:solidFill>
                  <a:srgbClr val="FFFF00"/>
                </a:solidFill>
              </a:rPr>
              <a:t>исследователь</a:t>
            </a:r>
            <a:r>
              <a:rPr lang="ru-RU" sz="1600" kern="0" dirty="0" smtClean="0"/>
              <a:t>, </a:t>
            </a:r>
            <a:r>
              <a:rPr lang="ru-RU" sz="1600" kern="0" dirty="0" smtClean="0">
                <a:solidFill>
                  <a:srgbClr val="FFFF00"/>
                </a:solidFill>
              </a:rPr>
              <a:t>картограф</a:t>
            </a:r>
            <a:r>
              <a:rPr lang="ru-RU" sz="1600" kern="0" dirty="0" smtClean="0"/>
              <a:t>, и </a:t>
            </a:r>
            <a:r>
              <a:rPr lang="ru-RU" sz="1600" kern="0" dirty="0" smtClean="0">
                <a:solidFill>
                  <a:srgbClr val="FFFF00"/>
                </a:solidFill>
              </a:rPr>
              <a:t>первооткрыватель</a:t>
            </a:r>
            <a:r>
              <a:rPr lang="ru-RU" sz="1600" kern="0" dirty="0" smtClean="0"/>
              <a:t>, член </a:t>
            </a:r>
            <a:r>
              <a:rPr lang="ru-RU" sz="1600" kern="0" dirty="0" smtClean="0">
                <a:solidFill>
                  <a:srgbClr val="FFFF00"/>
                </a:solidFill>
              </a:rPr>
              <a:t>Королевского общества</a:t>
            </a:r>
            <a:r>
              <a:rPr lang="ru-RU" sz="1600" kern="0" dirty="0" smtClean="0"/>
              <a:t> и </a:t>
            </a:r>
            <a:r>
              <a:rPr lang="ru-RU" sz="1600" kern="0" dirty="0" smtClean="0">
                <a:solidFill>
                  <a:srgbClr val="FFFF00"/>
                </a:solidFill>
              </a:rPr>
              <a:t>капитан Королевских ВМС</a:t>
            </a:r>
            <a:r>
              <a:rPr lang="ru-RU" sz="1600" kern="0" dirty="0" smtClean="0"/>
              <a:t>. </a:t>
            </a:r>
          </a:p>
          <a:p>
            <a:pPr indent="360363" algn="l"/>
            <a:r>
              <a:rPr lang="ru-RU" sz="1600" kern="0" dirty="0" smtClean="0"/>
              <a:t>Возглавлял три экспедиции по исследованию Мирового океана, все были кругосветными. Во время этих экспедиций совершил ряд географических открытий</a:t>
            </a:r>
          </a:p>
          <a:p>
            <a:pPr indent="360363" algn="l"/>
            <a:r>
              <a:rPr lang="ru-RU" sz="1600" kern="0" dirty="0" smtClean="0"/>
              <a:t> Обследовал и нанёс на карту малоизвестные и редко посещаемые до него части </a:t>
            </a:r>
            <a:r>
              <a:rPr lang="ru-RU" sz="1600" kern="0" dirty="0" err="1" smtClean="0">
                <a:solidFill>
                  <a:srgbClr val="FFFF00"/>
                </a:solidFill>
              </a:rPr>
              <a:t>Ньюфаунленда</a:t>
            </a:r>
            <a:r>
              <a:rPr lang="ru-RU" sz="1600" kern="0" dirty="0" smtClean="0"/>
              <a:t> и восточного побережья </a:t>
            </a:r>
            <a:r>
              <a:rPr lang="ru-RU" sz="1600" kern="0" dirty="0" smtClean="0">
                <a:solidFill>
                  <a:srgbClr val="FFFF00"/>
                </a:solidFill>
              </a:rPr>
              <a:t>Канады</a:t>
            </a:r>
            <a:r>
              <a:rPr lang="ru-RU" sz="1600" kern="0" dirty="0" smtClean="0"/>
              <a:t>, </a:t>
            </a:r>
            <a:r>
              <a:rPr lang="ru-RU" sz="1600" kern="0" dirty="0" smtClean="0">
                <a:solidFill>
                  <a:srgbClr val="FFFF00"/>
                </a:solidFill>
              </a:rPr>
              <a:t>Австралии</a:t>
            </a:r>
            <a:r>
              <a:rPr lang="ru-RU" sz="1600" kern="0" dirty="0" smtClean="0"/>
              <a:t>, </a:t>
            </a:r>
            <a:r>
              <a:rPr lang="ru-RU" sz="1600" kern="0" dirty="0" smtClean="0">
                <a:solidFill>
                  <a:srgbClr val="FFFF00"/>
                </a:solidFill>
              </a:rPr>
              <a:t>Новой</a:t>
            </a:r>
            <a:r>
              <a:rPr lang="ru-RU" sz="1600" kern="0" dirty="0" smtClean="0"/>
              <a:t> </a:t>
            </a:r>
            <a:r>
              <a:rPr lang="ru-RU" sz="1600" kern="0" dirty="0" smtClean="0">
                <a:solidFill>
                  <a:srgbClr val="FFFF00"/>
                </a:solidFill>
              </a:rPr>
              <a:t>Зеландии</a:t>
            </a:r>
            <a:r>
              <a:rPr lang="ru-RU" sz="1600" kern="0" dirty="0" smtClean="0"/>
              <a:t>, западного побережья </a:t>
            </a:r>
            <a:r>
              <a:rPr lang="ru-RU" sz="1600" kern="0" dirty="0" smtClean="0">
                <a:solidFill>
                  <a:srgbClr val="FFFF00"/>
                </a:solidFill>
              </a:rPr>
              <a:t>Северной</a:t>
            </a:r>
            <a:r>
              <a:rPr lang="ru-RU" sz="1600" kern="0" dirty="0" smtClean="0"/>
              <a:t> </a:t>
            </a:r>
            <a:r>
              <a:rPr lang="ru-RU" sz="1600" kern="0" dirty="0" smtClean="0">
                <a:solidFill>
                  <a:srgbClr val="FFFF00"/>
                </a:solidFill>
              </a:rPr>
              <a:t>Америки</a:t>
            </a:r>
            <a:r>
              <a:rPr lang="ru-RU" sz="1600" kern="0" dirty="0" smtClean="0"/>
              <a:t>, </a:t>
            </a:r>
            <a:r>
              <a:rPr lang="ru-RU" sz="1600" kern="0" dirty="0" smtClean="0">
                <a:solidFill>
                  <a:srgbClr val="FFFF00"/>
                </a:solidFill>
              </a:rPr>
              <a:t>Тихого</a:t>
            </a:r>
            <a:r>
              <a:rPr lang="ru-RU" sz="1600" kern="0" dirty="0" smtClean="0"/>
              <a:t>, </a:t>
            </a:r>
            <a:r>
              <a:rPr lang="ru-RU" sz="1600" kern="0" dirty="0" smtClean="0">
                <a:solidFill>
                  <a:srgbClr val="FFFF00"/>
                </a:solidFill>
              </a:rPr>
              <a:t>Индийского</a:t>
            </a:r>
            <a:r>
              <a:rPr lang="ru-RU" sz="1600" kern="0" dirty="0" smtClean="0"/>
              <a:t> и </a:t>
            </a:r>
            <a:r>
              <a:rPr lang="ru-RU" sz="1600" kern="0" dirty="0" smtClean="0">
                <a:solidFill>
                  <a:srgbClr val="FFFF00"/>
                </a:solidFill>
              </a:rPr>
              <a:t>Атлантического</a:t>
            </a:r>
            <a:r>
              <a:rPr lang="ru-RU" sz="1600" kern="0" dirty="0" smtClean="0"/>
              <a:t> океанов.</a:t>
            </a:r>
            <a:endParaRPr lang="ru-RU" sz="1600" kern="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785926"/>
            <a:ext cx="33363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1357322"/>
          </a:xfrm>
        </p:spPr>
        <p:txBody>
          <a:bodyPr/>
          <a:lstStyle/>
          <a:p>
            <a:pPr algn="ctr"/>
            <a:r>
              <a:rPr lang="ru-RU" dirty="0" smtClean="0"/>
              <a:t>Тур </a:t>
            </a:r>
            <a:r>
              <a:rPr lang="ru-RU" dirty="0" err="1" smtClean="0"/>
              <a:t>Хейерда́л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428868"/>
            <a:ext cx="2857520" cy="3409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00034" y="1928802"/>
            <a:ext cx="4143403" cy="44525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indent="360363">
              <a:spcBef>
                <a:spcPts val="650"/>
              </a:spcBef>
              <a:buClr>
                <a:srgbClr val="FF388C"/>
              </a:buClr>
              <a:buSzPct val="80000"/>
              <a:tabLst>
                <a:tab pos="17938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</a:pPr>
            <a:r>
              <a:rPr lang="ru-RU" sz="2000" dirty="0" smtClean="0"/>
              <a:t>Норвежский путешественник и учёный -</a:t>
            </a:r>
            <a:r>
              <a:rPr lang="ru-RU" sz="2000" dirty="0" smtClean="0">
                <a:solidFill>
                  <a:srgbClr val="FFFF00"/>
                </a:solidFill>
              </a:rPr>
              <a:t>антрополог</a:t>
            </a:r>
            <a:r>
              <a:rPr lang="ru-RU" sz="2000" dirty="0" smtClean="0"/>
              <a:t>. Автор многих книг.</a:t>
            </a:r>
          </a:p>
          <a:p>
            <a:pPr indent="360363"/>
            <a:r>
              <a:rPr lang="ru-RU" sz="2000" dirty="0" smtClean="0"/>
              <a:t>К плаванию на </a:t>
            </a:r>
            <a:r>
              <a:rPr lang="ru-RU" sz="2000" dirty="0" smtClean="0">
                <a:solidFill>
                  <a:srgbClr val="FFFF00"/>
                </a:solidFill>
              </a:rPr>
              <a:t>плоту</a:t>
            </a:r>
            <a:r>
              <a:rPr lang="ru-RU" sz="2000" dirty="0" smtClean="0"/>
              <a:t> через </a:t>
            </a:r>
            <a:r>
              <a:rPr lang="ru-RU" sz="2000" dirty="0" smtClean="0">
                <a:solidFill>
                  <a:srgbClr val="FFFF00"/>
                </a:solidFill>
              </a:rPr>
              <a:t>Тихий океан </a:t>
            </a:r>
            <a:r>
              <a:rPr lang="ru-RU" sz="2000" dirty="0" smtClean="0"/>
              <a:t>Хейердала подтолкнули старинные летописи и рисунки испанских </a:t>
            </a:r>
            <a:r>
              <a:rPr lang="ru-RU" sz="2000" dirty="0" smtClean="0">
                <a:solidFill>
                  <a:srgbClr val="FFFF00"/>
                </a:solidFill>
              </a:rPr>
              <a:t>конкистадоров</a:t>
            </a:r>
            <a:r>
              <a:rPr lang="ru-RU" sz="2000" dirty="0" smtClean="0"/>
              <a:t>  с изображением плотов </a:t>
            </a:r>
            <a:r>
              <a:rPr lang="ru-RU" sz="2000" dirty="0" smtClean="0">
                <a:solidFill>
                  <a:srgbClr val="FFFF00"/>
                </a:solidFill>
              </a:rPr>
              <a:t>инков</a:t>
            </a:r>
            <a:r>
              <a:rPr lang="ru-RU" sz="2000" dirty="0" smtClean="0"/>
              <a:t>.</a:t>
            </a:r>
            <a:endParaRPr lang="ru-RU" sz="2000" u="sng" dirty="0" smtClean="0"/>
          </a:p>
          <a:p>
            <a:pPr indent="360363"/>
            <a:r>
              <a:rPr lang="ru-RU" sz="2000" dirty="0" smtClean="0"/>
              <a:t>В начале 1937 года, сразу после женитьбы Тур и Лив провели в доме таитянского вождя, где постигали науку выживания в естественных условиях.</a:t>
            </a:r>
          </a:p>
          <a:p>
            <a:pPr marL="90488" indent="269875">
              <a:spcBef>
                <a:spcPts val="650"/>
              </a:spcBef>
              <a:buClr>
                <a:srgbClr val="FF388C"/>
              </a:buClr>
              <a:buSzPct val="80000"/>
              <a:buFont typeface="Wingdings" pitchFamily="2" charset="2"/>
              <a:buChar char="q"/>
              <a:tabLst>
                <a:tab pos="17938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</a:pPr>
            <a:endParaRPr lang="ru-RU" sz="2000" dirty="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  <a:p>
            <a:pPr marL="439738" indent="-381000">
              <a:spcBef>
                <a:spcPts val="650"/>
              </a:spcBef>
              <a:buClrTx/>
              <a:buSzPct val="80000"/>
              <a:buFont typeface="Wingdings" pitchFamily="2" charset="2"/>
              <a:buChar char="q"/>
              <a:tabLst>
                <a:tab pos="439738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</a:tabLst>
            </a:pPr>
            <a:endParaRPr lang="ru-RU" sz="2600" dirty="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455772" cy="12704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Географифическое</a:t>
            </a:r>
            <a:r>
              <a:rPr lang="ru-RU" dirty="0" smtClean="0"/>
              <a:t> положение </a:t>
            </a:r>
            <a:endParaRPr lang="ru-RU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16832"/>
            <a:ext cx="5286412" cy="44291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431</Words>
  <Application>Microsoft Office PowerPoint</Application>
  <PresentationFormat>Экран (4:3)</PresentationFormat>
  <Paragraphs>55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Тема урока: Океания.</vt:lpstr>
      <vt:lpstr>Цели урока:</vt:lpstr>
      <vt:lpstr>ОКЕАНИЯ</vt:lpstr>
      <vt:lpstr>Помимо шести континентов, в водах мирового океана разбросано множество островов</vt:lpstr>
      <vt:lpstr>Ф. Магелан </vt:lpstr>
      <vt:lpstr>Н.Н.Миклухо-Маклай</vt:lpstr>
      <vt:lpstr>Джеймс Кук</vt:lpstr>
      <vt:lpstr>Тур Хейерда́л </vt:lpstr>
      <vt:lpstr>Географифическое положение </vt:lpstr>
      <vt:lpstr>Океания-это самое крупное скопление островов в центральной и западной части Тихого океана</vt:lpstr>
      <vt:lpstr>Архипела́г —группа островов, расположенных близко друг от друга и имеющих обычно одно и то же происхождение.</vt:lpstr>
      <vt:lpstr>Деление по культурно-географическим признакам</vt:lpstr>
      <vt:lpstr>Происхождение островов</vt:lpstr>
      <vt:lpstr>Рассмотреть предложенный материал. Рассказать классу. </vt:lpstr>
      <vt:lpstr>Работа по группам</vt:lpstr>
      <vt:lpstr>Природа материковых островов</vt:lpstr>
      <vt:lpstr>Природа вулканических островов</vt:lpstr>
      <vt:lpstr>Население Океании</vt:lpstr>
      <vt:lpstr>Экологические проблемы.  </vt:lpstr>
      <vt:lpstr>Спасибо,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ОКЕАНИЯ</dc:title>
  <cp:lastModifiedBy>Sportzal</cp:lastModifiedBy>
  <cp:revision>27</cp:revision>
  <dcterms:modified xsi:type="dcterms:W3CDTF">2013-01-01T07:54:08Z</dcterms:modified>
</cp:coreProperties>
</file>