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5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A04BE-B035-4196-82B3-77E63C3A99A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8E365F2-0AD7-4367-A2C0-3164D175BFF0}">
      <dgm:prSet/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lang="ru-RU" dirty="0" smtClean="0"/>
            <a:t>Совокупность </a:t>
          </a:r>
          <a:r>
            <a:rPr lang="ru-RU" b="1" dirty="0" smtClean="0"/>
            <a:t>букв</a:t>
          </a:r>
          <a:r>
            <a:rPr lang="ru-RU" dirty="0" smtClean="0"/>
            <a:t>, расположенных в определённой последовательности, называется </a:t>
          </a:r>
          <a:r>
            <a:rPr lang="ru-RU" b="1" i="1" dirty="0" smtClean="0"/>
            <a:t>алфавитом</a:t>
          </a:r>
          <a:r>
            <a:rPr lang="ru-RU" i="1" dirty="0" smtClean="0"/>
            <a:t>. </a:t>
          </a:r>
          <a:endParaRPr lang="ru-RU" i="1" dirty="0"/>
        </a:p>
      </dgm:t>
    </dgm:pt>
    <dgm:pt modelId="{B82AFC71-A1C4-4DAA-A1EA-28F6CF81315F}" type="parTrans" cxnId="{7E03FFD4-5CF1-4E37-BC9A-4FB4023F8A08}">
      <dgm:prSet/>
      <dgm:spPr/>
      <dgm:t>
        <a:bodyPr/>
        <a:lstStyle/>
        <a:p>
          <a:endParaRPr lang="ru-RU"/>
        </a:p>
      </dgm:t>
    </dgm:pt>
    <dgm:pt modelId="{1B52A281-D786-40EA-9B26-6C345DB146D4}" type="sibTrans" cxnId="{7E03FFD4-5CF1-4E37-BC9A-4FB4023F8A08}">
      <dgm:prSet/>
      <dgm:spPr/>
      <dgm:t>
        <a:bodyPr/>
        <a:lstStyle/>
        <a:p>
          <a:endParaRPr lang="ru-RU"/>
        </a:p>
      </dgm:t>
    </dgm:pt>
    <dgm:pt modelId="{6C1FFE70-2BBD-45FD-92D8-0A0013DA2F70}">
      <dgm:prSet/>
      <dgm:spPr>
        <a:ln>
          <a:solidFill>
            <a:srgbClr val="FFC000"/>
          </a:solidFill>
        </a:ln>
      </dgm:spPr>
      <dgm:t>
        <a:bodyPr/>
        <a:lstStyle/>
        <a:p>
          <a:pPr rtl="0"/>
          <a:r>
            <a:rPr lang="ru-RU" dirty="0" smtClean="0"/>
            <a:t>В современное русском </a:t>
          </a:r>
          <a:r>
            <a:rPr lang="ru-RU" b="1" dirty="0" smtClean="0"/>
            <a:t>алфавите</a:t>
          </a:r>
          <a:r>
            <a:rPr lang="ru-RU" dirty="0" smtClean="0"/>
            <a:t> 33 </a:t>
          </a:r>
          <a:r>
            <a:rPr lang="ru-RU" b="1" dirty="0" smtClean="0"/>
            <a:t>буквы</a:t>
          </a:r>
          <a:r>
            <a:rPr lang="ru-RU" dirty="0" smtClean="0"/>
            <a:t>. </a:t>
          </a:r>
          <a:endParaRPr lang="ru-RU" dirty="0"/>
        </a:p>
      </dgm:t>
    </dgm:pt>
    <dgm:pt modelId="{F05CCFB0-0F8E-49E9-8F0E-2D6DBEDBBC7F}" type="sibTrans" cxnId="{F3727367-53B6-4166-B9D7-7D45860557E2}">
      <dgm:prSet/>
      <dgm:spPr/>
      <dgm:t>
        <a:bodyPr/>
        <a:lstStyle/>
        <a:p>
          <a:endParaRPr lang="ru-RU"/>
        </a:p>
      </dgm:t>
    </dgm:pt>
    <dgm:pt modelId="{5149739E-D11F-4A5B-8BA7-9C76B82FC9CA}" type="parTrans" cxnId="{F3727367-53B6-4166-B9D7-7D45860557E2}">
      <dgm:prSet/>
      <dgm:spPr/>
      <dgm:t>
        <a:bodyPr/>
        <a:lstStyle/>
        <a:p>
          <a:endParaRPr lang="ru-RU"/>
        </a:p>
      </dgm:t>
    </dgm:pt>
    <dgm:pt modelId="{62E4D36A-3223-470C-96E8-5A81E9C64F17}" type="pres">
      <dgm:prSet presAssocID="{947A04BE-B035-4196-82B3-77E63C3A99A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D5F116-33ED-4BAE-A42B-865795DF60C9}" type="pres">
      <dgm:prSet presAssocID="{38E365F2-0AD7-4367-A2C0-3164D175BFF0}" presName="circle1" presStyleLbl="node1" presStyleIdx="0" presStyleCnt="2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D73837E-EFC2-4F11-88E7-480D36FF1137}" type="pres">
      <dgm:prSet presAssocID="{38E365F2-0AD7-4367-A2C0-3164D175BFF0}" presName="space" presStyleCnt="0"/>
      <dgm:spPr/>
    </dgm:pt>
    <dgm:pt modelId="{F754C8D0-E93E-4F54-BC69-DF2DC607ABEC}" type="pres">
      <dgm:prSet presAssocID="{38E365F2-0AD7-4367-A2C0-3164D175BFF0}" presName="rect1" presStyleLbl="alignAcc1" presStyleIdx="0" presStyleCnt="2"/>
      <dgm:spPr/>
      <dgm:t>
        <a:bodyPr/>
        <a:lstStyle/>
        <a:p>
          <a:endParaRPr lang="ru-RU"/>
        </a:p>
      </dgm:t>
    </dgm:pt>
    <dgm:pt modelId="{2486A1BE-8E5D-4927-8992-A7FEC6F06184}" type="pres">
      <dgm:prSet presAssocID="{6C1FFE70-2BBD-45FD-92D8-0A0013DA2F70}" presName="vertSpace2" presStyleLbl="node1" presStyleIdx="0" presStyleCnt="2"/>
      <dgm:spPr/>
    </dgm:pt>
    <dgm:pt modelId="{6CB6661F-33CE-483D-AC05-6D80C32729E7}" type="pres">
      <dgm:prSet presAssocID="{6C1FFE70-2BBD-45FD-92D8-0A0013DA2F70}" presName="circle2" presStyleLbl="node1" presStyleIdx="1" presStyleCnt="2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6C2F56E-6B4B-4D3A-85E7-C6BBDB377012}" type="pres">
      <dgm:prSet presAssocID="{6C1FFE70-2BBD-45FD-92D8-0A0013DA2F70}" presName="rect2" presStyleLbl="alignAcc1" presStyleIdx="1" presStyleCnt="2"/>
      <dgm:spPr/>
      <dgm:t>
        <a:bodyPr/>
        <a:lstStyle/>
        <a:p>
          <a:endParaRPr lang="ru-RU"/>
        </a:p>
      </dgm:t>
    </dgm:pt>
    <dgm:pt modelId="{0C20393E-2C9E-4639-A6B4-EFA2440C7D4A}" type="pres">
      <dgm:prSet presAssocID="{38E365F2-0AD7-4367-A2C0-3164D175BFF0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7407B-AB46-4B8B-B1A5-78563356BF21}" type="pres">
      <dgm:prSet presAssocID="{6C1FFE70-2BBD-45FD-92D8-0A0013DA2F7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8CA96-DD57-435E-B656-2C173FEDEA68}" type="presOf" srcId="{38E365F2-0AD7-4367-A2C0-3164D175BFF0}" destId="{0C20393E-2C9E-4639-A6B4-EFA2440C7D4A}" srcOrd="1" destOrd="0" presId="urn:microsoft.com/office/officeart/2005/8/layout/target3"/>
    <dgm:cxn modelId="{0DA8B01D-DA55-485B-8642-3CE00A804377}" type="presOf" srcId="{6C1FFE70-2BBD-45FD-92D8-0A0013DA2F70}" destId="{0097407B-AB46-4B8B-B1A5-78563356BF21}" srcOrd="1" destOrd="0" presId="urn:microsoft.com/office/officeart/2005/8/layout/target3"/>
    <dgm:cxn modelId="{AD846A12-E6E5-4F46-AC4E-9BF3EE0C3976}" type="presOf" srcId="{6C1FFE70-2BBD-45FD-92D8-0A0013DA2F70}" destId="{F6C2F56E-6B4B-4D3A-85E7-C6BBDB377012}" srcOrd="0" destOrd="0" presId="urn:microsoft.com/office/officeart/2005/8/layout/target3"/>
    <dgm:cxn modelId="{F3727367-53B6-4166-B9D7-7D45860557E2}" srcId="{947A04BE-B035-4196-82B3-77E63C3A99AC}" destId="{6C1FFE70-2BBD-45FD-92D8-0A0013DA2F70}" srcOrd="1" destOrd="0" parTransId="{5149739E-D11F-4A5B-8BA7-9C76B82FC9CA}" sibTransId="{F05CCFB0-0F8E-49E9-8F0E-2D6DBEDBBC7F}"/>
    <dgm:cxn modelId="{DDB23C26-1FCD-46F6-895A-B60F94CDF645}" type="presOf" srcId="{38E365F2-0AD7-4367-A2C0-3164D175BFF0}" destId="{F754C8D0-E93E-4F54-BC69-DF2DC607ABEC}" srcOrd="0" destOrd="0" presId="urn:microsoft.com/office/officeart/2005/8/layout/target3"/>
    <dgm:cxn modelId="{7E03FFD4-5CF1-4E37-BC9A-4FB4023F8A08}" srcId="{947A04BE-B035-4196-82B3-77E63C3A99AC}" destId="{38E365F2-0AD7-4367-A2C0-3164D175BFF0}" srcOrd="0" destOrd="0" parTransId="{B82AFC71-A1C4-4DAA-A1EA-28F6CF81315F}" sibTransId="{1B52A281-D786-40EA-9B26-6C345DB146D4}"/>
    <dgm:cxn modelId="{3376484D-4EA8-41E2-A98A-C1B81290898F}" type="presOf" srcId="{947A04BE-B035-4196-82B3-77E63C3A99AC}" destId="{62E4D36A-3223-470C-96E8-5A81E9C64F17}" srcOrd="0" destOrd="0" presId="urn:microsoft.com/office/officeart/2005/8/layout/target3"/>
    <dgm:cxn modelId="{6C5C9A00-77B0-47CB-BD23-290B90A6556C}" type="presParOf" srcId="{62E4D36A-3223-470C-96E8-5A81E9C64F17}" destId="{E8D5F116-33ED-4BAE-A42B-865795DF60C9}" srcOrd="0" destOrd="0" presId="urn:microsoft.com/office/officeart/2005/8/layout/target3"/>
    <dgm:cxn modelId="{26CB1876-C8C1-4FA7-A757-7345B4D936A5}" type="presParOf" srcId="{62E4D36A-3223-470C-96E8-5A81E9C64F17}" destId="{0D73837E-EFC2-4F11-88E7-480D36FF1137}" srcOrd="1" destOrd="0" presId="urn:microsoft.com/office/officeart/2005/8/layout/target3"/>
    <dgm:cxn modelId="{E2C72986-5BC3-49EA-B70F-F63F23C38572}" type="presParOf" srcId="{62E4D36A-3223-470C-96E8-5A81E9C64F17}" destId="{F754C8D0-E93E-4F54-BC69-DF2DC607ABEC}" srcOrd="2" destOrd="0" presId="urn:microsoft.com/office/officeart/2005/8/layout/target3"/>
    <dgm:cxn modelId="{30ADF056-B861-4F3E-9ECB-03793DA50121}" type="presParOf" srcId="{62E4D36A-3223-470C-96E8-5A81E9C64F17}" destId="{2486A1BE-8E5D-4927-8992-A7FEC6F06184}" srcOrd="3" destOrd="0" presId="urn:microsoft.com/office/officeart/2005/8/layout/target3"/>
    <dgm:cxn modelId="{E895168F-3F2C-4A3E-8F37-3E5891F7721F}" type="presParOf" srcId="{62E4D36A-3223-470C-96E8-5A81E9C64F17}" destId="{6CB6661F-33CE-483D-AC05-6D80C32729E7}" srcOrd="4" destOrd="0" presId="urn:microsoft.com/office/officeart/2005/8/layout/target3"/>
    <dgm:cxn modelId="{7D22C150-075B-4C27-BAE2-14ADA2247323}" type="presParOf" srcId="{62E4D36A-3223-470C-96E8-5A81E9C64F17}" destId="{F6C2F56E-6B4B-4D3A-85E7-C6BBDB377012}" srcOrd="5" destOrd="0" presId="urn:microsoft.com/office/officeart/2005/8/layout/target3"/>
    <dgm:cxn modelId="{0B683C9B-689D-4464-A226-7F27F8FDDAC2}" type="presParOf" srcId="{62E4D36A-3223-470C-96E8-5A81E9C64F17}" destId="{0C20393E-2C9E-4639-A6B4-EFA2440C7D4A}" srcOrd="6" destOrd="0" presId="urn:microsoft.com/office/officeart/2005/8/layout/target3"/>
    <dgm:cxn modelId="{4568DA54-0E25-467F-8B61-4E1A13F7667D}" type="presParOf" srcId="{62E4D36A-3223-470C-96E8-5A81E9C64F17}" destId="{0097407B-AB46-4B8B-B1A5-78563356BF21}" srcOrd="7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71DB-7DED-42F1-866C-141F62A34AD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0905-D714-4B74-9910-91B2D03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1928802"/>
            <a:ext cx="70948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Повторение по теме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«Фонетика»</a:t>
            </a:r>
            <a:endParaRPr kumimoji="0" lang="ru-RU" sz="60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	     </a:t>
            </a:r>
            <a:r>
              <a:rPr lang="ru-RU" b="1" i="1" u="sng" dirty="0" smtClean="0"/>
              <a:t>Задание </a:t>
            </a:r>
            <a:r>
              <a:rPr lang="ru-RU" b="1" i="1" u="sng" dirty="0" smtClean="0"/>
              <a:t>7: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b="1" dirty="0" smtClean="0"/>
              <a:t>       </a:t>
            </a:r>
            <a:r>
              <a:rPr lang="ru-RU" b="1" dirty="0" smtClean="0"/>
              <a:t>Укажите </a:t>
            </a:r>
            <a:r>
              <a:rPr lang="ru-RU" b="1" dirty="0" smtClean="0"/>
              <a:t>слова,  в которых число букв и звуков совпадает.</a:t>
            </a:r>
            <a:r>
              <a:rPr lang="ru-RU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		Редька, место, грустный, въезд, цепь, ряд, чувства,  объём, князь, плёнка.</a:t>
            </a:r>
          </a:p>
          <a:p>
            <a:pPr eaLnBrk="1" hangingPunct="1">
              <a:buFont typeface="Arial" charset="0"/>
              <a:buNone/>
            </a:pPr>
            <a:endParaRPr lang="ru-RU" i="1" dirty="0" smtClean="0"/>
          </a:p>
          <a:p>
            <a:pPr eaLnBrk="1" hangingPunct="1">
              <a:buFont typeface="Arial" charset="0"/>
              <a:buNone/>
            </a:pPr>
            <a:r>
              <a:rPr lang="ru-RU" i="1" dirty="0" smtClean="0"/>
              <a:t>		Место, въезд, ряд, объём, плёнка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1" name="Picture 8" descr="db6b834471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0815815">
            <a:off x="297356" y="3278189"/>
            <a:ext cx="7441209" cy="31736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	    </a:t>
            </a:r>
            <a:r>
              <a:rPr lang="ru-RU" b="1" i="1" u="sng" dirty="0" smtClean="0"/>
              <a:t>Задание </a:t>
            </a:r>
            <a:r>
              <a:rPr lang="ru-RU" b="1" i="1" u="sng" dirty="0" smtClean="0"/>
              <a:t>8: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b="1" dirty="0" smtClean="0"/>
              <a:t>   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Укажите </a:t>
            </a:r>
            <a:r>
              <a:rPr lang="ru-RU" b="1" dirty="0" smtClean="0"/>
              <a:t>слова, в которых букв больше,  чем звуков. 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r>
              <a:rPr lang="ru-RU" dirty="0" smtClean="0"/>
              <a:t>		Сверстник, праздник, пять, яма, счет, речь, учиться, дело, вьюга, </a:t>
            </a:r>
            <a:r>
              <a:rPr lang="ru-RU" dirty="0" smtClean="0"/>
              <a:t>денёк.</a:t>
            </a:r>
            <a:endParaRPr lang="ru-RU" dirty="0" smtClean="0"/>
          </a:p>
          <a:p>
            <a:pPr eaLnBrk="1" hangingPunct="1">
              <a:buFont typeface="Arial" charset="0"/>
              <a:buNone/>
            </a:pPr>
            <a:endParaRPr lang="ru-RU" i="1" dirty="0" smtClean="0"/>
          </a:p>
          <a:p>
            <a:pPr eaLnBrk="1" hangingPunct="1">
              <a:buNone/>
            </a:pPr>
            <a:r>
              <a:rPr lang="ru-RU" dirty="0" smtClean="0"/>
              <a:t>                      </a:t>
            </a:r>
          </a:p>
          <a:p>
            <a:pPr eaLnBrk="1" hangingPunct="1">
              <a:buNone/>
            </a:pPr>
            <a:r>
              <a:rPr lang="ru-RU" dirty="0"/>
              <a:t> </a:t>
            </a:r>
            <a:r>
              <a:rPr lang="ru-RU" dirty="0" smtClean="0"/>
              <a:t>                      Сверстник, праздник, пять,</a:t>
            </a:r>
          </a:p>
          <a:p>
            <a:pPr eaLnBrk="1" hangingPunct="1">
              <a:buNone/>
            </a:pPr>
            <a:r>
              <a:rPr lang="ru-RU" dirty="0"/>
              <a:t> </a:t>
            </a:r>
            <a:r>
              <a:rPr lang="ru-RU" dirty="0" smtClean="0"/>
              <a:t>                       счет, речь, учиться, </a:t>
            </a:r>
          </a:p>
        </p:txBody>
      </p:sp>
      <p:pic>
        <p:nvPicPr>
          <p:cNvPr id="5" name="Picture 8" descr="db6b834471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72107">
            <a:off x="1460038" y="3548184"/>
            <a:ext cx="5643602" cy="33348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b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429684" cy="178594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400" dirty="0" smtClean="0"/>
              <a:t>Написать  </a:t>
            </a:r>
            <a:r>
              <a:rPr lang="ru-RU" sz="5400" dirty="0"/>
              <a:t>сочинение на тему: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Что </a:t>
            </a:r>
            <a:r>
              <a:rPr lang="ru-RU" sz="5400" dirty="0"/>
              <a:t>мы узнали на уроке о фонетике</a:t>
            </a:r>
            <a:endParaRPr lang="ru-RU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4676775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399"/>
            <a:ext cx="9296400" cy="5919807"/>
          </a:xfrm>
          <a:prstGeom prst="rect">
            <a:avLst/>
          </a:prstGeom>
          <a:noFill/>
        </p:spPr>
      </p:pic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АЛФАВИТ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596" y="2714620"/>
            <a:ext cx="8286808" cy="2428892"/>
          </a:xfrm>
          <a:prstGeom prst="wedgeRoundRectCallout">
            <a:avLst>
              <a:gd name="adj1" fmla="val -37740"/>
              <a:gd name="adj2" fmla="val -851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2500298" y="428604"/>
            <a:ext cx="6215106" cy="1143008"/>
          </a:xfrm>
          <a:prstGeom prst="wedgeEllipseCallout">
            <a:avLst>
              <a:gd name="adj1" fmla="val 74606"/>
              <a:gd name="adj2" fmla="val -225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smtClean="0"/>
              <a:t>Задание1</a:t>
            </a:r>
            <a:r>
              <a:rPr lang="ru-RU" sz="3100" dirty="0" smtClean="0"/>
              <a:t>: </a:t>
            </a:r>
            <a:br>
              <a:rPr lang="ru-RU" sz="3100" dirty="0" smtClean="0"/>
            </a:br>
            <a:r>
              <a:rPr lang="ru-RU" sz="3100" dirty="0" smtClean="0"/>
              <a:t>Выполните фонетический разбор слов: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000372"/>
            <a:ext cx="6929486" cy="2840039"/>
          </a:xfrm>
        </p:spPr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sz="6000" i="1" dirty="0"/>
              <a:t>Молоко, вьюга, яма.</a:t>
            </a:r>
            <a:endParaRPr lang="ru-RU" sz="6000" dirty="0"/>
          </a:p>
          <a:p>
            <a:pPr>
              <a:buNone/>
            </a:pPr>
            <a:r>
              <a:rPr lang="ru-RU" sz="6000" dirty="0"/>
              <a:t> </a:t>
            </a:r>
          </a:p>
          <a:p>
            <a:endParaRPr lang="ru-RU" dirty="0"/>
          </a:p>
        </p:txBody>
      </p:sp>
      <p:pic>
        <p:nvPicPr>
          <p:cNvPr id="4" name="Рисунок 5" descr="owl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596" y="2714620"/>
            <a:ext cx="8286808" cy="2857520"/>
          </a:xfrm>
          <a:prstGeom prst="wedgeRoundRectCallout">
            <a:avLst>
              <a:gd name="adj1" fmla="val -37740"/>
              <a:gd name="adj2" fmla="val -851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2500298" y="428604"/>
            <a:ext cx="6215106" cy="1143008"/>
          </a:xfrm>
          <a:prstGeom prst="wedgeEllipseCallout">
            <a:avLst>
              <a:gd name="adj1" fmla="val 74606"/>
              <a:gd name="adj2" fmla="val -225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71811"/>
            <a:ext cx="8229600" cy="2857520"/>
          </a:xfrm>
        </p:spPr>
        <p:txBody>
          <a:bodyPr/>
          <a:lstStyle/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солнце темный лес зардел, в долине пар белеет тонкий, и песню раннюю запел в лазури жаворонок звонкий.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5" descr="owl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596" y="2714620"/>
            <a:ext cx="8286808" cy="2857520"/>
          </a:xfrm>
          <a:prstGeom prst="wedgeRoundRectCallout">
            <a:avLst>
              <a:gd name="adj1" fmla="val -37740"/>
              <a:gd name="adj2" fmla="val -851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2500298" y="428604"/>
            <a:ext cx="6215106" cy="1500198"/>
          </a:xfrm>
          <a:prstGeom prst="wedgeEllipseCallout">
            <a:avLst>
              <a:gd name="adj1" fmla="val 74606"/>
              <a:gd name="adj2" fmla="val -225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7000924" cy="1143000"/>
          </a:xfrm>
        </p:spPr>
        <p:txBody>
          <a:bodyPr>
            <a:normAutofit fontScale="90000"/>
          </a:bodyPr>
          <a:lstStyle/>
          <a:p>
            <a:r>
              <a:rPr lang="ru-RU" sz="2200" b="1" i="1" u="sng" dirty="0" smtClean="0"/>
              <a:t>Задание3: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Поставьте ударения</a:t>
            </a:r>
            <a:br>
              <a:rPr lang="ru-RU" sz="3100" dirty="0" smtClean="0"/>
            </a:br>
            <a:r>
              <a:rPr lang="ru-RU" sz="3100" dirty="0" smtClean="0"/>
              <a:t> в следующих словах: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i="1" dirty="0" smtClean="0"/>
              <a:t>Алфавит</a:t>
            </a:r>
            <a:r>
              <a:rPr lang="ru-RU" i="1" dirty="0"/>
              <a:t>, ворота, договор, досуг, квартал, звонить, звонишь, </a:t>
            </a:r>
            <a:r>
              <a:rPr lang="ru-RU" i="1" dirty="0" smtClean="0"/>
              <a:t>инженер</a:t>
            </a:r>
            <a:r>
              <a:rPr lang="ru-RU" i="1" dirty="0"/>
              <a:t>, километр, </a:t>
            </a:r>
            <a:r>
              <a:rPr lang="ru-RU" i="1" dirty="0" smtClean="0"/>
              <a:t>свёкла</a:t>
            </a:r>
            <a:r>
              <a:rPr lang="ru-RU" i="1" dirty="0"/>
              <a:t>, силос</a:t>
            </a:r>
            <a:r>
              <a:rPr lang="ru-RU" i="1" dirty="0" smtClean="0"/>
              <a:t>,, </a:t>
            </a:r>
            <a:r>
              <a:rPr lang="ru-RU" i="1" dirty="0"/>
              <a:t>торты, цемент, щавель.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5" descr="owl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596" y="2714620"/>
            <a:ext cx="8286808" cy="2857520"/>
          </a:xfrm>
          <a:prstGeom prst="wedgeRoundRectCallout">
            <a:avLst>
              <a:gd name="adj1" fmla="val -37740"/>
              <a:gd name="adj2" fmla="val -851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2500298" y="428604"/>
            <a:ext cx="6215106" cy="1500198"/>
          </a:xfrm>
          <a:prstGeom prst="wedgeEllipseCallout">
            <a:avLst>
              <a:gd name="adj1" fmla="val 74606"/>
              <a:gd name="adj2" fmla="val -225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7000924" cy="1143000"/>
          </a:xfrm>
        </p:spPr>
        <p:txBody>
          <a:bodyPr>
            <a:normAutofit/>
          </a:bodyPr>
          <a:lstStyle/>
          <a:p>
            <a:r>
              <a:rPr lang="ru-RU" sz="2200" b="1" i="1" u="sng" dirty="0" smtClean="0"/>
              <a:t>Проверка: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Алфав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т</a:t>
            </a:r>
            <a:r>
              <a:rPr lang="ru-RU" i="1" dirty="0"/>
              <a:t>, </a:t>
            </a:r>
            <a:r>
              <a:rPr lang="ru-RU" i="1" dirty="0" err="1" smtClean="0"/>
              <a:t>вор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та</a:t>
            </a:r>
            <a:r>
              <a:rPr lang="ru-RU" i="1" dirty="0"/>
              <a:t>, </a:t>
            </a:r>
            <a:r>
              <a:rPr lang="ru-RU" i="1" dirty="0" err="1" smtClean="0"/>
              <a:t>догов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р</a:t>
            </a:r>
            <a:r>
              <a:rPr lang="ru-RU" i="1" dirty="0"/>
              <a:t>, </a:t>
            </a:r>
            <a:r>
              <a:rPr lang="ru-RU" i="1" dirty="0" err="1" smtClean="0"/>
              <a:t>дос</a:t>
            </a:r>
            <a:r>
              <a:rPr lang="ru-RU" b="1" i="1" dirty="0" err="1" smtClean="0"/>
              <a:t>У</a:t>
            </a:r>
            <a:r>
              <a:rPr lang="ru-RU" i="1" dirty="0" err="1" smtClean="0"/>
              <a:t>г</a:t>
            </a:r>
            <a:r>
              <a:rPr lang="ru-RU" i="1" dirty="0"/>
              <a:t>, </a:t>
            </a:r>
            <a:r>
              <a:rPr lang="ru-RU" i="1" dirty="0" err="1" smtClean="0"/>
              <a:t>кварт</a:t>
            </a:r>
            <a:r>
              <a:rPr lang="ru-RU" b="1" i="1" dirty="0" err="1"/>
              <a:t>А</a:t>
            </a:r>
            <a:r>
              <a:rPr lang="ru-RU" i="1" dirty="0" err="1" smtClean="0"/>
              <a:t>л</a:t>
            </a:r>
            <a:r>
              <a:rPr lang="ru-RU" i="1" dirty="0"/>
              <a:t>, </a:t>
            </a:r>
            <a:r>
              <a:rPr lang="ru-RU" i="1" dirty="0" err="1" smtClean="0"/>
              <a:t>звон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ть</a:t>
            </a:r>
            <a:r>
              <a:rPr lang="ru-RU" i="1" dirty="0"/>
              <a:t>, </a:t>
            </a:r>
            <a:r>
              <a:rPr lang="ru-RU" i="1" dirty="0" err="1" smtClean="0"/>
              <a:t>звон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шь</a:t>
            </a:r>
            <a:r>
              <a:rPr lang="ru-RU" i="1" dirty="0"/>
              <a:t>, </a:t>
            </a:r>
            <a:r>
              <a:rPr lang="ru-RU" i="1" dirty="0" err="1" smtClean="0"/>
              <a:t>звон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т</a:t>
            </a:r>
            <a:r>
              <a:rPr lang="ru-RU" i="1" dirty="0"/>
              <a:t>, </a:t>
            </a:r>
            <a:r>
              <a:rPr lang="ru-RU" i="1" dirty="0" err="1" smtClean="0"/>
              <a:t>инжен</a:t>
            </a:r>
            <a:r>
              <a:rPr lang="ru-RU" b="1" i="1" dirty="0" err="1" smtClean="0"/>
              <a:t>Е</a:t>
            </a:r>
            <a:r>
              <a:rPr lang="ru-RU" i="1" dirty="0" err="1" smtClean="0"/>
              <a:t>р</a:t>
            </a:r>
            <a:r>
              <a:rPr lang="ru-RU" i="1" dirty="0"/>
              <a:t>, </a:t>
            </a:r>
            <a:r>
              <a:rPr lang="ru-RU" i="1" dirty="0" err="1" smtClean="0"/>
              <a:t>килом</a:t>
            </a:r>
            <a:r>
              <a:rPr lang="ru-RU" b="1" i="1" dirty="0" err="1" smtClean="0"/>
              <a:t>Е</a:t>
            </a:r>
            <a:r>
              <a:rPr lang="ru-RU" i="1" dirty="0" err="1" smtClean="0"/>
              <a:t>тр</a:t>
            </a:r>
            <a:r>
              <a:rPr lang="ru-RU" i="1" dirty="0"/>
              <a:t>, </a:t>
            </a:r>
            <a:r>
              <a:rPr lang="ru-RU" i="1" dirty="0" err="1" smtClean="0"/>
              <a:t>св</a:t>
            </a:r>
            <a:r>
              <a:rPr lang="ru-RU" b="1" i="1" dirty="0" err="1" smtClean="0"/>
              <a:t>Ё</a:t>
            </a:r>
            <a:r>
              <a:rPr lang="ru-RU" i="1" dirty="0" err="1" smtClean="0"/>
              <a:t>кла</a:t>
            </a:r>
            <a:r>
              <a:rPr lang="ru-RU" i="1" dirty="0"/>
              <a:t>, </a:t>
            </a:r>
            <a:r>
              <a:rPr lang="ru-RU" i="1" dirty="0" err="1" smtClean="0"/>
              <a:t>с</a:t>
            </a:r>
            <a:r>
              <a:rPr lang="ru-RU" b="1" i="1" dirty="0" err="1"/>
              <a:t>И</a:t>
            </a:r>
            <a:r>
              <a:rPr lang="ru-RU" i="1" dirty="0" err="1" smtClean="0"/>
              <a:t>лос</a:t>
            </a:r>
            <a:r>
              <a:rPr lang="ru-RU" i="1" dirty="0"/>
              <a:t>, </a:t>
            </a:r>
            <a:r>
              <a:rPr lang="ru-RU" i="1" dirty="0" err="1" smtClean="0"/>
              <a:t>т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рты</a:t>
            </a:r>
            <a:r>
              <a:rPr lang="ru-RU" i="1" dirty="0"/>
              <a:t>, </a:t>
            </a:r>
            <a:r>
              <a:rPr lang="ru-RU" i="1" dirty="0" err="1" smtClean="0"/>
              <a:t>цем</a:t>
            </a:r>
            <a:r>
              <a:rPr lang="ru-RU" b="1" i="1" dirty="0" err="1" smtClean="0"/>
              <a:t>Е</a:t>
            </a:r>
            <a:r>
              <a:rPr lang="ru-RU" i="1" dirty="0" err="1" smtClean="0"/>
              <a:t>нт</a:t>
            </a:r>
            <a:r>
              <a:rPr lang="ru-RU" i="1" dirty="0"/>
              <a:t>, </a:t>
            </a:r>
            <a:r>
              <a:rPr lang="ru-RU" i="1" dirty="0" err="1" smtClean="0"/>
              <a:t>щав</a:t>
            </a:r>
            <a:r>
              <a:rPr lang="ru-RU" b="1" i="1" dirty="0" err="1" smtClean="0"/>
              <a:t>Е</a:t>
            </a:r>
            <a:r>
              <a:rPr lang="ru-RU" i="1" dirty="0" err="1" smtClean="0"/>
              <a:t>ль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5" descr="owl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596" y="2714620"/>
            <a:ext cx="8286808" cy="2857520"/>
          </a:xfrm>
          <a:prstGeom prst="wedgeRoundRectCallout">
            <a:avLst>
              <a:gd name="adj1" fmla="val -37740"/>
              <a:gd name="adj2" fmla="val -8514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 flipH="1">
            <a:off x="2643174" y="428604"/>
            <a:ext cx="6072230" cy="1500198"/>
          </a:xfrm>
          <a:prstGeom prst="wedgeEllipseCallout">
            <a:avLst>
              <a:gd name="adj1" fmla="val 74606"/>
              <a:gd name="adj2" fmla="val -2256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714356"/>
            <a:ext cx="8715404" cy="1143000"/>
          </a:xfrm>
        </p:spPr>
        <p:txBody>
          <a:bodyPr>
            <a:normAutofit fontScale="90000"/>
          </a:bodyPr>
          <a:lstStyle/>
          <a:p>
            <a:r>
              <a:rPr lang="ru-RU" sz="2700" b="1" i="1" u="sng" dirty="0" smtClean="0"/>
              <a:t>Задание 4: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dirty="0" smtClean="0"/>
              <a:t>Попробуйте изменить ударения </a:t>
            </a:r>
            <a:br>
              <a:rPr lang="ru-RU" sz="2700" dirty="0" smtClean="0"/>
            </a:br>
            <a:r>
              <a:rPr lang="ru-RU" sz="2700" dirty="0" smtClean="0"/>
              <a:t>в записанных словах.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</a:t>
            </a:r>
          </a:p>
          <a:p>
            <a:pPr>
              <a:buNone/>
            </a:pPr>
            <a:r>
              <a:rPr lang="ru-RU" i="1" dirty="0" smtClean="0"/>
              <a:t>Хлопок</a:t>
            </a:r>
            <a:r>
              <a:rPr lang="ru-RU" i="1" dirty="0"/>
              <a:t>, полки, пропасть, стоит, мелки, потом, сушу, замок, пары, дорога, крою, стрелки, мука, атлас, трусить, орган.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5" descr="owl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b="1" dirty="0" smtClean="0"/>
              <a:t>		</a:t>
            </a:r>
          </a:p>
          <a:p>
            <a:pPr eaLnBrk="1" hangingPunct="1">
              <a:buFont typeface="Arial" charset="0"/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Укажите слова, в которых не совпадает      количество звуков и букв.</a:t>
            </a:r>
          </a:p>
          <a:p>
            <a:pPr eaLnBrk="1" hangingPunct="1">
              <a:buFont typeface="Arial" charset="0"/>
              <a:buNone/>
            </a:pPr>
            <a:endParaRPr lang="ru-RU" sz="3600" dirty="0" smtClean="0"/>
          </a:p>
          <a:p>
            <a:pPr algn="ctr" eaLnBrk="1" hangingPunct="1">
              <a:buFont typeface="Arial" charset="0"/>
              <a:buNone/>
            </a:pPr>
            <a:r>
              <a:rPr lang="ru-RU" sz="3600" dirty="0" smtClean="0"/>
              <a:t>		</a:t>
            </a:r>
            <a:r>
              <a:rPr lang="ru-RU" sz="3600" dirty="0"/>
              <a:t>Т</a:t>
            </a:r>
            <a:r>
              <a:rPr lang="ru-RU" sz="3600" dirty="0" smtClean="0"/>
              <a:t>юлень,  рыба, солнце, честный, ложь,   еж, ел, ель, листик, соловей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	                              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           </a:t>
            </a:r>
            <a:r>
              <a:rPr lang="ru-RU" dirty="0" smtClean="0"/>
              <a:t> Тюлень, солнце, </a:t>
            </a:r>
          </a:p>
          <a:p>
            <a:pPr>
              <a:buNone/>
            </a:pPr>
            <a:r>
              <a:rPr lang="ru-RU" dirty="0" smtClean="0"/>
              <a:t>                                честный, ложь, еж, ел </a:t>
            </a:r>
          </a:p>
        </p:txBody>
      </p:sp>
      <p:pic>
        <p:nvPicPr>
          <p:cNvPr id="6" name="Picture 8" descr="db6b834471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928794" y="4500570"/>
            <a:ext cx="5572164" cy="23574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57290" y="571480"/>
            <a:ext cx="3357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/>
              <a:t>Задание </a:t>
            </a:r>
            <a:r>
              <a:rPr lang="ru-RU" sz="3200" b="1" i="1" u="sng" dirty="0" smtClean="0"/>
              <a:t>5: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уроки разных классов\фон для презентаций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ru-RU" sz="4000" b="1" dirty="0" smtClean="0"/>
          </a:p>
          <a:p>
            <a:pPr eaLnBrk="1" hangingPunct="1">
              <a:buFont typeface="Arial" charset="0"/>
              <a:buNone/>
            </a:pPr>
            <a:r>
              <a:rPr lang="ru-RU" sz="4000" b="1" dirty="0" smtClean="0"/>
              <a:t>		    </a:t>
            </a:r>
            <a:endParaRPr lang="ru-RU" sz="4000" b="1" dirty="0" smtClean="0"/>
          </a:p>
          <a:p>
            <a:pPr eaLnBrk="1" hangingPunct="1">
              <a:buFont typeface="Arial" charset="0"/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    </a:t>
            </a:r>
            <a:r>
              <a:rPr lang="ru-RU" sz="4000" b="1" dirty="0" smtClean="0"/>
              <a:t>Укажите </a:t>
            </a:r>
            <a:r>
              <a:rPr lang="ru-RU" sz="4000" b="1" dirty="0" smtClean="0"/>
              <a:t>слова, в которых звуков </a:t>
            </a:r>
            <a:r>
              <a:rPr lang="ru-RU" sz="4000" b="1" dirty="0" smtClean="0"/>
              <a:t>    больше</a:t>
            </a:r>
            <a:r>
              <a:rPr lang="ru-RU" sz="4000" b="1" dirty="0" smtClean="0"/>
              <a:t>, чем букв. </a:t>
            </a:r>
            <a:endParaRPr lang="ru-RU" sz="4000" dirty="0" smtClean="0"/>
          </a:p>
          <a:p>
            <a:pPr eaLnBrk="1" hangingPunct="1">
              <a:buFont typeface="Arial" charset="0"/>
              <a:buNone/>
            </a:pPr>
            <a:endParaRPr lang="ru-RU" sz="4000" dirty="0" smtClean="0"/>
          </a:p>
          <a:p>
            <a:pPr eaLnBrk="1" hangingPunct="1">
              <a:buFont typeface="Arial" charset="0"/>
              <a:buNone/>
            </a:pPr>
            <a:r>
              <a:rPr lang="ru-RU" sz="4000" dirty="0" smtClean="0"/>
              <a:t>		Пруд, яд, мой, ящик, слон, яркий,  рояль, сесть, юг, язык.</a:t>
            </a:r>
          </a:p>
          <a:p>
            <a:pPr eaLnBrk="1" hangingPunct="1">
              <a:buFont typeface="Arial" charset="0"/>
              <a:buNone/>
            </a:pPr>
            <a:r>
              <a:rPr lang="ru-RU" sz="4000" i="1" dirty="0" smtClean="0"/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z="4000" i="1" dirty="0" smtClean="0"/>
              <a:t>		Яд,   ящик,   яркий,  юг,  язык</a:t>
            </a:r>
            <a:endParaRPr lang="ru-RU" sz="4000" dirty="0" smtClean="0"/>
          </a:p>
          <a:p>
            <a:pPr eaLnBrk="1" hangingPunct="1"/>
            <a:endParaRPr lang="ru-RU" sz="4000" dirty="0" smtClean="0"/>
          </a:p>
        </p:txBody>
      </p:sp>
      <p:pic>
        <p:nvPicPr>
          <p:cNvPr id="5" name="Picture 8" descr="db6b8344716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143644">
            <a:off x="498055" y="4319628"/>
            <a:ext cx="7147997" cy="24288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85852" y="571480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/>
              <a:t>Задание </a:t>
            </a:r>
            <a:r>
              <a:rPr lang="ru-RU" sz="2800" b="1" i="1" u="sng" dirty="0" smtClean="0"/>
              <a:t>6: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179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АЛФАВИТ</vt:lpstr>
      <vt:lpstr>Задание1:  Выполните фонетический разбор слов:   </vt:lpstr>
      <vt:lpstr>Задание 2.</vt:lpstr>
      <vt:lpstr>Задание3: Поставьте ударения  в следующих словах:</vt:lpstr>
      <vt:lpstr>Проверка:</vt:lpstr>
      <vt:lpstr>Задание 4: Попробуйте изменить ударения  в записанных словах. </vt:lpstr>
      <vt:lpstr>Слайд 8</vt:lpstr>
      <vt:lpstr>Слайд 9</vt:lpstr>
      <vt:lpstr>Слайд 10</vt:lpstr>
      <vt:lpstr>Слайд 11</vt:lpstr>
      <vt:lpstr>Домашнее задание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2013-01-30T08:31:59Z</dcterms:created>
  <dcterms:modified xsi:type="dcterms:W3CDTF">2013-01-30T09:53:10Z</dcterms:modified>
</cp:coreProperties>
</file>