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73" r:id="rId4"/>
    <p:sldId id="275" r:id="rId5"/>
    <p:sldId id="274" r:id="rId6"/>
    <p:sldId id="277" r:id="rId7"/>
    <p:sldId id="276" r:id="rId8"/>
    <p:sldId id="265" r:id="rId9"/>
    <p:sldId id="264" r:id="rId10"/>
    <p:sldId id="263" r:id="rId11"/>
    <p:sldId id="262" r:id="rId12"/>
    <p:sldId id="261" r:id="rId13"/>
    <p:sldId id="257" r:id="rId14"/>
    <p:sldId id="259" r:id="rId15"/>
    <p:sldId id="260" r:id="rId16"/>
    <p:sldId id="258" r:id="rId17"/>
    <p:sldId id="267" r:id="rId18"/>
    <p:sldId id="268" r:id="rId19"/>
    <p:sldId id="272" r:id="rId20"/>
    <p:sldId id="271" r:id="rId21"/>
  </p:sldIdLst>
  <p:sldSz cx="9144000" cy="6858000" type="screen4x3"/>
  <p:notesSz cx="6805613" cy="99393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42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ADA5E56-79DC-4AC2-83D3-87CA0365329D}" type="datetimeFigureOut">
              <a:rPr lang="ru-RU" smtClean="0"/>
              <a:pPr/>
              <a:t>31.01.2013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36B6AC-DA2C-4600-9E2E-6CD28591436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ADA5E56-79DC-4AC2-83D3-87CA0365329D}" type="datetimeFigureOut">
              <a:rPr lang="ru-RU" smtClean="0"/>
              <a:pPr/>
              <a:t>31.01.2013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36B6AC-DA2C-4600-9E2E-6CD28591436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ADA5E56-79DC-4AC2-83D3-87CA0365329D}" type="datetimeFigureOut">
              <a:rPr lang="ru-RU" smtClean="0"/>
              <a:pPr/>
              <a:t>31.01.2013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36B6AC-DA2C-4600-9E2E-6CD28591436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ADA5E56-79DC-4AC2-83D3-87CA0365329D}" type="datetimeFigureOut">
              <a:rPr lang="ru-RU" smtClean="0"/>
              <a:pPr/>
              <a:t>31.01.2013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36B6AC-DA2C-4600-9E2E-6CD28591436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ADA5E56-79DC-4AC2-83D3-87CA0365329D}" type="datetimeFigureOut">
              <a:rPr lang="ru-RU" smtClean="0"/>
              <a:pPr/>
              <a:t>31.01.2013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36B6AC-DA2C-4600-9E2E-6CD28591436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ADA5E56-79DC-4AC2-83D3-87CA0365329D}" type="datetimeFigureOut">
              <a:rPr lang="ru-RU" smtClean="0"/>
              <a:pPr/>
              <a:t>31.01.2013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436B6AC-DA2C-4600-9E2E-6CD28591436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ADA5E56-79DC-4AC2-83D3-87CA0365329D}" type="datetimeFigureOut">
              <a:rPr lang="ru-RU" smtClean="0"/>
              <a:pPr/>
              <a:t>31.01.2013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436B6AC-DA2C-4600-9E2E-6CD28591436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ADA5E56-79DC-4AC2-83D3-87CA0365329D}" type="datetimeFigureOut">
              <a:rPr lang="ru-RU" smtClean="0"/>
              <a:pPr/>
              <a:t>31.01.2013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436B6AC-DA2C-4600-9E2E-6CD28591436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ADA5E56-79DC-4AC2-83D3-87CA0365329D}" type="datetimeFigureOut">
              <a:rPr lang="ru-RU" smtClean="0"/>
              <a:pPr/>
              <a:t>31.01.2013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436B6AC-DA2C-4600-9E2E-6CD28591436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ADA5E56-79DC-4AC2-83D3-87CA0365329D}" type="datetimeFigureOut">
              <a:rPr lang="ru-RU" smtClean="0"/>
              <a:pPr/>
              <a:t>31.01.2013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436B6AC-DA2C-4600-9E2E-6CD28591436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ADA5E56-79DC-4AC2-83D3-87CA0365329D}" type="datetimeFigureOut">
              <a:rPr lang="ru-RU" smtClean="0"/>
              <a:pPr/>
              <a:t>31.01.2013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436B6AC-DA2C-4600-9E2E-6CD28591436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DA5E56-79DC-4AC2-83D3-87CA0365329D}" type="datetimeFigureOut">
              <a:rPr lang="ru-RU" smtClean="0"/>
              <a:pPr/>
              <a:t>31.01.2013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6B6AC-DA2C-4600-9E2E-6CD28591436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Picture 2" descr="d0a8aa9395f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714348" y="214291"/>
            <a:ext cx="8072494" cy="6586418"/>
          </a:xfrm>
          <a:prstGeom prst="rect">
            <a:avLst/>
          </a:prstGeom>
        </p:spPr>
        <p:txBody>
          <a:bodyPr wrap="square">
            <a:spAutoFit/>
          </a:bodyPr>
          <a:lstStyle/>
          <a:p>
            <a:pPr lvl="0" algn="ctr" fontAlgn="base">
              <a:spcBef>
                <a:spcPct val="0"/>
              </a:spcBef>
              <a:spcAft>
                <a:spcPct val="0"/>
              </a:spcAf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Управление образования  Уссурийского городского округа</a:t>
            </a:r>
          </a:p>
          <a:p>
            <a:pPr lvl="0" eaLnBrk="0" fontAlgn="base" hangingPunct="0">
              <a:spcBef>
                <a:spcPct val="0"/>
              </a:spcBef>
              <a:spcAft>
                <a:spcPct val="0"/>
              </a:spcAft>
            </a:pPr>
            <a:endParaRPr lang="ru-RU" sz="2000" dirty="0">
              <a:latin typeface="Arial" pitchFamily="34" charset="0"/>
              <a:cs typeface="Arial" pitchFamily="34" charset="0"/>
            </a:endParaRPr>
          </a:p>
          <a:p>
            <a:pPr lvl="0" eaLnBrk="0" fontAlgn="base" hangingPunct="0">
              <a:spcBef>
                <a:spcPct val="0"/>
              </a:spcBef>
              <a:spcAft>
                <a:spcPct val="0"/>
              </a:spcAft>
            </a:pP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ПРОЕКТ</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МИР</a:t>
            </a:r>
            <a:r>
              <a:rPr kumimoji="0" lang="ru-RU"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РАСТЕНИЙ И ЖИВОТНЫХ СРЕДСТВАМИ ОРИГАМИ</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lvl="0" eaLnBrk="0" fontAlgn="base" hangingPunct="0">
              <a:spcBef>
                <a:spcPct val="0"/>
              </a:spcBef>
              <a:spcAft>
                <a:spcPct val="0"/>
              </a:spcAft>
            </a:pPr>
            <a:endParaRPr lang="ru-RU" sz="700" dirty="0">
              <a:latin typeface="Arial" pitchFamily="34" charset="0"/>
              <a:cs typeface="Arial" pitchFamily="34" charset="0"/>
            </a:endParaRPr>
          </a:p>
          <a:p>
            <a:pPr lvl="0" eaLnBrk="0" fontAlgn="base" hangingPunct="0">
              <a:spcBef>
                <a:spcPct val="0"/>
              </a:spcBef>
              <a:spcAft>
                <a:spcPct val="0"/>
              </a:spcAft>
            </a:pP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endParaRPr lang="ru-RU" sz="700" dirty="0">
              <a:latin typeface="Arial" pitchFamily="34" charset="0"/>
              <a:cs typeface="Arial" pitchFamily="34" charset="0"/>
            </a:endParaRPr>
          </a:p>
          <a:p>
            <a:pPr lvl="0" eaLnBrk="0" fontAlgn="base" hangingPunct="0">
              <a:spcBef>
                <a:spcPct val="0"/>
              </a:spcBef>
              <a:spcAft>
                <a:spcPct val="0"/>
              </a:spcAft>
            </a:pP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endParaRPr lang="ru-RU" sz="700" dirty="0">
              <a:latin typeface="Arial" pitchFamily="34" charset="0"/>
              <a:cs typeface="Arial" pitchFamily="34" charset="0"/>
            </a:endParaRPr>
          </a:p>
          <a:p>
            <a:pPr lvl="0" eaLnBrk="0" fontAlgn="base" hangingPunct="0">
              <a:spcBef>
                <a:spcPct val="0"/>
              </a:spcBef>
              <a:spcAft>
                <a:spcPct val="0"/>
              </a:spcAft>
            </a:pP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endParaRPr lang="ru-RU" sz="700" dirty="0">
              <a:latin typeface="Arial" pitchFamily="34" charset="0"/>
              <a:cs typeface="Arial" pitchFamily="34" charset="0"/>
            </a:endParaRPr>
          </a:p>
          <a:p>
            <a:pPr lvl="0" eaLnBrk="0" fontAlgn="base" hangingPunct="0">
              <a:spcBef>
                <a:spcPct val="0"/>
              </a:spcBef>
              <a:spcAft>
                <a:spcPct val="0"/>
              </a:spcAft>
            </a:pP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endParaRPr lang="ru-RU" sz="700" dirty="0">
              <a:latin typeface="Arial" pitchFamily="34" charset="0"/>
              <a:cs typeface="Arial" pitchFamily="34" charset="0"/>
            </a:endParaRPr>
          </a:p>
          <a:p>
            <a:pPr lvl="0" eaLnBrk="0" fontAlgn="base" hangingPunct="0">
              <a:spcBef>
                <a:spcPct val="0"/>
              </a:spcBef>
              <a:spcAft>
                <a:spcPct val="0"/>
              </a:spcAft>
            </a:pP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endParaRPr lang="ru-RU" sz="700" dirty="0">
              <a:latin typeface="Arial" pitchFamily="34" charset="0"/>
              <a:cs typeface="Arial" pitchFamily="34" charset="0"/>
            </a:endParaRPr>
          </a:p>
          <a:p>
            <a:pPr lvl="0" eaLnBrk="0" fontAlgn="base" hangingPunct="0">
              <a:spcBef>
                <a:spcPct val="0"/>
              </a:spcBef>
              <a:spcAft>
                <a:spcPct val="0"/>
              </a:spcAft>
            </a:pP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endParaRPr lang="ru-RU" sz="700" dirty="0">
              <a:latin typeface="Arial" pitchFamily="34" charset="0"/>
              <a:cs typeface="Arial" pitchFamily="34" charset="0"/>
            </a:endParaRPr>
          </a:p>
          <a:p>
            <a:pPr lvl="0" eaLnBrk="0" fontAlgn="base" hangingPunct="0">
              <a:spcBef>
                <a:spcPct val="0"/>
              </a:spcBef>
              <a:spcAft>
                <a:spcPct val="0"/>
              </a:spcAft>
            </a:pP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endParaRPr lang="ru-RU" sz="700" dirty="0">
              <a:latin typeface="Arial" pitchFamily="34" charset="0"/>
              <a:cs typeface="Arial" pitchFamily="34" charset="0"/>
            </a:endParaRPr>
          </a:p>
          <a:p>
            <a:pPr lvl="0" eaLnBrk="0" fontAlgn="base" hangingPunct="0">
              <a:spcBef>
                <a:spcPct val="0"/>
              </a:spcBef>
              <a:spcAft>
                <a:spcPct val="0"/>
              </a:spcAft>
            </a:pP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endParaRPr lang="ru-RU" sz="700" dirty="0" smtClean="0">
              <a:latin typeface="Arial" pitchFamily="34" charset="0"/>
              <a:cs typeface="Arial" pitchFamily="34" charset="0"/>
            </a:endParaRPr>
          </a:p>
          <a:p>
            <a:pPr lvl="0" eaLnBrk="0" fontAlgn="base" hangingPunct="0">
              <a:spcBef>
                <a:spcPct val="0"/>
              </a:spcBef>
              <a:spcAft>
                <a:spcPct val="0"/>
              </a:spcAft>
            </a:pPr>
            <a:endParaRPr lang="ru-RU" sz="700" dirty="0">
              <a:latin typeface="Arial" pitchFamily="34" charset="0"/>
              <a:cs typeface="Arial" pitchFamily="34" charset="0"/>
            </a:endParaRPr>
          </a:p>
          <a:p>
            <a:pPr lvl="0" eaLnBrk="0" fontAlgn="base" hangingPunct="0">
              <a:spcBef>
                <a:spcPct val="0"/>
              </a:spcBef>
              <a:spcAft>
                <a:spcPct val="0"/>
              </a:spcAft>
            </a:pPr>
            <a:endParaRPr lang="ru-RU" sz="700" dirty="0" smtClean="0">
              <a:latin typeface="Arial" pitchFamily="34" charset="0"/>
              <a:cs typeface="Arial" pitchFamily="34" charset="0"/>
            </a:endParaRPr>
          </a:p>
          <a:p>
            <a:pPr lvl="0" eaLnBrk="0" fontAlgn="base" hangingPunct="0">
              <a:spcBef>
                <a:spcPct val="0"/>
              </a:spcBef>
              <a:spcAft>
                <a:spcPct val="0"/>
              </a:spcAft>
            </a:pPr>
            <a:endParaRPr lang="ru-RU" sz="700" dirty="0">
              <a:latin typeface="Arial" pitchFamily="34" charset="0"/>
              <a:cs typeface="Arial" pitchFamily="34" charset="0"/>
            </a:endParaRPr>
          </a:p>
          <a:p>
            <a:pPr lvl="0" eaLnBrk="0" fontAlgn="base" hangingPunct="0">
              <a:spcBef>
                <a:spcPct val="0"/>
              </a:spcBef>
              <a:spcAft>
                <a:spcPct val="0"/>
              </a:spcAft>
            </a:pP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endParaRPr lang="ru-RU" sz="700" dirty="0">
              <a:latin typeface="Arial" pitchFamily="34" charset="0"/>
              <a:cs typeface="Arial" pitchFamily="34" charset="0"/>
            </a:endParaRPr>
          </a:p>
          <a:p>
            <a:pPr lvl="0" eaLnBrk="0" fontAlgn="base" hangingPunct="0">
              <a:spcBef>
                <a:spcPct val="0"/>
              </a:spcBef>
              <a:spcAft>
                <a:spcPct val="0"/>
              </a:spcAft>
            </a:pP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endParaRPr lang="ru-RU" sz="700" dirty="0">
              <a:latin typeface="Arial" pitchFamily="34" charset="0"/>
              <a:cs typeface="Arial" pitchFamily="34" charset="0"/>
            </a:endParaRPr>
          </a:p>
          <a:p>
            <a:pPr lvl="0" eaLnBrk="0" fontAlgn="base" hangingPunct="0">
              <a:spcBef>
                <a:spcPct val="0"/>
              </a:spcBef>
              <a:spcAft>
                <a:spcPct val="0"/>
              </a:spcAft>
            </a:pP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endParaRPr lang="ru-RU" sz="700" dirty="0">
              <a:latin typeface="Arial" pitchFamily="34" charset="0"/>
              <a:cs typeface="Arial" pitchFamily="34" charset="0"/>
            </a:endParaRPr>
          </a:p>
          <a:p>
            <a:pPr lvl="0" eaLnBrk="0" fontAlgn="base" hangingPunct="0">
              <a:spcBef>
                <a:spcPct val="0"/>
              </a:spcBef>
              <a:spcAft>
                <a:spcPct val="0"/>
              </a:spcAft>
            </a:pP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endParaRPr lang="ru-RU" sz="700" dirty="0">
              <a:latin typeface="Arial" pitchFamily="34" charset="0"/>
              <a:cs typeface="Arial" pitchFamily="34" charset="0"/>
            </a:endParaRPr>
          </a:p>
          <a:p>
            <a:pPr lvl="0" eaLnBrk="0" fontAlgn="base" hangingPunct="0">
              <a:spcBef>
                <a:spcPct val="0"/>
              </a:spcBef>
              <a:spcAft>
                <a:spcPct val="0"/>
              </a:spcAft>
            </a:pP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endParaRPr lang="ru-RU" sz="700" dirty="0">
              <a:latin typeface="Arial" pitchFamily="34" charset="0"/>
              <a:cs typeface="Arial" pitchFamily="34" charset="0"/>
            </a:endParaRPr>
          </a:p>
          <a:p>
            <a:pPr lvl="0" eaLnBrk="0" fontAlgn="base" hangingPunct="0">
              <a:spcBef>
                <a:spcPct val="0"/>
              </a:spcBef>
              <a:spcAft>
                <a:spcPct val="0"/>
              </a:spcAft>
            </a:pP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lvl="0" eaLnBrk="0" fontAlgn="base" hangingPunct="0">
              <a:spcBef>
                <a:spcPct val="0"/>
              </a:spcBef>
              <a:spcAft>
                <a:spcPct val="0"/>
              </a:spcAft>
            </a:pP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ru-RU" sz="2000" dirty="0">
                <a:latin typeface="Times New Roman" pitchFamily="18" charset="0"/>
                <a:ea typeface="Times New Roman" pitchFamily="18" charset="0"/>
                <a:cs typeface="Times New Roman" pitchFamily="18" charset="0"/>
              </a:rPr>
              <a:t> </a:t>
            </a:r>
            <a:r>
              <a:rPr lang="ru-RU" sz="2000" dirty="0" smtClean="0">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Автор проекта: Савенко Н.В.</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lang="ru-RU" dirty="0"/>
          </a:p>
        </p:txBody>
      </p:sp>
      <p:pic>
        <p:nvPicPr>
          <p:cNvPr id="6" name="Рисунок 5"/>
          <p:cNvPicPr/>
          <p:nvPr/>
        </p:nvPicPr>
        <p:blipFill>
          <a:blip r:embed="rId3" cstate="print"/>
          <a:srcRect/>
          <a:stretch>
            <a:fillRect/>
          </a:stretch>
        </p:blipFill>
        <p:spPr bwMode="auto">
          <a:xfrm>
            <a:off x="1763688" y="2285992"/>
            <a:ext cx="5544616" cy="3375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d0a8aa9395ff"/>
          <p:cNvPicPr>
            <a:picLocks noChangeAspect="1" noChangeArrowheads="1"/>
          </p:cNvPicPr>
          <p:nvPr/>
        </p:nvPicPr>
        <p:blipFill>
          <a:blip r:embed="rId2" cstate="print"/>
          <a:srcRect/>
          <a:stretch>
            <a:fillRect/>
          </a:stretch>
        </p:blipFill>
        <p:spPr bwMode="auto">
          <a:xfrm>
            <a:off x="0" y="0"/>
            <a:ext cx="9144000" cy="7143728"/>
          </a:xfrm>
          <a:prstGeom prst="rect">
            <a:avLst/>
          </a:prstGeom>
          <a:noFill/>
        </p:spPr>
      </p:pic>
      <p:sp>
        <p:nvSpPr>
          <p:cNvPr id="3073" name="Rectangle 1"/>
          <p:cNvSpPr>
            <a:spLocks noChangeArrowheads="1"/>
          </p:cNvSpPr>
          <p:nvPr/>
        </p:nvSpPr>
        <p:spPr bwMode="auto">
          <a:xfrm>
            <a:off x="0" y="246221"/>
            <a:ext cx="8785034" cy="36625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Ожидаемые результаты обучения:</a:t>
            </a:r>
            <a:endParaRPr kumimoji="0" lang="ru-RU"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Овладение</a:t>
            </a:r>
            <a:r>
              <a:rPr kumimoji="0" lang="ru-RU" sz="28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воспитанниками</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ru-RU" sz="2800" dirty="0" smtClean="0">
                <a:latin typeface="Times New Roman" pitchFamily="18" charset="0"/>
                <a:ea typeface="Calibri" pitchFamily="34" charset="0"/>
                <a:cs typeface="Times New Roman" pitchFamily="18" charset="0"/>
              </a:rPr>
              <a:t>новыми</a:t>
            </a:r>
            <a:endPar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умениями и навыками,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умение применять</a:t>
            </a:r>
            <a:r>
              <a:rPr kumimoji="0" lang="ru-RU" sz="28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их на практике,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развитие</a:t>
            </a:r>
            <a:r>
              <a:rPr lang="ru-RU" sz="2800" dirty="0" smtClean="0">
                <a:latin typeface="Times New Roman" pitchFamily="18" charset="0"/>
                <a:ea typeface="Calibri" pitchFamily="34" charset="0"/>
                <a:cs typeface="Times New Roman" pitchFamily="18" charset="0"/>
              </a:rPr>
              <a:t> </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творческих способностей,</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Рисунок 5"/>
          <p:cNvPicPr/>
          <p:nvPr/>
        </p:nvPicPr>
        <p:blipFill>
          <a:blip r:embed="rId3" cstate="print"/>
          <a:srcRect/>
          <a:stretch>
            <a:fillRect/>
          </a:stretch>
        </p:blipFill>
        <p:spPr bwMode="auto">
          <a:xfrm>
            <a:off x="6786578" y="4429132"/>
            <a:ext cx="2071702" cy="2428867"/>
          </a:xfrm>
          <a:prstGeom prst="rect">
            <a:avLst/>
          </a:prstGeom>
          <a:noFill/>
          <a:ln w="9525">
            <a:noFill/>
            <a:miter lim="800000"/>
            <a:headEnd/>
            <a:tailEnd/>
          </a:ln>
        </p:spPr>
      </p:pic>
      <p:sp>
        <p:nvSpPr>
          <p:cNvPr id="7" name="Прямоугольник 6"/>
          <p:cNvSpPr/>
          <p:nvPr/>
        </p:nvSpPr>
        <p:spPr>
          <a:xfrm>
            <a:off x="357158" y="2690336"/>
            <a:ext cx="6500842" cy="3200876"/>
          </a:xfrm>
          <a:prstGeom prst="rect">
            <a:avLst/>
          </a:prstGeom>
        </p:spPr>
        <p:txBody>
          <a:bodyPr wrap="square">
            <a:spAutoFit/>
          </a:bodyPr>
          <a:lstStyle/>
          <a:p>
            <a:endParaRPr lang="ru-RU" dirty="0" smtClean="0"/>
          </a:p>
          <a:p>
            <a:endParaRPr lang="ru-RU" dirty="0"/>
          </a:p>
          <a:p>
            <a:endParaRPr lang="ru-RU" dirty="0" smtClean="0"/>
          </a:p>
          <a:p>
            <a:r>
              <a:rPr lang="ru-RU" sz="3600" dirty="0"/>
              <a:t> </a:t>
            </a:r>
            <a:r>
              <a:rPr lang="ru-RU" sz="3600" dirty="0" smtClean="0"/>
              <a:t>              </a:t>
            </a:r>
            <a:r>
              <a:rPr lang="ru-RU" sz="2800" dirty="0" smtClean="0">
                <a:latin typeface="Times New Roman" pitchFamily="18" charset="0"/>
                <a:cs typeface="Times New Roman" pitchFamily="18" charset="0"/>
              </a:rPr>
              <a:t>чувства </a:t>
            </a:r>
            <a:r>
              <a:rPr lang="ru-RU" sz="2800" dirty="0">
                <a:latin typeface="Times New Roman" pitchFamily="18" charset="0"/>
                <a:cs typeface="Times New Roman" pitchFamily="18" charset="0"/>
              </a:rPr>
              <a:t>прекрасного, </a:t>
            </a:r>
            <a:r>
              <a:rPr lang="ru-RU" sz="2800" dirty="0" smtClean="0">
                <a:latin typeface="Times New Roman" pitchFamily="18" charset="0"/>
                <a:cs typeface="Times New Roman" pitchFamily="18" charset="0"/>
              </a:rPr>
              <a:t>формирование у воспитанников  активной позиции </a:t>
            </a:r>
            <a:r>
              <a:rPr lang="ru-RU" sz="2800" dirty="0">
                <a:latin typeface="Times New Roman" pitchFamily="18" charset="0"/>
                <a:cs typeface="Times New Roman" pitchFamily="18" charset="0"/>
              </a:rPr>
              <a:t>по сотворению прекрасного </a:t>
            </a:r>
            <a:r>
              <a:rPr lang="ru-RU" sz="2800" dirty="0" smtClean="0">
                <a:latin typeface="Times New Roman" pitchFamily="18" charset="0"/>
                <a:cs typeface="Times New Roman" pitchFamily="18" charset="0"/>
              </a:rPr>
              <a:t>в окружающей действительности.</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073"/>
                                        </p:tgtEl>
                                        <p:attrNameLst>
                                          <p:attrName>ppt_x</p:attrName>
                                        </p:attrNameLst>
                                      </p:cBhvr>
                                      <p:tavLst>
                                        <p:tav tm="0">
                                          <p:val>
                                            <p:strVal val="ppt_x"/>
                                          </p:val>
                                        </p:tav>
                                        <p:tav tm="100000">
                                          <p:val>
                                            <p:strVal val="ppt_x"/>
                                          </p:val>
                                        </p:tav>
                                      </p:tavLst>
                                    </p:anim>
                                    <p:anim calcmode="lin" valueType="num">
                                      <p:cBhvr additive="base">
                                        <p:cTn id="7" dur="500"/>
                                        <p:tgtEl>
                                          <p:spTgt spid="3073"/>
                                        </p:tgtEl>
                                        <p:attrNameLst>
                                          <p:attrName>ppt_y</p:attrName>
                                        </p:attrNameLst>
                                      </p:cBhvr>
                                      <p:tavLst>
                                        <p:tav tm="0">
                                          <p:val>
                                            <p:strVal val="ppt_y"/>
                                          </p:val>
                                        </p:tav>
                                        <p:tav tm="100000">
                                          <p:val>
                                            <p:strVal val="1+ppt_h/2"/>
                                          </p:val>
                                        </p:tav>
                                      </p:tavLst>
                                    </p:anim>
                                    <p:set>
                                      <p:cBhvr>
                                        <p:cTn id="8" dur="1" fill="hold">
                                          <p:stCondLst>
                                            <p:cond delay="499"/>
                                          </p:stCondLst>
                                        </p:cTn>
                                        <p:tgtEl>
                                          <p:spTgt spid="307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d0a8aa9395f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097" name="Rectangle 1"/>
          <p:cNvSpPr>
            <a:spLocks noChangeArrowheads="1"/>
          </p:cNvSpPr>
          <p:nvPr/>
        </p:nvSpPr>
        <p:spPr bwMode="auto">
          <a:xfrm>
            <a:off x="0" y="0"/>
            <a:ext cx="8581836" cy="378565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ru-RU" sz="4000" b="1" dirty="0">
                <a:latin typeface="Calibri" pitchFamily="34" charset="0"/>
                <a:ea typeface="Calibri" pitchFamily="34" charset="0"/>
                <a:cs typeface="Times New Roman" pitchFamily="18" charset="0"/>
              </a:rPr>
              <a:t> </a:t>
            </a:r>
            <a:r>
              <a:rPr lang="ru-RU" sz="4000" b="1" dirty="0" smtClean="0">
                <a:latin typeface="Calibri" pitchFamily="34" charset="0"/>
                <a:ea typeface="Calibri" pitchFamily="34" charset="0"/>
                <a:cs typeface="Times New Roman" pitchFamily="18" charset="0"/>
              </a:rPr>
              <a:t>    </a:t>
            </a:r>
            <a:r>
              <a:rPr kumimoji="0" lang="ru-RU" sz="4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Необходимые начальные знания,</a:t>
            </a:r>
          </a:p>
          <a:p>
            <a:pPr marL="0" marR="0" lvl="0" indent="0" algn="l" defTabSz="914400" rtl="0" eaLnBrk="1" fontAlgn="base" latinLnBrk="0" hangingPunct="1">
              <a:lnSpc>
                <a:spcPct val="100000"/>
              </a:lnSpc>
              <a:spcBef>
                <a:spcPct val="0"/>
              </a:spcBef>
              <a:spcAft>
                <a:spcPct val="0"/>
              </a:spcAft>
              <a:buClrTx/>
              <a:buSzTx/>
              <a:buFontTx/>
              <a:buNone/>
              <a:tabLst/>
            </a:pPr>
            <a:r>
              <a:rPr lang="ru-RU" sz="4000" b="1" dirty="0">
                <a:latin typeface="Times New Roman" pitchFamily="18" charset="0"/>
                <a:ea typeface="Calibri" pitchFamily="34" charset="0"/>
                <a:cs typeface="Times New Roman" pitchFamily="18" charset="0"/>
              </a:rPr>
              <a:t> </a:t>
            </a:r>
            <a:r>
              <a:rPr lang="ru-RU" sz="4000" b="1" dirty="0" smtClean="0">
                <a:latin typeface="Times New Roman" pitchFamily="18" charset="0"/>
                <a:ea typeface="Calibri" pitchFamily="34" charset="0"/>
                <a:cs typeface="Times New Roman" pitchFamily="18" charset="0"/>
              </a:rPr>
              <a:t>                   </a:t>
            </a:r>
            <a:r>
              <a:rPr kumimoji="0" lang="ru-RU"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умения, навыки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4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1.Общие сведения об оригами</a:t>
            </a:r>
          </a:p>
          <a:p>
            <a:pPr marL="0" marR="0" lvl="0" indent="0" algn="l" defTabSz="914400" rtl="0" eaLnBrk="0" fontAlgn="base" latinLnBrk="0" hangingPunct="0">
              <a:lnSpc>
                <a:spcPct val="100000"/>
              </a:lnSpc>
              <a:spcBef>
                <a:spcPct val="0"/>
              </a:spcBef>
              <a:spcAft>
                <a:spcPct val="0"/>
              </a:spcAft>
              <a:buClrTx/>
              <a:buSzTx/>
              <a:buFontTx/>
              <a:buNone/>
              <a:tabLst/>
            </a:pPr>
            <a:r>
              <a:rPr lang="ru-RU" sz="3200" dirty="0">
                <a:latin typeface="Times New Roman" pitchFamily="18" charset="0"/>
                <a:ea typeface="Calibri" pitchFamily="34" charset="0"/>
                <a:cs typeface="Times New Roman" pitchFamily="18" charset="0"/>
              </a:rPr>
              <a:t> </a:t>
            </a:r>
            <a:r>
              <a:rPr lang="ru-RU" sz="3200" dirty="0" smtClean="0">
                <a:latin typeface="Times New Roman" pitchFamily="18" charset="0"/>
                <a:ea typeface="Calibri" pitchFamily="34" charset="0"/>
                <a:cs typeface="Times New Roman" pitchFamily="18" charset="0"/>
              </a:rPr>
              <a:t>        </a:t>
            </a: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2.Умения складывать бумагу.</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Рисунок 5"/>
          <p:cNvPicPr/>
          <p:nvPr/>
        </p:nvPicPr>
        <p:blipFill>
          <a:blip r:embed="rId3" cstate="print"/>
          <a:srcRect/>
          <a:stretch>
            <a:fillRect/>
          </a:stretch>
        </p:blipFill>
        <p:spPr bwMode="auto">
          <a:xfrm>
            <a:off x="3214678" y="3786190"/>
            <a:ext cx="2500330" cy="27860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path" presetSubtype="0" accel="50000" decel="50000" fill="hold" grpId="0" nodeType="clickEffect">
                                  <p:stCondLst>
                                    <p:cond delay="0"/>
                                  </p:stCondLst>
                                  <p:childTnLst>
                                    <p:animMotion origin="layout" path="M 0 0  C 0.033 0  0.06 0.036  0.06 0.08  C 0.06 0.132  0.03 0.15067  0.012 0.15867  L -0.012 0.16667  C -0.03 0.17467  -0.06 0.19467  -0.06 0.25333  C -0.06 0.29067  -0.033 0.33333  0 0.33333  C 0.033 0.33333  0.06 0.29067  0.06 0.25333  C 0.06 0.19467  0.03 0.17467  0.012 0.16667  L -0.012 0.15867  C -0.03 0.15067  -0.06 0.132  -0.06 0.08  C -0.06 0.036  -0.033 0  0 0  Z" pathEditMode="relative" ptsTypes="">
                                      <p:cBhvr>
                                        <p:cTn id="6" dur="2000" fill="hold"/>
                                        <p:tgtEl>
                                          <p:spTgt spid="409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d0a8aa9395f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357158" y="214290"/>
            <a:ext cx="8501122" cy="6370975"/>
          </a:xfrm>
          <a:prstGeom prst="rect">
            <a:avLst/>
          </a:prstGeom>
        </p:spPr>
        <p:txBody>
          <a:bodyPr wrap="square">
            <a:spAutoFit/>
          </a:bodyPr>
          <a:lstStyle/>
          <a:p>
            <a:r>
              <a:rPr lang="ru-RU" sz="2400" b="1" dirty="0" smtClean="0">
                <a:latin typeface="Times New Roman" pitchFamily="18" charset="0"/>
                <a:cs typeface="Times New Roman" pitchFamily="18" charset="0"/>
              </a:rPr>
              <a:t>                     I </a:t>
            </a:r>
            <a:r>
              <a:rPr lang="ru-RU" sz="2400" b="1" dirty="0">
                <a:latin typeface="Times New Roman" pitchFamily="18" charset="0"/>
                <a:cs typeface="Times New Roman" pitchFamily="18" charset="0"/>
              </a:rPr>
              <a:t>этап </a:t>
            </a:r>
            <a:r>
              <a:rPr lang="ru-RU" sz="2400" dirty="0">
                <a:latin typeface="Times New Roman" pitchFamily="18" charset="0"/>
                <a:cs typeface="Times New Roman" pitchFamily="18" charset="0"/>
              </a:rPr>
              <a:t>– поисково-исследовательский:</a:t>
            </a:r>
          </a:p>
          <a:p>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узнать историю оригами;</a:t>
            </a:r>
          </a:p>
          <a:p>
            <a:r>
              <a:rPr lang="ru-RU" sz="2400" dirty="0">
                <a:latin typeface="Times New Roman" pitchFamily="18" charset="0"/>
                <a:cs typeface="Times New Roman" pitchFamily="18" charset="0"/>
              </a:rPr>
              <a:t>- изучить основные техники оригами;</a:t>
            </a:r>
          </a:p>
          <a:p>
            <a:r>
              <a:rPr lang="ru-RU" sz="2400" dirty="0">
                <a:latin typeface="Times New Roman" pitchFamily="18" charset="0"/>
                <a:cs typeface="Times New Roman" pitchFamily="18" charset="0"/>
              </a:rPr>
              <a:t>- узнать какие материалы используются для изготовления оригами;.</a:t>
            </a:r>
          </a:p>
          <a:p>
            <a:r>
              <a:rPr lang="ru-RU" sz="2400" b="1" dirty="0" smtClean="0">
                <a:latin typeface="Times New Roman" pitchFamily="18" charset="0"/>
                <a:cs typeface="Times New Roman" pitchFamily="18" charset="0"/>
              </a:rPr>
              <a:t>                              II </a:t>
            </a:r>
            <a:r>
              <a:rPr lang="ru-RU" sz="2400" b="1" dirty="0">
                <a:latin typeface="Times New Roman" pitchFamily="18" charset="0"/>
                <a:cs typeface="Times New Roman" pitchFamily="18" charset="0"/>
              </a:rPr>
              <a:t>этап </a:t>
            </a:r>
            <a:r>
              <a:rPr lang="ru-RU" sz="2400" dirty="0">
                <a:latin typeface="Times New Roman" pitchFamily="18" charset="0"/>
                <a:cs typeface="Times New Roman" pitchFamily="18" charset="0"/>
              </a:rPr>
              <a:t>— практический:</a:t>
            </a:r>
          </a:p>
          <a:p>
            <a:r>
              <a:rPr lang="ru-RU" sz="2400" dirty="0">
                <a:latin typeface="Times New Roman" pitchFamily="18" charset="0"/>
                <a:cs typeface="Times New Roman" pitchFamily="18" charset="0"/>
              </a:rPr>
              <a:t>- анализ изделия;</a:t>
            </a:r>
          </a:p>
          <a:p>
            <a:r>
              <a:rPr lang="ru-RU" sz="2400" dirty="0">
                <a:latin typeface="Times New Roman" pitchFamily="18" charset="0"/>
                <a:cs typeface="Times New Roman" pitchFamily="18" charset="0"/>
              </a:rPr>
              <a:t>- знакомство с технологической картой;</a:t>
            </a:r>
          </a:p>
          <a:p>
            <a:r>
              <a:rPr lang="ru-RU" sz="2400" dirty="0">
                <a:latin typeface="Times New Roman" pitchFamily="18" charset="0"/>
                <a:cs typeface="Times New Roman" pitchFamily="18" charset="0"/>
              </a:rPr>
              <a:t>- подобрать материал для изготовления изделия в технике оригами;</a:t>
            </a:r>
          </a:p>
          <a:p>
            <a:r>
              <a:rPr lang="ru-RU" sz="2400" dirty="0">
                <a:latin typeface="Times New Roman" pitchFamily="18" charset="0"/>
                <a:cs typeface="Times New Roman" pitchFamily="18" charset="0"/>
              </a:rPr>
              <a:t>-освоить технологию изготовления изделия в технике модульное оригами.</a:t>
            </a:r>
          </a:p>
          <a:p>
            <a:r>
              <a:rPr lang="ru-RU" sz="2400" b="1" dirty="0" smtClean="0">
                <a:latin typeface="Times New Roman" pitchFamily="18" charset="0"/>
                <a:cs typeface="Times New Roman" pitchFamily="18" charset="0"/>
              </a:rPr>
              <a:t>                                III </a:t>
            </a:r>
            <a:r>
              <a:rPr lang="ru-RU" sz="2400" b="1" dirty="0">
                <a:latin typeface="Times New Roman" pitchFamily="18" charset="0"/>
                <a:cs typeface="Times New Roman" pitchFamily="18" charset="0"/>
              </a:rPr>
              <a:t>этап </a:t>
            </a:r>
            <a:r>
              <a:rPr lang="ru-RU" sz="2400" dirty="0">
                <a:latin typeface="Times New Roman" pitchFamily="18" charset="0"/>
                <a:cs typeface="Times New Roman" pitchFamily="18" charset="0"/>
              </a:rPr>
              <a:t>– творческий:</a:t>
            </a:r>
          </a:p>
          <a:p>
            <a:r>
              <a:rPr lang="ru-RU" sz="2400" dirty="0">
                <a:latin typeface="Times New Roman" pitchFamily="18" charset="0"/>
                <a:cs typeface="Times New Roman" pitchFamily="18" charset="0"/>
              </a:rPr>
              <a:t>- изготовление изделия в технике модульное оригами</a:t>
            </a:r>
          </a:p>
          <a:p>
            <a:r>
              <a:rPr lang="ru-RU" sz="2400" b="1" dirty="0" smtClean="0">
                <a:latin typeface="Times New Roman" pitchFamily="18" charset="0"/>
                <a:cs typeface="Times New Roman" pitchFamily="18" charset="0"/>
              </a:rPr>
              <a:t>                          IV </a:t>
            </a:r>
            <a:r>
              <a:rPr lang="ru-RU" sz="2400" b="1" dirty="0">
                <a:latin typeface="Times New Roman" pitchFamily="18" charset="0"/>
                <a:cs typeface="Times New Roman" pitchFamily="18" charset="0"/>
              </a:rPr>
              <a:t>этап – заключительный:</a:t>
            </a:r>
          </a:p>
          <a:p>
            <a:r>
              <a:rPr lang="ru-RU" sz="2400" dirty="0">
                <a:latin typeface="Times New Roman" pitchFamily="18" charset="0"/>
                <a:cs typeface="Times New Roman" pitchFamily="18" charset="0"/>
              </a:rPr>
              <a:t>- защита мини-проекта;</a:t>
            </a:r>
          </a:p>
          <a:p>
            <a:r>
              <a:rPr lang="ru-RU" sz="2400" dirty="0">
                <a:latin typeface="Times New Roman" pitchFamily="18" charset="0"/>
                <a:cs typeface="Times New Roman" pitchFamily="18" charset="0"/>
              </a:rPr>
              <a:t>- оформить выставку «Чудесный мир оригами»;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d0a8aa9395f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9217" name="Rectangle 1"/>
          <p:cNvSpPr>
            <a:spLocks noChangeArrowheads="1"/>
          </p:cNvSpPr>
          <p:nvPr/>
        </p:nvSpPr>
        <p:spPr bwMode="auto">
          <a:xfrm>
            <a:off x="0" y="0"/>
            <a:ext cx="9144000" cy="64017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sz="20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ru-RU" sz="2000" dirty="0">
                <a:latin typeface="Arial" pitchFamily="34" charset="0"/>
                <a:ea typeface="Times New Roman" pitchFamily="18" charset="0"/>
                <a:cs typeface="Arial" pitchFamily="34" charset="0"/>
              </a:rPr>
              <a:t> </a:t>
            </a:r>
            <a:r>
              <a:rPr lang="ru-RU" sz="2000" dirty="0" smtClean="0">
                <a:latin typeface="Arial" pitchFamily="34" charset="0"/>
                <a:ea typeface="Times New Roman" pitchFamily="18" charset="0"/>
                <a:cs typeface="Arial" pitchFamily="34" charset="0"/>
              </a:rPr>
              <a:t>                 </a:t>
            </a:r>
            <a:r>
              <a:rPr lang="ru-RU" sz="2000" dirty="0" smtClean="0">
                <a:latin typeface="Times New Roman" pitchFamily="18" charset="0"/>
                <a:ea typeface="Times New Roman" pitchFamily="18" charset="0"/>
                <a:cs typeface="Times New Roman" pitchFamily="18" charset="0"/>
              </a:rPr>
              <a:t>п</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ознавательная               </a:t>
            </a:r>
            <a:r>
              <a:rPr kumimoji="0" lang="ru-RU" sz="2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художественная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деятельность                       </a:t>
            </a:r>
            <a:r>
              <a:rPr kumimoji="0" lang="ru-RU" sz="2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деятельность</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ПРОЕКТ</a:t>
            </a:r>
            <a:endParaRPr kumimoji="0" lang="ru-RU"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мир растений</a:t>
            </a:r>
            <a:r>
              <a:rPr kumimoji="0" lang="ru-RU" sz="2800" b="0" i="0" u="none" strike="noStrike" cap="none" normalizeH="0" dirty="0" smtClean="0">
                <a:ln>
                  <a:noFill/>
                </a:ln>
                <a:solidFill>
                  <a:schemeClr val="tx1"/>
                </a:solidFill>
                <a:effectLst/>
                <a:latin typeface="Arial" pitchFamily="34" charset="0"/>
                <a:ea typeface="Times New Roman" pitchFamily="18" charset="0"/>
                <a:cs typeface="Arial" pitchFamily="34" charset="0"/>
              </a:rPr>
              <a:t> и животных</a:t>
            </a:r>
          </a:p>
          <a:p>
            <a:pPr marL="0" marR="0" lvl="0" indent="0" algn="l" defTabSz="914400" rtl="0" eaLnBrk="0" fontAlgn="base" latinLnBrk="0" hangingPunct="0">
              <a:lnSpc>
                <a:spcPct val="100000"/>
              </a:lnSpc>
              <a:spcBef>
                <a:spcPct val="0"/>
              </a:spcBef>
              <a:spcAft>
                <a:spcPct val="0"/>
              </a:spcAft>
              <a:buClrTx/>
              <a:buSzTx/>
              <a:buFontTx/>
              <a:buNone/>
              <a:tabLst/>
            </a:pPr>
            <a:r>
              <a:rPr lang="ru-RU" sz="2800" dirty="0">
                <a:latin typeface="Arial" pitchFamily="34" charset="0"/>
                <a:ea typeface="Times New Roman" pitchFamily="18" charset="0"/>
                <a:cs typeface="Arial" pitchFamily="34" charset="0"/>
              </a:rPr>
              <a:t> </a:t>
            </a:r>
            <a:r>
              <a:rPr lang="ru-RU" sz="2800" dirty="0" smtClean="0">
                <a:latin typeface="Arial" pitchFamily="34" charset="0"/>
                <a:ea typeface="Times New Roman" pitchFamily="18" charset="0"/>
                <a:cs typeface="Arial" pitchFamily="34" charset="0"/>
              </a:rPr>
              <a:t>                          </a:t>
            </a:r>
            <a:r>
              <a:rPr kumimoji="0" lang="ru-RU" sz="2800" b="0" i="0" u="none" strike="noStrike" cap="none" normalizeH="0" dirty="0" smtClean="0">
                <a:ln>
                  <a:noFill/>
                </a:ln>
                <a:solidFill>
                  <a:schemeClr val="tx1"/>
                </a:solidFill>
                <a:effectLst/>
                <a:latin typeface="Arial" pitchFamily="34" charset="0"/>
                <a:ea typeface="Times New Roman" pitchFamily="18" charset="0"/>
                <a:cs typeface="Arial" pitchFamily="34" charset="0"/>
              </a:rPr>
              <a:t>средствами оригами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ru-RU" sz="2000" dirty="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20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20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20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игровая                                                 изобразительная</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деятельность                                               деятельность</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Рисунок 5"/>
          <p:cNvPicPr/>
          <p:nvPr/>
        </p:nvPicPr>
        <p:blipFill>
          <a:blip r:embed="rId3" cstate="print"/>
          <a:srcRect/>
          <a:stretch>
            <a:fillRect/>
          </a:stretch>
        </p:blipFill>
        <p:spPr bwMode="auto">
          <a:xfrm>
            <a:off x="3571868" y="3286124"/>
            <a:ext cx="1843090" cy="2514602"/>
          </a:xfrm>
          <a:prstGeom prst="rect">
            <a:avLst/>
          </a:prstGeom>
          <a:noFill/>
          <a:ln w="9525">
            <a:noFill/>
            <a:miter lim="800000"/>
            <a:headEnd/>
            <a:tailEnd/>
          </a:ln>
        </p:spPr>
      </p:pic>
      <p:sp>
        <p:nvSpPr>
          <p:cNvPr id="15" name="Стрелка вниз 14"/>
          <p:cNvSpPr/>
          <p:nvPr/>
        </p:nvSpPr>
        <p:spPr>
          <a:xfrm rot="2302256">
            <a:off x="2243366" y="3805103"/>
            <a:ext cx="785818" cy="15611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rot="12926966">
            <a:off x="5512293" y="1356627"/>
            <a:ext cx="785818" cy="10016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rot="8319536">
            <a:off x="2602383" y="1371139"/>
            <a:ext cx="785818" cy="10285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низ 17"/>
          <p:cNvSpPr/>
          <p:nvPr/>
        </p:nvSpPr>
        <p:spPr>
          <a:xfrm rot="19168529">
            <a:off x="5913636" y="3782818"/>
            <a:ext cx="785818" cy="15611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d0a8aa9395f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169" name="Rectangle 1"/>
          <p:cNvSpPr>
            <a:spLocks noChangeArrowheads="1"/>
          </p:cNvSpPr>
          <p:nvPr/>
        </p:nvSpPr>
        <p:spPr bwMode="auto">
          <a:xfrm>
            <a:off x="0" y="0"/>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40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ru-RU" sz="4000" dirty="0">
                <a:latin typeface="Arial" pitchFamily="34" charset="0"/>
                <a:ea typeface="Times New Roman" pitchFamily="18" charset="0"/>
                <a:cs typeface="Arial" pitchFamily="34" charset="0"/>
              </a:rPr>
              <a:t> </a:t>
            </a:r>
            <a:r>
              <a:rPr lang="ru-RU" sz="4000" dirty="0" smtClean="0">
                <a:latin typeface="Arial" pitchFamily="34" charset="0"/>
                <a:ea typeface="Times New Roman" pitchFamily="18" charset="0"/>
                <a:cs typeface="Arial" pitchFamily="34" charset="0"/>
              </a:rPr>
              <a:t>                   </a:t>
            </a:r>
            <a:r>
              <a:rPr kumimoji="0" lang="ru-RU"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Механизм </a:t>
            </a:r>
          </a:p>
          <a:p>
            <a:pPr marL="0" marR="0" lvl="0" indent="0" algn="l" defTabSz="914400" rtl="0" eaLnBrk="1" fontAlgn="base" latinLnBrk="0" hangingPunct="1">
              <a:lnSpc>
                <a:spcPct val="100000"/>
              </a:lnSpc>
              <a:spcBef>
                <a:spcPct val="0"/>
              </a:spcBef>
              <a:spcAft>
                <a:spcPct val="0"/>
              </a:spcAft>
              <a:buClrTx/>
              <a:buSzTx/>
              <a:buFontTx/>
              <a:buNone/>
              <a:tabLst/>
            </a:pPr>
            <a:r>
              <a:rPr lang="ru-RU" sz="4000" dirty="0">
                <a:latin typeface="Times New Roman" pitchFamily="18" charset="0"/>
                <a:ea typeface="Times New Roman" pitchFamily="18" charset="0"/>
                <a:cs typeface="Times New Roman" pitchFamily="18" charset="0"/>
              </a:rPr>
              <a:t> </a:t>
            </a:r>
            <a:r>
              <a:rPr lang="ru-RU" sz="4000" dirty="0" smtClean="0">
                <a:latin typeface="Times New Roman" pitchFamily="18" charset="0"/>
                <a:ea typeface="Times New Roman" pitchFamily="18" charset="0"/>
                <a:cs typeface="Times New Roman" pitchFamily="18" charset="0"/>
              </a:rPr>
              <a:t>      </a:t>
            </a:r>
            <a:r>
              <a:rPr kumimoji="0" lang="ru-RU"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достижения</a:t>
            </a:r>
            <a:r>
              <a:rPr kumimoji="0" lang="ru-RU" sz="4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поставленных целей: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4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сбор необходимой информации</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планирование </a:t>
            </a:r>
            <a:r>
              <a:rPr lang="ru-RU" sz="3200" dirty="0" smtClean="0">
                <a:latin typeface="Times New Roman" pitchFamily="18" charset="0"/>
                <a:ea typeface="Times New Roman" pitchFamily="18" charset="0"/>
                <a:cs typeface="Times New Roman" pitchFamily="18" charset="0"/>
              </a:rPr>
              <a:t>будущей работы</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проведение занятий, для</a:t>
            </a:r>
          </a:p>
          <a:p>
            <a:pPr marL="0" marR="0" lvl="0" indent="0" algn="l" defTabSz="914400" rtl="0" eaLnBrk="0" fontAlgn="base" latinLnBrk="0" hangingPunct="0">
              <a:lnSpc>
                <a:spcPct val="100000"/>
              </a:lnSpc>
              <a:spcBef>
                <a:spcPct val="0"/>
              </a:spcBef>
              <a:spcAft>
                <a:spcPct val="0"/>
              </a:spcAft>
              <a:buClrTx/>
              <a:buSzTx/>
              <a:buFontTx/>
              <a:buNone/>
              <a:tabLst/>
            </a:pPr>
            <a:r>
              <a:rPr lang="ru-RU" sz="3200" dirty="0">
                <a:latin typeface="Times New Roman" pitchFamily="18" charset="0"/>
                <a:ea typeface="Times New Roman" pitchFamily="18" charset="0"/>
                <a:cs typeface="Times New Roman" pitchFamily="18" charset="0"/>
              </a:rPr>
              <a:t> </a:t>
            </a:r>
            <a:r>
              <a:rPr lang="ru-RU" sz="3200" dirty="0" smtClean="0">
                <a:latin typeface="Times New Roman" pitchFamily="18" charset="0"/>
                <a:ea typeface="Times New Roman" pitchFamily="18" charset="0"/>
                <a:cs typeface="Times New Roman" pitchFamily="18" charset="0"/>
              </a:rPr>
              <a:t>            </a:t>
            </a: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изготовления поделок</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p:cNvPicPr/>
          <p:nvPr/>
        </p:nvPicPr>
        <p:blipFill>
          <a:blip r:embed="rId3" cstate="print"/>
          <a:srcRect/>
          <a:stretch>
            <a:fillRect/>
          </a:stretch>
        </p:blipFill>
        <p:spPr bwMode="auto">
          <a:xfrm>
            <a:off x="6072198" y="3643314"/>
            <a:ext cx="2309812" cy="29527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7169"/>
                                        </p:tgtEl>
                                        <p:attrNameLst>
                                          <p:attrName>style.visibility</p:attrName>
                                        </p:attrNameLst>
                                      </p:cBhvr>
                                      <p:to>
                                        <p:strVal val="visible"/>
                                      </p:to>
                                    </p:set>
                                    <p:anim calcmode="lin" valueType="num">
                                      <p:cBhvr>
                                        <p:cTn id="7" dur="5000" fill="hold"/>
                                        <p:tgtEl>
                                          <p:spTgt spid="7169"/>
                                        </p:tgtEl>
                                        <p:attrNameLst>
                                          <p:attrName>ppt_w</p:attrName>
                                        </p:attrNameLst>
                                      </p:cBhvr>
                                      <p:tavLst>
                                        <p:tav tm="0" fmla="#ppt_w*sin(2.5*pi*$)">
                                          <p:val>
                                            <p:fltVal val="0"/>
                                          </p:val>
                                        </p:tav>
                                        <p:tav tm="100000">
                                          <p:val>
                                            <p:fltVal val="1"/>
                                          </p:val>
                                        </p:tav>
                                      </p:tavLst>
                                    </p:anim>
                                    <p:anim calcmode="lin" valueType="num">
                                      <p:cBhvr>
                                        <p:cTn id="8" dur="5000" fill="hold"/>
                                        <p:tgtEl>
                                          <p:spTgt spid="71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d0a8aa9395f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145" name="Rectangle 1"/>
          <p:cNvSpPr>
            <a:spLocks noChangeArrowheads="1"/>
          </p:cNvSpPr>
          <p:nvPr/>
        </p:nvSpPr>
        <p:spPr bwMode="auto">
          <a:xfrm>
            <a:off x="0" y="0"/>
            <a:ext cx="9144000" cy="67710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ru-RU" sz="2000" dirty="0">
                <a:latin typeface="Times New Roman" pitchFamily="18" charset="0"/>
                <a:ea typeface="Times New Roman" pitchFamily="18" charset="0"/>
                <a:cs typeface="Times New Roman" pitchFamily="18" charset="0"/>
              </a:rPr>
              <a:t> </a:t>
            </a:r>
            <a:r>
              <a:rPr lang="ru-RU" sz="2000" dirty="0" smtClean="0">
                <a:latin typeface="Times New Roman" pitchFamily="18" charset="0"/>
                <a:ea typeface="Times New Roman" pitchFamily="18" charset="0"/>
                <a:cs typeface="Times New Roman" pitchFamily="18" charset="0"/>
              </a:rPr>
              <a:t>                                                          </a:t>
            </a:r>
            <a:r>
              <a:rPr kumimoji="0" lang="ru-RU"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дети</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родители                                 педагоги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АНАЛИЗ</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УСЛОВИЙ</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сырьё                                    план работы</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выставка</a:t>
            </a:r>
            <a:r>
              <a:rPr kumimoji="0" lang="ru-RU" sz="3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детском саду</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Стрелка вниз 5"/>
          <p:cNvSpPr/>
          <p:nvPr/>
        </p:nvSpPr>
        <p:spPr>
          <a:xfrm>
            <a:off x="4214810" y="428625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rot="7771338">
            <a:off x="3071802" y="185736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rot="13635213">
            <a:off x="5786446" y="192880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rot="18981028">
            <a:off x="5929322" y="34290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rot="10800000">
            <a:off x="4143372" y="135729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rot="2608381">
            <a:off x="2714612" y="357187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fade">
                                      <p:cBhvr>
                                        <p:cTn id="7" dur="2000"/>
                                        <p:tgtEl>
                                          <p:spTgt spid="6145"/>
                                        </p:tgtEl>
                                      </p:cBhvr>
                                    </p:animEffect>
                                    <p:anim calcmode="lin" valueType="num">
                                      <p:cBhvr>
                                        <p:cTn id="8" dur="2000" fill="hold"/>
                                        <p:tgtEl>
                                          <p:spTgt spid="6145"/>
                                        </p:tgtEl>
                                        <p:attrNameLst>
                                          <p:attrName>style.rotation</p:attrName>
                                        </p:attrNameLst>
                                      </p:cBhvr>
                                      <p:tavLst>
                                        <p:tav tm="0">
                                          <p:val>
                                            <p:fltVal val="720"/>
                                          </p:val>
                                        </p:tav>
                                        <p:tav tm="100000">
                                          <p:val>
                                            <p:fltVal val="0"/>
                                          </p:val>
                                        </p:tav>
                                      </p:tavLst>
                                    </p:anim>
                                    <p:anim calcmode="lin" valueType="num">
                                      <p:cBhvr>
                                        <p:cTn id="9" dur="2000" fill="hold"/>
                                        <p:tgtEl>
                                          <p:spTgt spid="6145"/>
                                        </p:tgtEl>
                                        <p:attrNameLst>
                                          <p:attrName>ppt_h</p:attrName>
                                        </p:attrNameLst>
                                      </p:cBhvr>
                                      <p:tavLst>
                                        <p:tav tm="0">
                                          <p:val>
                                            <p:fltVal val="0"/>
                                          </p:val>
                                        </p:tav>
                                        <p:tav tm="100000">
                                          <p:val>
                                            <p:strVal val="#ppt_h"/>
                                          </p:val>
                                        </p:tav>
                                      </p:tavLst>
                                    </p:anim>
                                    <p:anim calcmode="lin" valueType="num">
                                      <p:cBhvr>
                                        <p:cTn id="10" dur="2000" fill="hold"/>
                                        <p:tgtEl>
                                          <p:spTgt spid="614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d0a8aa9395f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aphicFrame>
        <p:nvGraphicFramePr>
          <p:cNvPr id="5" name="Таблица 4"/>
          <p:cNvGraphicFramePr>
            <a:graphicFrameLocks noGrp="1"/>
          </p:cNvGraphicFramePr>
          <p:nvPr>
            <p:extLst>
              <p:ext uri="{D42A27DB-BD31-4B8C-83A1-F6EECF244321}">
                <p14:modId xmlns:p14="http://schemas.microsoft.com/office/powerpoint/2010/main" xmlns="" val="727495230"/>
              </p:ext>
            </p:extLst>
          </p:nvPr>
        </p:nvGraphicFramePr>
        <p:xfrm>
          <a:off x="357158" y="214290"/>
          <a:ext cx="8501122" cy="6357982"/>
        </p:xfrm>
        <a:graphic>
          <a:graphicData uri="http://schemas.openxmlformats.org/drawingml/2006/table">
            <a:tbl>
              <a:tblPr/>
              <a:tblGrid>
                <a:gridCol w="1854597"/>
                <a:gridCol w="6646525"/>
              </a:tblGrid>
              <a:tr h="1046543">
                <a:tc>
                  <a:txBody>
                    <a:bodyPr/>
                    <a:lstStyle/>
                    <a:p>
                      <a:pPr>
                        <a:spcAft>
                          <a:spcPts val="0"/>
                        </a:spcAft>
                      </a:pPr>
                      <a:r>
                        <a:rPr lang="ru-RU" sz="2000" dirty="0">
                          <a:latin typeface="Times New Roman"/>
                          <a:ea typeface="Times New Roman"/>
                        </a:rPr>
                        <a:t>  </a:t>
                      </a:r>
                      <a:endParaRPr lang="ru-RU" sz="2000" dirty="0" smtClean="0">
                        <a:latin typeface="Times New Roman"/>
                        <a:ea typeface="Times New Roman"/>
                      </a:endParaRPr>
                    </a:p>
                    <a:p>
                      <a:pPr>
                        <a:spcAft>
                          <a:spcPts val="0"/>
                        </a:spcAft>
                      </a:pPr>
                      <a:r>
                        <a:rPr lang="ru-RU" sz="2000" dirty="0" smtClean="0">
                          <a:latin typeface="Times New Roman"/>
                          <a:ea typeface="Times New Roman"/>
                        </a:rPr>
                        <a:t>      группы</a:t>
                      </a:r>
                      <a:endParaRPr lang="ru-RU" sz="2000" dirty="0">
                        <a:latin typeface="Times New Roman"/>
                        <a:ea typeface="Times New Roman"/>
                      </a:endParaRPr>
                    </a:p>
                    <a:p>
                      <a:pPr>
                        <a:spcAft>
                          <a:spcPts val="0"/>
                        </a:spcAft>
                      </a:pPr>
                      <a:r>
                        <a:rPr lang="ru-RU" sz="2000" dirty="0">
                          <a:latin typeface="Times New Roman"/>
                          <a:ea typeface="Times New Roman"/>
                        </a:rPr>
                        <a:t>  </a:t>
                      </a: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2000" dirty="0" smtClean="0">
                        <a:latin typeface="Times New Roman"/>
                        <a:ea typeface="Times New Roman"/>
                      </a:endParaRPr>
                    </a:p>
                    <a:p>
                      <a:pPr>
                        <a:spcAft>
                          <a:spcPts val="0"/>
                        </a:spcAft>
                      </a:pPr>
                      <a:r>
                        <a:rPr lang="ru-RU" sz="2000" dirty="0" smtClean="0">
                          <a:latin typeface="Times New Roman"/>
                          <a:ea typeface="Times New Roman"/>
                        </a:rPr>
                        <a:t>                 Что </a:t>
                      </a:r>
                      <a:r>
                        <a:rPr lang="ru-RU" sz="2000" dirty="0">
                          <a:latin typeface="Times New Roman"/>
                          <a:ea typeface="Times New Roman"/>
                        </a:rPr>
                        <a:t>получают от реализации</a:t>
                      </a: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11439">
                <a:tc>
                  <a:txBody>
                    <a:bodyPr/>
                    <a:lstStyle/>
                    <a:p>
                      <a:pPr>
                        <a:spcAft>
                          <a:spcPts val="0"/>
                        </a:spcAft>
                      </a:pPr>
                      <a:endParaRPr lang="ru-RU" sz="2000" dirty="0">
                        <a:latin typeface="Times New Roman"/>
                        <a:ea typeface="Times New Roman"/>
                      </a:endParaRPr>
                    </a:p>
                    <a:p>
                      <a:pPr>
                        <a:spcAft>
                          <a:spcPts val="0"/>
                        </a:spcAft>
                      </a:pPr>
                      <a:r>
                        <a:rPr lang="ru-RU" sz="2000" dirty="0">
                          <a:latin typeface="Times New Roman"/>
                          <a:ea typeface="Times New Roman"/>
                        </a:rPr>
                        <a:t> </a:t>
                      </a:r>
                      <a:r>
                        <a:rPr lang="ru-RU" sz="2000" dirty="0" smtClean="0">
                          <a:latin typeface="Times New Roman"/>
                          <a:ea typeface="Times New Roman"/>
                        </a:rPr>
                        <a:t>       Дети</a:t>
                      </a:r>
                    </a:p>
                    <a:p>
                      <a:pPr>
                        <a:spcAft>
                          <a:spcPts val="0"/>
                        </a:spcAft>
                      </a:pPr>
                      <a:endParaRPr lang="ru-RU" sz="2000" dirty="0" smtClean="0">
                        <a:latin typeface="Times New Roman"/>
                        <a:ea typeface="Times New Roman"/>
                      </a:endParaRPr>
                    </a:p>
                    <a:p>
                      <a:pPr>
                        <a:spcAft>
                          <a:spcPts val="0"/>
                        </a:spcAft>
                      </a:pPr>
                      <a:endParaRPr lang="ru-RU" sz="2000" dirty="0" smtClean="0">
                        <a:latin typeface="Times New Roman"/>
                        <a:ea typeface="Times New Roman"/>
                      </a:endParaRPr>
                    </a:p>
                    <a:p>
                      <a:pPr>
                        <a:spcAft>
                          <a:spcPts val="0"/>
                        </a:spcAft>
                      </a:pPr>
                      <a:endParaRPr lang="ru-RU" sz="2000" dirty="0" smtClean="0">
                        <a:latin typeface="Times New Roman"/>
                        <a:ea typeface="Times New Roman"/>
                      </a:endParaRPr>
                    </a:p>
                    <a:p>
                      <a:pPr>
                        <a:spcAft>
                          <a:spcPts val="0"/>
                        </a:spcAft>
                      </a:pPr>
                      <a:endParaRPr lang="ru-RU" sz="2000" dirty="0" smtClean="0">
                        <a:latin typeface="Times New Roman"/>
                        <a:ea typeface="Times New Roman"/>
                      </a:endParaRPr>
                    </a:p>
                    <a:p>
                      <a:pPr>
                        <a:spcAft>
                          <a:spcPts val="0"/>
                        </a:spcAft>
                      </a:pPr>
                      <a:endParaRPr lang="ru-RU" sz="2000" dirty="0" smtClean="0">
                        <a:latin typeface="Times New Roman"/>
                        <a:ea typeface="Times New Roman"/>
                      </a:endParaRPr>
                    </a:p>
                    <a:p>
                      <a:pPr>
                        <a:spcAft>
                          <a:spcPts val="0"/>
                        </a:spcAft>
                      </a:pPr>
                      <a:endParaRPr lang="ru-RU" sz="2000" dirty="0" smtClean="0">
                        <a:latin typeface="Times New Roman"/>
                        <a:ea typeface="Times New Roman"/>
                      </a:endParaRPr>
                    </a:p>
                    <a:p>
                      <a:pPr>
                        <a:spcAft>
                          <a:spcPts val="0"/>
                        </a:spcAft>
                      </a:pPr>
                      <a:endParaRPr lang="ru-RU" sz="2000" dirty="0">
                        <a:latin typeface="Times New Roman"/>
                        <a:ea typeface="Times New Roman"/>
                      </a:endParaRPr>
                    </a:p>
                    <a:p>
                      <a:pPr>
                        <a:spcAft>
                          <a:spcPts val="0"/>
                        </a:spcAft>
                      </a:pPr>
                      <a:r>
                        <a:rPr lang="ru-RU" sz="2000" dirty="0" smtClean="0">
                          <a:latin typeface="Times New Roman"/>
                          <a:ea typeface="Times New Roman"/>
                        </a:rPr>
                        <a:t>      Педагоги</a:t>
                      </a:r>
                      <a:endParaRPr lang="ru-RU" sz="2000" dirty="0">
                        <a:latin typeface="Times New Roman"/>
                        <a:ea typeface="Times New Roman"/>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2000" dirty="0">
                        <a:latin typeface="Times New Roman"/>
                        <a:ea typeface="Times New Roman"/>
                      </a:endParaRPr>
                    </a:p>
                    <a:p>
                      <a:pPr>
                        <a:spcAft>
                          <a:spcPts val="0"/>
                        </a:spcAft>
                      </a:pPr>
                      <a:r>
                        <a:rPr lang="ru-RU" sz="2000" dirty="0">
                          <a:latin typeface="Times New Roman"/>
                          <a:ea typeface="Times New Roman"/>
                        </a:rPr>
                        <a:t>Расширение представлений об окружающей действительности, </a:t>
                      </a:r>
                      <a:r>
                        <a:rPr lang="ru-RU" sz="2000" dirty="0" smtClean="0">
                          <a:latin typeface="Times New Roman"/>
                          <a:ea typeface="Times New Roman"/>
                        </a:rPr>
                        <a:t> </a:t>
                      </a:r>
                      <a:r>
                        <a:rPr lang="ru-RU" sz="2000" dirty="0">
                          <a:latin typeface="Times New Roman"/>
                          <a:ea typeface="Times New Roman"/>
                        </a:rPr>
                        <a:t>приобретение новых знаний о жизни растений и животных, развитие воображения и интеллектуальных способностей</a:t>
                      </a:r>
                      <a:r>
                        <a:rPr lang="ru-RU" sz="2000" dirty="0" smtClean="0">
                          <a:latin typeface="Times New Roman"/>
                          <a:ea typeface="Times New Roman"/>
                        </a:rPr>
                        <a:t>.</a:t>
                      </a:r>
                    </a:p>
                    <a:p>
                      <a:pPr>
                        <a:spcAft>
                          <a:spcPts val="0"/>
                        </a:spcAft>
                      </a:pPr>
                      <a:endParaRPr lang="ru-RU" sz="2000" dirty="0" smtClean="0">
                        <a:latin typeface="Times New Roman"/>
                        <a:ea typeface="Times New Roman"/>
                      </a:endParaRPr>
                    </a:p>
                    <a:p>
                      <a:pPr>
                        <a:spcAft>
                          <a:spcPts val="0"/>
                        </a:spcAft>
                      </a:pPr>
                      <a:endParaRPr lang="ru-RU" sz="2000" dirty="0" smtClean="0">
                        <a:latin typeface="Times New Roman"/>
                        <a:ea typeface="Times New Roman"/>
                      </a:endParaRPr>
                    </a:p>
                    <a:p>
                      <a:pPr>
                        <a:spcAft>
                          <a:spcPts val="0"/>
                        </a:spcAft>
                      </a:pPr>
                      <a:endParaRPr lang="ru-RU" sz="2000" dirty="0" smtClean="0">
                        <a:latin typeface="Times New Roman"/>
                        <a:ea typeface="Times New Roman"/>
                      </a:endParaRPr>
                    </a:p>
                    <a:p>
                      <a:pPr>
                        <a:spcAft>
                          <a:spcPts val="0"/>
                        </a:spcAft>
                      </a:pPr>
                      <a:endParaRPr lang="ru-RU" sz="2000" dirty="0" smtClean="0">
                        <a:latin typeface="Times New Roman"/>
                        <a:ea typeface="Times New Roman"/>
                      </a:endParaRPr>
                    </a:p>
                    <a:p>
                      <a:pPr>
                        <a:spcAft>
                          <a:spcPts val="0"/>
                        </a:spcAft>
                      </a:pPr>
                      <a:endParaRPr lang="ru-RU" sz="2000" dirty="0" smtClean="0">
                        <a:latin typeface="Times New Roman"/>
                        <a:ea typeface="Times New Roman"/>
                      </a:endParaRPr>
                    </a:p>
                    <a:p>
                      <a:pPr>
                        <a:spcAft>
                          <a:spcPts val="0"/>
                        </a:spcAft>
                      </a:pPr>
                      <a:endParaRPr lang="ru-RU" sz="2000" dirty="0">
                        <a:latin typeface="Times New Roman"/>
                        <a:ea typeface="Times New Roman"/>
                      </a:endParaRPr>
                    </a:p>
                    <a:p>
                      <a:pPr>
                        <a:spcAft>
                          <a:spcPts val="0"/>
                        </a:spcAft>
                      </a:pPr>
                      <a:r>
                        <a:rPr lang="ru-RU" sz="2000" dirty="0">
                          <a:latin typeface="Times New Roman"/>
                          <a:ea typeface="Times New Roman"/>
                        </a:rPr>
                        <a:t>Расширение разнообразия знаний и </a:t>
                      </a:r>
                      <a:r>
                        <a:rPr lang="ru-RU" sz="2000" dirty="0" smtClean="0">
                          <a:latin typeface="Times New Roman"/>
                          <a:ea typeface="Times New Roman"/>
                        </a:rPr>
                        <a:t>умений, </a:t>
                      </a:r>
                      <a:r>
                        <a:rPr lang="ru-RU" sz="2000" dirty="0">
                          <a:latin typeface="Times New Roman"/>
                          <a:ea typeface="Times New Roman"/>
                        </a:rPr>
                        <a:t>действий совместных с детьми, возможность обучения детей проектной деятельности.</a:t>
                      </a: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d0a8aa9395f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6" name="Picture 2" descr="C:\Users\Сухарь\Desktop\Фото740.jpg"/>
          <p:cNvPicPr>
            <a:picLocks noChangeAspect="1" noChangeArrowheads="1"/>
          </p:cNvPicPr>
          <p:nvPr/>
        </p:nvPicPr>
        <p:blipFill>
          <a:blip r:embed="rId3" cstate="print"/>
          <a:srcRect/>
          <a:stretch>
            <a:fillRect/>
          </a:stretch>
        </p:blipFill>
        <p:spPr bwMode="auto">
          <a:xfrm rot="16200000">
            <a:off x="2059764" y="-59556"/>
            <a:ext cx="5072097" cy="676279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d0a8aa9395f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050" name="Picture 2" descr="C:\Users\Сухарь\Desktop\Фото734.jpg"/>
          <p:cNvPicPr>
            <a:picLocks noChangeAspect="1" noChangeArrowheads="1"/>
          </p:cNvPicPr>
          <p:nvPr/>
        </p:nvPicPr>
        <p:blipFill>
          <a:blip r:embed="rId3" cstate="print"/>
          <a:srcRect/>
          <a:stretch>
            <a:fillRect/>
          </a:stretch>
        </p:blipFill>
        <p:spPr bwMode="auto">
          <a:xfrm>
            <a:off x="357158" y="285728"/>
            <a:ext cx="2686051" cy="3581400"/>
          </a:xfrm>
          <a:prstGeom prst="rect">
            <a:avLst/>
          </a:prstGeom>
          <a:noFill/>
        </p:spPr>
      </p:pic>
      <p:pic>
        <p:nvPicPr>
          <p:cNvPr id="2051" name="Picture 3" descr="C:\Users\Сухарь\Desktop\Фото736.jpg"/>
          <p:cNvPicPr>
            <a:picLocks noChangeAspect="1" noChangeArrowheads="1"/>
          </p:cNvPicPr>
          <p:nvPr/>
        </p:nvPicPr>
        <p:blipFill>
          <a:blip r:embed="rId4" cstate="print"/>
          <a:srcRect/>
          <a:stretch>
            <a:fillRect/>
          </a:stretch>
        </p:blipFill>
        <p:spPr bwMode="auto">
          <a:xfrm>
            <a:off x="3214678" y="1571612"/>
            <a:ext cx="2643206" cy="3524274"/>
          </a:xfrm>
          <a:prstGeom prst="rect">
            <a:avLst/>
          </a:prstGeom>
          <a:noFill/>
        </p:spPr>
      </p:pic>
      <p:pic>
        <p:nvPicPr>
          <p:cNvPr id="2052" name="Picture 4" descr="C:\Users\Сухарь\Desktop\Фото739.jpg"/>
          <p:cNvPicPr>
            <a:picLocks noChangeAspect="1" noChangeArrowheads="1"/>
          </p:cNvPicPr>
          <p:nvPr/>
        </p:nvPicPr>
        <p:blipFill>
          <a:blip r:embed="rId5" cstate="print"/>
          <a:srcRect/>
          <a:stretch>
            <a:fillRect/>
          </a:stretch>
        </p:blipFill>
        <p:spPr bwMode="auto">
          <a:xfrm>
            <a:off x="6072198" y="2786058"/>
            <a:ext cx="2732504" cy="364333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d0a8aa9395f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074" name="Picture 2" descr="C:\Users\Сухарь\Desktop\Фото738.jpg"/>
          <p:cNvPicPr>
            <a:picLocks noChangeAspect="1" noChangeArrowheads="1"/>
          </p:cNvPicPr>
          <p:nvPr/>
        </p:nvPicPr>
        <p:blipFill>
          <a:blip r:embed="rId3" cstate="print"/>
          <a:srcRect/>
          <a:stretch>
            <a:fillRect/>
          </a:stretch>
        </p:blipFill>
        <p:spPr bwMode="auto">
          <a:xfrm>
            <a:off x="5000628" y="1928802"/>
            <a:ext cx="3336129" cy="4448172"/>
          </a:xfrm>
          <a:prstGeom prst="rect">
            <a:avLst/>
          </a:prstGeom>
          <a:noFill/>
        </p:spPr>
      </p:pic>
      <p:pic>
        <p:nvPicPr>
          <p:cNvPr id="3075" name="Picture 3" descr="C:\Users\Сухарь\Desktop\Фото735.jpg"/>
          <p:cNvPicPr>
            <a:picLocks noChangeAspect="1" noChangeArrowheads="1"/>
          </p:cNvPicPr>
          <p:nvPr/>
        </p:nvPicPr>
        <p:blipFill>
          <a:blip r:embed="rId4" cstate="print"/>
          <a:srcRect/>
          <a:stretch>
            <a:fillRect/>
          </a:stretch>
        </p:blipFill>
        <p:spPr bwMode="auto">
          <a:xfrm>
            <a:off x="714348" y="428604"/>
            <a:ext cx="3321867" cy="442915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Picture 2" descr="d0a8aa9395f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357158" y="357166"/>
            <a:ext cx="8572560" cy="5632311"/>
          </a:xfrm>
          <a:prstGeom prst="rect">
            <a:avLst/>
          </a:prstGeom>
        </p:spPr>
        <p:txBody>
          <a:bodyPr wrap="square">
            <a:spAutoFit/>
          </a:bodyPr>
          <a:lstStyle/>
          <a:p>
            <a:pPr algn="ctr"/>
            <a:endParaRPr lang="ru-RU" sz="2400" dirty="0" smtClean="0">
              <a:latin typeface="Times New Roman" pitchFamily="18" charset="0"/>
              <a:cs typeface="Times New Roman" pitchFamily="18" charset="0"/>
            </a:endParaRPr>
          </a:p>
          <a:p>
            <a:pPr algn="ctr"/>
            <a:endParaRPr lang="ru-RU" sz="2400" dirty="0">
              <a:latin typeface="Times New Roman" pitchFamily="18" charset="0"/>
              <a:cs typeface="Times New Roman" pitchFamily="18" charset="0"/>
            </a:endParaRPr>
          </a:p>
          <a:p>
            <a:pPr algn="ctr"/>
            <a:endParaRPr lang="ru-RU" sz="2400" dirty="0">
              <a:latin typeface="Times New Roman" pitchFamily="18" charset="0"/>
              <a:cs typeface="Times New Roman" pitchFamily="18" charset="0"/>
            </a:endParaRPr>
          </a:p>
          <a:p>
            <a:pPr algn="ctr"/>
            <a:r>
              <a:rPr lang="ru-RU" sz="2400" dirty="0" smtClean="0">
                <a:latin typeface="Times New Roman" pitchFamily="18" charset="0"/>
                <a:cs typeface="Times New Roman" pitchFamily="18" charset="0"/>
              </a:rPr>
              <a:t>Маг</a:t>
            </a:r>
            <a:r>
              <a:rPr lang="ru-RU" sz="2400" dirty="0">
                <a:latin typeface="Times New Roman" pitchFamily="18" charset="0"/>
                <a:cs typeface="Times New Roman" pitchFamily="18" charset="0"/>
              </a:rPr>
              <a:t>, что придумал бумагу цветную</a:t>
            </a:r>
          </a:p>
          <a:p>
            <a:pPr algn="ctr"/>
            <a:r>
              <a:rPr lang="ru-RU" sz="2400" dirty="0">
                <a:latin typeface="Times New Roman" pitchFamily="18" charset="0"/>
                <a:cs typeface="Times New Roman" pitchFamily="18" charset="0"/>
              </a:rPr>
              <a:t>Красную, желтую и голубую,</a:t>
            </a:r>
          </a:p>
          <a:p>
            <a:pPr algn="ctr"/>
            <a:r>
              <a:rPr lang="ru-RU" sz="2400" dirty="0">
                <a:latin typeface="Times New Roman" pitchFamily="18" charset="0"/>
                <a:cs typeface="Times New Roman" pitchFamily="18" charset="0"/>
              </a:rPr>
              <a:t>Верил, наверно, что могут ребята</a:t>
            </a:r>
          </a:p>
          <a:p>
            <a:pPr algn="ctr"/>
            <a:r>
              <a:rPr lang="ru-RU" sz="2400" dirty="0">
                <a:latin typeface="Times New Roman" pitchFamily="18" charset="0"/>
                <a:cs typeface="Times New Roman" pitchFamily="18" charset="0"/>
              </a:rPr>
              <a:t>Сделать фигурки из разных квадратов.</a:t>
            </a:r>
          </a:p>
          <a:p>
            <a:pPr algn="ctr"/>
            <a:r>
              <a:rPr lang="ru-RU" sz="2400" dirty="0">
                <a:latin typeface="Times New Roman" pitchFamily="18" charset="0"/>
                <a:cs typeface="Times New Roman" pitchFamily="18" charset="0"/>
              </a:rPr>
              <a:t>Эти фигурки на всем белом свете</a:t>
            </a:r>
          </a:p>
          <a:p>
            <a:pPr algn="ctr"/>
            <a:r>
              <a:rPr lang="ru-RU" sz="2400" dirty="0">
                <a:latin typeface="Times New Roman" pitchFamily="18" charset="0"/>
                <a:cs typeface="Times New Roman" pitchFamily="18" charset="0"/>
              </a:rPr>
              <a:t>Знали лишь только японские дети.</a:t>
            </a:r>
          </a:p>
          <a:p>
            <a:pPr algn="ctr"/>
            <a:r>
              <a:rPr lang="ru-RU" sz="2400" dirty="0">
                <a:latin typeface="Times New Roman" pitchFamily="18" charset="0"/>
                <a:cs typeface="Times New Roman" pitchFamily="18" charset="0"/>
              </a:rPr>
              <a:t>Символом мира стал белый журавлик,</a:t>
            </a:r>
          </a:p>
          <a:p>
            <a:pPr algn="ctr"/>
            <a:r>
              <a:rPr lang="ru-RU" sz="2400" dirty="0">
                <a:latin typeface="Times New Roman" pitchFamily="18" charset="0"/>
                <a:cs typeface="Times New Roman" pitchFamily="18" charset="0"/>
              </a:rPr>
              <a:t>Символом счастья – бумажный кораблик.</a:t>
            </a:r>
          </a:p>
          <a:p>
            <a:pPr algn="ctr"/>
            <a:r>
              <a:rPr lang="ru-RU" sz="2400" dirty="0">
                <a:latin typeface="Times New Roman" pitchFamily="18" charset="0"/>
                <a:cs typeface="Times New Roman" pitchFamily="18" charset="0"/>
              </a:rPr>
              <a:t>Сказочных бабочек, розовых зайцев</a:t>
            </a:r>
          </a:p>
          <a:p>
            <a:pPr algn="ctr"/>
            <a:r>
              <a:rPr lang="ru-RU" sz="2400" dirty="0">
                <a:latin typeface="Times New Roman" pitchFamily="18" charset="0"/>
                <a:cs typeface="Times New Roman" pitchFamily="18" charset="0"/>
              </a:rPr>
              <a:t>Выполнить можно при помощи пальцев.</a:t>
            </a:r>
          </a:p>
          <a:p>
            <a:pPr algn="ctr"/>
            <a:r>
              <a:rPr lang="ru-RU" sz="2400" dirty="0">
                <a:latin typeface="Times New Roman" pitchFamily="18" charset="0"/>
                <a:cs typeface="Times New Roman" pitchFamily="18" charset="0"/>
              </a:rPr>
              <a:t>Я предлагаю попробовать с вами</a:t>
            </a:r>
          </a:p>
          <a:p>
            <a:pPr algn="ctr"/>
            <a:r>
              <a:rPr lang="ru-RU" sz="2400" dirty="0">
                <a:latin typeface="Times New Roman" pitchFamily="18" charset="0"/>
                <a:cs typeface="Times New Roman" pitchFamily="18" charset="0"/>
              </a:rPr>
              <a:t>Выучить технику «оригами».                 </a:t>
            </a:r>
          </a:p>
        </p:txBody>
      </p:sp>
      <p:sp>
        <p:nvSpPr>
          <p:cNvPr id="7" name="TextBox 6"/>
          <p:cNvSpPr txBox="1"/>
          <p:nvPr/>
        </p:nvSpPr>
        <p:spPr>
          <a:xfrm>
            <a:off x="571472" y="428604"/>
            <a:ext cx="8001056" cy="830997"/>
          </a:xfrm>
          <a:prstGeom prst="rect">
            <a:avLst/>
          </a:prstGeom>
          <a:noFill/>
        </p:spPr>
        <p:txBody>
          <a:bodyPr wrap="square" rtlCol="0">
            <a:spAutoFit/>
          </a:bodyPr>
          <a:lstStyle/>
          <a:p>
            <a:r>
              <a:rPr lang="ru-RU" sz="4800" dirty="0" smtClean="0">
                <a:latin typeface="Times New Roman" pitchFamily="18" charset="0"/>
                <a:cs typeface="Times New Roman" pitchFamily="18" charset="0"/>
              </a:rPr>
              <a:t>       Пояснительная записка</a:t>
            </a:r>
            <a:endParaRPr lang="ru-RU" sz="4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d0a8aa9395f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TextBox 5"/>
          <p:cNvSpPr txBox="1"/>
          <p:nvPr/>
        </p:nvSpPr>
        <p:spPr>
          <a:xfrm>
            <a:off x="1571604" y="357166"/>
            <a:ext cx="5929354" cy="2862322"/>
          </a:xfrm>
          <a:prstGeom prst="rect">
            <a:avLst/>
          </a:prstGeom>
          <a:noFill/>
        </p:spPr>
        <p:txBody>
          <a:bodyPr wrap="square" rtlCol="0">
            <a:spAutoFit/>
          </a:bodyPr>
          <a:lstStyle/>
          <a:p>
            <a:r>
              <a:rPr lang="ru-RU" sz="3600" dirty="0" smtClean="0">
                <a:latin typeface="Times New Roman" pitchFamily="18" charset="0"/>
                <a:cs typeface="Times New Roman" pitchFamily="18" charset="0"/>
              </a:rPr>
              <a:t>       Спасибо за внимание!</a:t>
            </a:r>
          </a:p>
          <a:p>
            <a:endParaRPr lang="ru-RU" sz="3600" dirty="0" smtClean="0">
              <a:latin typeface="Times New Roman" pitchFamily="18" charset="0"/>
              <a:cs typeface="Times New Roman" pitchFamily="18" charset="0"/>
            </a:endParaRPr>
          </a:p>
          <a:p>
            <a:endParaRPr lang="ru-RU" sz="3600" dirty="0" smtClean="0">
              <a:latin typeface="Times New Roman" pitchFamily="18" charset="0"/>
              <a:cs typeface="Times New Roman" pitchFamily="18" charset="0"/>
            </a:endParaRPr>
          </a:p>
          <a:p>
            <a:endParaRPr lang="ru-RU" sz="3600" dirty="0" smtClean="0">
              <a:latin typeface="Times New Roman" pitchFamily="18" charset="0"/>
              <a:cs typeface="Times New Roman" pitchFamily="18" charset="0"/>
            </a:endParaRPr>
          </a:p>
          <a:p>
            <a:endParaRPr lang="ru-RU" sz="36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cstate="print"/>
          <a:srcRect/>
          <a:stretch>
            <a:fillRect/>
          </a:stretch>
        </p:blipFill>
        <p:spPr bwMode="auto">
          <a:xfrm>
            <a:off x="2071670" y="1571612"/>
            <a:ext cx="5286411" cy="39872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Picture 2" descr="d0a8aa9395f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285720" y="285729"/>
            <a:ext cx="8643998" cy="5940088"/>
          </a:xfrm>
          <a:prstGeom prst="rect">
            <a:avLst/>
          </a:prstGeom>
        </p:spPr>
        <p:txBody>
          <a:bodyPr wrap="square">
            <a:spAutoFit/>
          </a:bodyPr>
          <a:lstStyle/>
          <a:p>
            <a:pPr indent="457200" algn="just"/>
            <a:r>
              <a:rPr lang="ru-RU" sz="2000" dirty="0">
                <a:latin typeface="Times New Roman" pitchFamily="18" charset="0"/>
                <a:cs typeface="Times New Roman" pitchFamily="18" charset="0"/>
              </a:rPr>
              <a:t>Каждый человек наверняка хоть раз в жизни создавал самое простенькое изделие из листа бумаги— кораблик или самолетик. А в те времена, когда в магазинах не было такого выбора соломенных шляп и панам, люди летом нередко сооружали себе «пилотку» из газеты. И бумажные кораблики, и пилотка сделаны по принципу «оригами».  </a:t>
            </a:r>
          </a:p>
          <a:p>
            <a:pPr indent="457200" algn="just"/>
            <a:r>
              <a:rPr lang="ru-RU" sz="2000" dirty="0">
                <a:latin typeface="Times New Roman" pitchFamily="18" charset="0"/>
                <a:cs typeface="Times New Roman" pitchFamily="18" charset="0"/>
              </a:rPr>
              <a:t> Оригами– традиционное японское искусство складывания фигурок из бумаги. </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Всем известно, что бумагу изобрели в Китае, а в Японию она была завезена на шесть столетий позже. И не только японцы использовали бумагу для складывания - задолго до них это уже делали китайцы. Бумажное складывание стало известно именно в японском варианте – оригами. </a:t>
            </a:r>
          </a:p>
          <a:p>
            <a:pPr indent="457200" algn="just"/>
            <a:r>
              <a:rPr lang="ru-RU" sz="2000" dirty="0">
                <a:latin typeface="Times New Roman" pitchFamily="18" charset="0"/>
                <a:cs typeface="Times New Roman" pitchFamily="18" charset="0"/>
              </a:rPr>
              <a:t>Из обыкновенной бумаги японцы могут творить чудеса. Сделанные ими бумажные фигурки украшают храмы и жилища. В Японии бумажные </a:t>
            </a:r>
            <a:r>
              <a:rPr lang="ru-RU" sz="2000" dirty="0" smtClean="0">
                <a:latin typeface="Times New Roman" pitchFamily="18" charset="0"/>
                <a:cs typeface="Times New Roman" pitchFamily="18" charset="0"/>
              </a:rPr>
              <a:t>журавлики </a:t>
            </a:r>
            <a:r>
              <a:rPr lang="ru-RU" sz="2000" dirty="0">
                <a:latin typeface="Times New Roman" pitchFamily="18" charset="0"/>
                <a:cs typeface="Times New Roman" pitchFamily="18" charset="0"/>
              </a:rPr>
              <a:t>являются талисманами и приносят счастье. Поэтому их часто дарят и развешивают в качестве украшений во время народных праздников.</a:t>
            </a:r>
          </a:p>
          <a:p>
            <a:pPr indent="457200" algn="just"/>
            <a:r>
              <a:rPr lang="ru-RU" sz="2000" dirty="0">
                <a:latin typeface="Times New Roman" pitchFamily="18" charset="0"/>
                <a:cs typeface="Times New Roman" pitchFamily="18" charset="0"/>
              </a:rPr>
              <a:t>Японские маги, путешествуя по Европе, познакомили западный мир с искусством оригами. Они были настоящими мастерам своего дела и за несколько секунд могли сложить из бумаги птицу, насекомое, животное на потеху многочисленным зрителям.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Picture 2" descr="d0a8aa9395f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285720" y="285728"/>
            <a:ext cx="8643998" cy="5940088"/>
          </a:xfrm>
          <a:prstGeom prst="rect">
            <a:avLst/>
          </a:prstGeom>
        </p:spPr>
        <p:txBody>
          <a:bodyPr wrap="square">
            <a:spAutoFit/>
          </a:bodyPr>
          <a:lstStyle/>
          <a:p>
            <a:pPr indent="457200" algn="just"/>
            <a:r>
              <a:rPr lang="ru-RU" sz="2000" dirty="0">
                <a:latin typeface="Times New Roman" pitchFamily="18" charset="0"/>
                <a:cs typeface="Times New Roman" pitchFamily="18" charset="0"/>
              </a:rPr>
              <a:t>И правда, разве не чудо: сделать без ножниц и клея, без каких-либо подручных средств, из простого бумажного листа все, что угодно. А знаете ли вы, что многие известные люди не только восхищались искусством оригами, но и с огромным удовольствием складывали различные бумажные фигурки. Среди таких людей были известный итальянский художник и изобретатель Леонардо да Винчи, писатель Льюис Кэрролл, автор всемирно известной книги «Алиса в стране Чудес» и другие. Еще великий Лев Толстой описывал в своей статье «Что такое искусство» случай, когда его научили «делать из бумаги, складывая и выворачивая ее известным образом, петушков, которые, когда их дергаешь за хвост, махают крыльями».                                                                                             </a:t>
            </a:r>
            <a:r>
              <a:rPr lang="ru-RU" sz="2000" dirty="0" smtClean="0">
                <a:latin typeface="Times New Roman" pitchFamily="18" charset="0"/>
                <a:cs typeface="Times New Roman" pitchFamily="18" charset="0"/>
              </a:rPr>
              <a:t>                     Модульное </a:t>
            </a:r>
            <a:r>
              <a:rPr lang="ru-RU" sz="2000" dirty="0">
                <a:latin typeface="Times New Roman" pitchFamily="18" charset="0"/>
                <a:cs typeface="Times New Roman" pitchFamily="18" charset="0"/>
              </a:rPr>
              <a:t>оригами обрело популярность в 1993 году, когда в США прибыл корабль с нелегальными китайскими иммигрантами. Бедняги попали в тюрьму и, чтобы скоротать время, они собирали бумажные модели – благо бумагу можно достать даже в тюрьме.  И, благодаря этому, мир узнал об этом способе складывания. Сначала бытовало мнение, что это – абсолютно новая техника складывания, которую изобрели сами заключенные. Но позже выяснилось, что такая техника давно популярно в Китае. Это заставляет задуматься: много ли мы знаем о развитии бумажного складывания на родине бумаги? Такая техника называется китайское модульное оригами.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Picture 2" descr="d0a8aa9395f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5601" name="Rectangle 1"/>
          <p:cNvSpPr>
            <a:spLocks noChangeArrowheads="1"/>
          </p:cNvSpPr>
          <p:nvPr/>
        </p:nvSpPr>
        <p:spPr bwMode="auto">
          <a:xfrm>
            <a:off x="0" y="-153888"/>
            <a:ext cx="8929718" cy="71711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Искусство оригами – загадка, и она манит каждого ребенка невероятными превращениям. Это даже не фокус, это – чудо! В листочке бумаги скрыты многие образы. В руках ребенка бумага оживает. Сколько радости, сколько восторга! Дети испытывают чувства эмоционального комфорта, ощущение радости детства, ни с чем не сравнимое чувство удовлетворения от выполненной своими руками поделки. Такая игрушка мила сердцу, с ней разговаривают, играют, ее бережно хранят. Бумажные игрушки приобретают все новых и новых друзей, сложенных из бумаги. В этом искусстве есть все, что тянуло бы ребенка подняться на самый верх Лестницы Творчества и делало этот подъем захватывающе интересным.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Сегодня множество людей во всем мире увлекаются искусством «оригами».                                               Диаграмм для китайского модульного оригами мало – гораздо чаще модели складывают просто по фотографиям, или придумывают свои. Таким образом, можно говорить о том, что такая техника содержит значительный элемент творчества.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Особенности этой техники:  использование довольно простого треугольного модуля, типичный способ соединения модулей( модули соединяются путем вкладывания их друг в друга, появляющаяся при этом сила трения не даёт конструкции распасться.), очень большое количество модулей, что позволяет с большей легкостью создавать крупные модели со сложной структурой.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Японская пословица гласит</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lang="ru-RU" sz="2000" dirty="0">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Расскажи мне – я услышу, покажи мне – я запомню, </a:t>
            </a:r>
            <a:r>
              <a:rPr lang="ru-RU" sz="2000" dirty="0" smtClean="0">
                <a:latin typeface="Times New Roman" pitchFamily="18" charset="0"/>
                <a:ea typeface="Calibri" pitchFamily="34" charset="0"/>
                <a:cs typeface="Times New Roman" pitchFamily="18" charset="0"/>
              </a:rPr>
              <a:t>д</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ай мне сделать самому –Я пойму!».</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601"/>
                                        </p:tgtEl>
                                        <p:attrNameLst>
                                          <p:attrName>style.visibility</p:attrName>
                                        </p:attrNameLst>
                                      </p:cBhvr>
                                      <p:to>
                                        <p:strVal val="visible"/>
                                      </p:to>
                                    </p:set>
                                    <p:animEffect transition="in" filter="checkerboard(across)">
                                      <p:cBhvr>
                                        <p:cTn id="7" dur="500"/>
                                        <p:tgtEl>
                                          <p:spTgt spid="25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Picture 2" descr="d0a8aa9395f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285720" y="285729"/>
            <a:ext cx="8501122" cy="6863417"/>
          </a:xfrm>
          <a:prstGeom prst="rect">
            <a:avLst/>
          </a:prstGeom>
        </p:spPr>
        <p:txBody>
          <a:bodyPr wrap="square">
            <a:spAutoFit/>
          </a:bodyPr>
          <a:lstStyle/>
          <a:p>
            <a:pPr algn="just"/>
            <a:r>
              <a:rPr lang="ru-RU" sz="2000" dirty="0" smtClean="0">
                <a:latin typeface="Times New Roman" pitchFamily="18" charset="0"/>
                <a:cs typeface="Times New Roman" pitchFamily="18" charset="0"/>
              </a:rPr>
              <a:t>Модульное оригами — техника складывания оригами, которая, в отличие от классического оригами, использует в процессе складывания несколько листов бумаги. Каждый отдельный листок складывается в модуль, создавая объёмную фигуру, так называемое 3D оригами  — изобретено в Китае.</a:t>
            </a:r>
          </a:p>
          <a:p>
            <a:pPr algn="just"/>
            <a:r>
              <a:rPr lang="ru-RU" sz="2000" dirty="0" smtClean="0">
                <a:latin typeface="Times New Roman" pitchFamily="18" charset="0"/>
                <a:cs typeface="Times New Roman" pitchFamily="18" charset="0"/>
              </a:rPr>
              <a:t>       Также ряд моделей модульного оригами существует в китайской традиции бумажного складывания, особенно примечательны лотос, сделанный из "бумаги счастья", а также пагода.</a:t>
            </a:r>
          </a:p>
          <a:p>
            <a:pPr algn="just"/>
            <a:r>
              <a:rPr lang="ru-RU" sz="2000" dirty="0" smtClean="0">
                <a:latin typeface="Times New Roman" pitchFamily="18" charset="0"/>
                <a:cs typeface="Times New Roman" pitchFamily="18" charset="0"/>
              </a:rPr>
              <a:t>        Модульное оригами — техника складывания оригами, которая, в отличие от классического оригами, использует в процессе складывания несколько листов бумаги. Каждый отдельный листок складывается в модуль по правилам классического оригами, а затем модули соединяются путем вкладывания их друг в друга, появляющаяся при этом сила упругости не даёт конструкции распасться. </a:t>
            </a:r>
          </a:p>
          <a:p>
            <a:pPr algn="just"/>
            <a:r>
              <a:rPr lang="ru-RU" sz="2000" dirty="0" smtClean="0">
                <a:latin typeface="Times New Roman" pitchFamily="18" charset="0"/>
                <a:cs typeface="Times New Roman" pitchFamily="18" charset="0"/>
              </a:rPr>
              <a:t>        Первое упоминание о модульном оригами встречается в японской книге «</a:t>
            </a:r>
            <a:r>
              <a:rPr lang="ru-RU" sz="2000" dirty="0" err="1" smtClean="0">
                <a:latin typeface="Times New Roman" pitchFamily="18" charset="0"/>
                <a:cs typeface="Times New Roman" pitchFamily="18" charset="0"/>
              </a:rPr>
              <a:t>Ranma</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Zushiki</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Хаято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Охоко</a:t>
            </a:r>
            <a:r>
              <a:rPr lang="ru-RU" sz="2000" dirty="0" smtClean="0">
                <a:latin typeface="Times New Roman" pitchFamily="18" charset="0"/>
                <a:cs typeface="Times New Roman" pitchFamily="18" charset="0"/>
              </a:rPr>
              <a:t> в 1734 году. Несмотря на давнюю историю модульного оригами, большинство традиционных фигурок всё же сложены из одного листа бумаги. Возможности, присущие модульному оригами, не развивались вплоть до 1960-х, когда данную технику открыли заново Роберт Нейл в США и, позднее, </a:t>
            </a:r>
            <a:r>
              <a:rPr lang="ru-RU" sz="2000" dirty="0" err="1" smtClean="0">
                <a:latin typeface="Times New Roman" pitchFamily="18" charset="0"/>
                <a:cs typeface="Times New Roman" pitchFamily="18" charset="0"/>
              </a:rPr>
              <a:t>Мицунобу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Сонобе</a:t>
            </a:r>
            <a:r>
              <a:rPr lang="ru-RU" sz="2000" dirty="0" smtClean="0">
                <a:latin typeface="Times New Roman" pitchFamily="18" charset="0"/>
                <a:cs typeface="Times New Roman" pitchFamily="18" charset="0"/>
              </a:rPr>
              <a:t> в Японии. С тех пор модульное оригами популяризировалось и широко развивалось и сейчас оно представлено тысячами работ. </a:t>
            </a:r>
          </a:p>
          <a:p>
            <a:pPr algn="just"/>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d0a8aa9395f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214282" y="214290"/>
            <a:ext cx="8786874" cy="6247864"/>
          </a:xfrm>
          <a:prstGeom prst="rect">
            <a:avLst/>
          </a:prstGeom>
        </p:spPr>
        <p:txBody>
          <a:bodyPr wrap="square">
            <a:spAutoFit/>
          </a:bodyPr>
          <a:lstStyle/>
          <a:p>
            <a:r>
              <a:rPr lang="ru-RU" sz="2000" b="1" dirty="0" smtClean="0">
                <a:latin typeface="Times New Roman" pitchFamily="18" charset="0"/>
                <a:cs typeface="Times New Roman" pitchFamily="18" charset="0"/>
              </a:rPr>
              <a:t>                     Значение </a:t>
            </a:r>
            <a:r>
              <a:rPr lang="ru-RU" sz="2000" b="1" dirty="0">
                <a:latin typeface="Times New Roman" pitchFamily="18" charset="0"/>
                <a:cs typeface="Times New Roman" pitchFamily="18" charset="0"/>
              </a:rPr>
              <a:t>оригами для развития ребенка:</a:t>
            </a:r>
          </a:p>
          <a:p>
            <a:r>
              <a:rPr lang="ru-RU" sz="2000" dirty="0">
                <a:latin typeface="Times New Roman" pitchFamily="18" charset="0"/>
                <a:cs typeface="Times New Roman" pitchFamily="18" charset="0"/>
              </a:rPr>
              <a:t>- учит детей  различным приемам работы с бумагой;</a:t>
            </a:r>
          </a:p>
          <a:p>
            <a:r>
              <a:rPr lang="ru-RU" sz="2000" dirty="0">
                <a:latin typeface="Times New Roman" pitchFamily="18" charset="0"/>
                <a:cs typeface="Times New Roman" pitchFamily="18" charset="0"/>
              </a:rPr>
              <a:t>- знакомит детей с основными геометрическими понятиями;</a:t>
            </a:r>
          </a:p>
          <a:p>
            <a:r>
              <a:rPr lang="ru-RU" sz="2000" dirty="0">
                <a:latin typeface="Times New Roman" pitchFamily="18" charset="0"/>
                <a:cs typeface="Times New Roman" pitchFamily="18" charset="0"/>
              </a:rPr>
              <a:t>- стимулирует развитие внимания, памяти, пространственного воображения;                                                 </a:t>
            </a:r>
          </a:p>
          <a:p>
            <a:r>
              <a:rPr lang="ru-RU" sz="2000" dirty="0">
                <a:latin typeface="Times New Roman" pitchFamily="18" charset="0"/>
                <a:cs typeface="Times New Roman" pitchFamily="18" charset="0"/>
              </a:rPr>
              <a:t>- развивает мелкую моторику рук и глазомер;</a:t>
            </a:r>
          </a:p>
          <a:p>
            <a:r>
              <a:rPr lang="ru-RU" sz="2000" dirty="0">
                <a:latin typeface="Times New Roman" pitchFamily="18" charset="0"/>
                <a:cs typeface="Times New Roman" pitchFamily="18" charset="0"/>
              </a:rPr>
              <a:t>- помогает формировать умение следовать устным инструкциям, читать и зарисовывать схемы изделий; </a:t>
            </a:r>
          </a:p>
          <a:p>
            <a:r>
              <a:rPr lang="ru-RU" sz="2000" dirty="0">
                <a:latin typeface="Times New Roman" pitchFamily="18" charset="0"/>
                <a:cs typeface="Times New Roman" pitchFamily="18" charset="0"/>
              </a:rPr>
              <a:t>- развивает художественный вкус и творческие способности детей, активизирует их воображение и фантазию;</a:t>
            </a:r>
          </a:p>
          <a:p>
            <a:r>
              <a:rPr lang="ru-RU" sz="2000" dirty="0">
                <a:latin typeface="Times New Roman" pitchFamily="18" charset="0"/>
                <a:cs typeface="Times New Roman" pitchFamily="18" charset="0"/>
              </a:rPr>
              <a:t>- способствует созданию игровых ситуаций, расширяет коммуникативные способности детей;</a:t>
            </a:r>
          </a:p>
          <a:p>
            <a:r>
              <a:rPr lang="ru-RU" sz="2000" dirty="0">
                <a:latin typeface="Times New Roman" pitchFamily="18" charset="0"/>
                <a:cs typeface="Times New Roman" pitchFamily="18" charset="0"/>
              </a:rPr>
              <a:t>- совершенствует трудовые навыки, формирует культуру труда, учит аккуратности.</a:t>
            </a:r>
          </a:p>
          <a:p>
            <a:r>
              <a:rPr lang="ru-RU" sz="2000" dirty="0" smtClean="0">
                <a:latin typeface="Times New Roman" pitchFamily="18" charset="0"/>
                <a:cs typeface="Times New Roman" pitchFamily="18" charset="0"/>
              </a:rPr>
              <a:t>           Действуя </a:t>
            </a:r>
            <a:r>
              <a:rPr lang="ru-RU" sz="2000" dirty="0">
                <a:latin typeface="Times New Roman" pitchFamily="18" charset="0"/>
                <a:cs typeface="Times New Roman" pitchFamily="18" charset="0"/>
              </a:rPr>
              <a:t>автоматически, без контроля сознания, заниматься оригами невозможно. Поэтому занятия оригами являются своеобразной психотерапией, способной на время отвлечь человека от повседневных мыслей, то есть направить его внимание на творческую работу. Оригами повышает активность как левого, так и правого полушарий мозга, поскольку требует одновременного контроля над движениями обеих рук, что, в свою очередь, ведёт к позитивному изменению целого ряда показателей.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Picture 2" descr="d0a8aa9395ff"/>
          <p:cNvPicPr>
            <a:picLocks noChangeAspect="1" noChangeArrowheads="1"/>
          </p:cNvPicPr>
          <p:nvPr/>
        </p:nvPicPr>
        <p:blipFill>
          <a:blip r:embed="rId2" cstate="print"/>
          <a:srcRect/>
          <a:stretch>
            <a:fillRect/>
          </a:stretch>
        </p:blipFill>
        <p:spPr bwMode="auto">
          <a:xfrm>
            <a:off x="0" y="0"/>
            <a:ext cx="9144000" cy="7072290"/>
          </a:xfrm>
          <a:prstGeom prst="rect">
            <a:avLst/>
          </a:prstGeom>
          <a:noFill/>
        </p:spPr>
      </p:pic>
      <p:sp>
        <p:nvSpPr>
          <p:cNvPr id="1026" name="Rectangle 2"/>
          <p:cNvSpPr>
            <a:spLocks noChangeArrowheads="1"/>
          </p:cNvSpPr>
          <p:nvPr/>
        </p:nvSpPr>
        <p:spPr bwMode="auto">
          <a:xfrm>
            <a:off x="0" y="0"/>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ru-RU" sz="4000" b="1" dirty="0">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Цель проекта:                             </a:t>
            </a:r>
          </a:p>
          <a:p>
            <a:pPr marL="0" marR="0" lvl="0" indent="0" algn="ctr" defTabSz="914400" rtl="0" eaLnBrk="1" fontAlgn="base" latinLnBrk="0" hangingPunct="1">
              <a:lnSpc>
                <a:spcPct val="100000"/>
              </a:lnSpc>
              <a:spcBef>
                <a:spcPct val="0"/>
              </a:spcBef>
              <a:spcAft>
                <a:spcPct val="0"/>
              </a:spcAft>
              <a:buClrTx/>
              <a:buSzTx/>
              <a:buFontTx/>
              <a:buNone/>
              <a:tabLst/>
            </a:pPr>
            <a:endParaRPr lang="ru-RU" sz="4000" b="1" dirty="0">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формирование                                    компетентности в сфере самостоятельной познавательной деятельности, творческое развитие и формирование интеллектуальных и обще трудовых знаний и умений , воплощенных в конкретных изделиях</a:t>
            </a:r>
            <a:endParaRPr kumimoji="0" lang="ru-RU" sz="4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d0a8aa9395f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049" name="Rectangle 1"/>
          <p:cNvSpPr>
            <a:spLocks noChangeArrowheads="1"/>
          </p:cNvSpPr>
          <p:nvPr/>
        </p:nvSpPr>
        <p:spPr bwMode="auto">
          <a:xfrm>
            <a:off x="0" y="246221"/>
            <a:ext cx="91440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32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ru-RU"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Задачи проекта:</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познакомить детей с основным приемом складывания модульного    треугольника;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научить читать технологическую карту, чертежные схемы;</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формировать аналитические способности, пространственное воображение, образное и логическое мышление, художественный вкус школьников;</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улучшать память, внимание, волю, глазомер;</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развивать мелкую моторику рук, соразмерность движения рук,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сенсомоторику</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воспитывать терпение, аккуратность, трудолюбие, усидчивость, критичность, целенаправленность, эстетический вкус, самостоятельность в работе, чувство удовлетворения от совместной работы, чувство взаимопомощи и коллективизма, навыки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коммуникативности</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049"/>
                                        </p:tgtEl>
                                        <p:attrNameLst>
                                          <p:attrName>style.visibility</p:attrName>
                                        </p:attrNameLst>
                                      </p:cBhvr>
                                      <p:to>
                                        <p:strVal val="visible"/>
                                      </p:to>
                                    </p:set>
                                    <p:anim calcmode="lin" valueType="num">
                                      <p:cBhvr>
                                        <p:cTn id="7" dur="5000" fill="hold"/>
                                        <p:tgtEl>
                                          <p:spTgt spid="2049"/>
                                        </p:tgtEl>
                                        <p:attrNameLst>
                                          <p:attrName>ppt_w</p:attrName>
                                        </p:attrNameLst>
                                      </p:cBhvr>
                                      <p:tavLst>
                                        <p:tav tm="0" fmla="#ppt_w*sin(2.5*pi*$)">
                                          <p:val>
                                            <p:fltVal val="0"/>
                                          </p:val>
                                        </p:tav>
                                        <p:tav tm="100000">
                                          <p:val>
                                            <p:fltVal val="1"/>
                                          </p:val>
                                        </p:tav>
                                      </p:tavLst>
                                    </p:anim>
                                    <p:anim calcmode="lin" valueType="num">
                                      <p:cBhvr>
                                        <p:cTn id="8" dur="5000" fill="hold"/>
                                        <p:tgtEl>
                                          <p:spTgt spid="20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1468</Words>
  <Application>Microsoft Office PowerPoint</Application>
  <PresentationFormat>Экран (4:3)</PresentationFormat>
  <Paragraphs>192</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Сухарь</dc:creator>
  <cp:lastModifiedBy>Сарычев Михаил Викторович</cp:lastModifiedBy>
  <cp:revision>24</cp:revision>
  <dcterms:created xsi:type="dcterms:W3CDTF">2011-06-13T17:03:22Z</dcterms:created>
  <dcterms:modified xsi:type="dcterms:W3CDTF">2013-01-31T05:25:17Z</dcterms:modified>
</cp:coreProperties>
</file>