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84" r:id="rId15"/>
    <p:sldId id="285" r:id="rId16"/>
    <p:sldId id="286" r:id="rId17"/>
    <p:sldId id="287" r:id="rId18"/>
    <p:sldId id="28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94" r:id="rId32"/>
    <p:sldId id="290" r:id="rId33"/>
    <p:sldId id="283" r:id="rId34"/>
    <p:sldId id="289" r:id="rId35"/>
    <p:sldId id="291" r:id="rId36"/>
    <p:sldId id="292" r:id="rId37"/>
    <p:sldId id="295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F1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41" d="100"/>
          <a:sy n="41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BDB7B-3073-4D33-9C6F-49B2793934F9}" type="doc">
      <dgm:prSet loTypeId="urn:microsoft.com/office/officeart/2005/8/layout/vList3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5FC73E7A-49A4-4E54-9B5C-F1971306E65A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6E2F10"/>
              </a:solidFill>
            </a:rPr>
            <a:t>столовое бельё</a:t>
          </a:r>
          <a:endParaRPr lang="ru-RU" sz="2400" dirty="0">
            <a:solidFill>
              <a:srgbClr val="6E2F10"/>
            </a:solidFill>
          </a:endParaRPr>
        </a:p>
      </dgm:t>
    </dgm:pt>
    <dgm:pt modelId="{4155D379-D2D5-4847-AFA9-66C63F2D2437}" type="parTrans" cxnId="{1D9E8999-17EC-4008-8E5C-9277A23B2D59}">
      <dgm:prSet/>
      <dgm:spPr/>
      <dgm:t>
        <a:bodyPr/>
        <a:lstStyle/>
        <a:p>
          <a:endParaRPr lang="ru-RU" sz="2400"/>
        </a:p>
      </dgm:t>
    </dgm:pt>
    <dgm:pt modelId="{CE422217-1466-4F7B-B1ED-D79ED659FE53}" type="sibTrans" cxnId="{1D9E8999-17EC-4008-8E5C-9277A23B2D59}">
      <dgm:prSet/>
      <dgm:spPr/>
      <dgm:t>
        <a:bodyPr/>
        <a:lstStyle/>
        <a:p>
          <a:endParaRPr lang="ru-RU" sz="2400"/>
        </a:p>
      </dgm:t>
    </dgm:pt>
    <dgm:pt modelId="{DF247765-B6D4-4A0A-BC6D-108A76FFB629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6E2F10"/>
              </a:solidFill>
            </a:rPr>
            <a:t>столовая посуда</a:t>
          </a:r>
          <a:endParaRPr lang="ru-RU" sz="2400" dirty="0">
            <a:solidFill>
              <a:srgbClr val="6E2F10"/>
            </a:solidFill>
          </a:endParaRPr>
        </a:p>
      </dgm:t>
    </dgm:pt>
    <dgm:pt modelId="{8964BE36-499A-4A03-93D0-B1E77504F466}" type="parTrans" cxnId="{8882D72E-852F-4668-A854-12DF58B8E622}">
      <dgm:prSet/>
      <dgm:spPr/>
      <dgm:t>
        <a:bodyPr/>
        <a:lstStyle/>
        <a:p>
          <a:endParaRPr lang="ru-RU" sz="2400"/>
        </a:p>
      </dgm:t>
    </dgm:pt>
    <dgm:pt modelId="{5C751576-954E-404C-8038-6157ED6809A8}" type="sibTrans" cxnId="{8882D72E-852F-4668-A854-12DF58B8E622}">
      <dgm:prSet/>
      <dgm:spPr/>
      <dgm:t>
        <a:bodyPr/>
        <a:lstStyle/>
        <a:p>
          <a:endParaRPr lang="ru-RU" sz="2400"/>
        </a:p>
      </dgm:t>
    </dgm:pt>
    <dgm:pt modelId="{5C622A4E-3D7B-41B5-81DB-47994E78644B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6E2F10"/>
              </a:solidFill>
            </a:rPr>
            <a:t>столовые приборы</a:t>
          </a:r>
          <a:endParaRPr lang="ru-RU" sz="2400" dirty="0">
            <a:solidFill>
              <a:srgbClr val="6E2F10"/>
            </a:solidFill>
          </a:endParaRPr>
        </a:p>
      </dgm:t>
    </dgm:pt>
    <dgm:pt modelId="{AE8040CE-B7F3-49F8-B853-53910F5AB06F}" type="parTrans" cxnId="{1823C4B3-06EE-426F-878B-487C2D604F7A}">
      <dgm:prSet/>
      <dgm:spPr/>
      <dgm:t>
        <a:bodyPr/>
        <a:lstStyle/>
        <a:p>
          <a:endParaRPr lang="ru-RU" sz="2400"/>
        </a:p>
      </dgm:t>
    </dgm:pt>
    <dgm:pt modelId="{0F81473B-EAA1-4B52-B818-AB583889EF7D}" type="sibTrans" cxnId="{1823C4B3-06EE-426F-878B-487C2D604F7A}">
      <dgm:prSet/>
      <dgm:spPr/>
      <dgm:t>
        <a:bodyPr/>
        <a:lstStyle/>
        <a:p>
          <a:endParaRPr lang="ru-RU" sz="2400"/>
        </a:p>
      </dgm:t>
    </dgm:pt>
    <dgm:pt modelId="{F9A37CB0-E3EB-4475-9C5F-4D67E5023900}">
      <dgm:prSet custT="1"/>
      <dgm:spPr/>
      <dgm:t>
        <a:bodyPr/>
        <a:lstStyle/>
        <a:p>
          <a:pPr rtl="0"/>
          <a:r>
            <a:rPr lang="ru-RU" sz="2400" dirty="0" smtClean="0">
              <a:solidFill>
                <a:srgbClr val="6E2F10"/>
              </a:solidFill>
            </a:rPr>
            <a:t>украшение стола</a:t>
          </a:r>
          <a:endParaRPr lang="ru-RU" sz="2400" dirty="0">
            <a:solidFill>
              <a:srgbClr val="6E2F10"/>
            </a:solidFill>
          </a:endParaRPr>
        </a:p>
      </dgm:t>
    </dgm:pt>
    <dgm:pt modelId="{98BFCEA0-6F00-4682-B198-88F760705F43}" type="parTrans" cxnId="{E78FF3A2-70EB-446A-84A0-AA99B189C0B7}">
      <dgm:prSet/>
      <dgm:spPr/>
      <dgm:t>
        <a:bodyPr/>
        <a:lstStyle/>
        <a:p>
          <a:endParaRPr lang="ru-RU" sz="2400"/>
        </a:p>
      </dgm:t>
    </dgm:pt>
    <dgm:pt modelId="{4F43C061-2A36-44DC-8F4B-5C4CA18E7FC5}" type="sibTrans" cxnId="{E78FF3A2-70EB-446A-84A0-AA99B189C0B7}">
      <dgm:prSet/>
      <dgm:spPr/>
      <dgm:t>
        <a:bodyPr/>
        <a:lstStyle/>
        <a:p>
          <a:endParaRPr lang="ru-RU" sz="2400"/>
        </a:p>
      </dgm:t>
    </dgm:pt>
    <dgm:pt modelId="{B42CAB71-B327-445A-828C-C7924F6E87EB}" type="pres">
      <dgm:prSet presAssocID="{63BBDB7B-3073-4D33-9C6F-49B2793934F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31A0E-E927-4832-969F-BF0CE7104027}" type="pres">
      <dgm:prSet presAssocID="{5FC73E7A-49A4-4E54-9B5C-F1971306E65A}" presName="composite" presStyleCnt="0"/>
      <dgm:spPr/>
    </dgm:pt>
    <dgm:pt modelId="{036084EC-B8DA-462F-BBCE-78E018D6E34A}" type="pres">
      <dgm:prSet presAssocID="{5FC73E7A-49A4-4E54-9B5C-F1971306E65A}" presName="imgShp" presStyleLbl="fgImgPlace1" presStyleIdx="0" presStyleCnt="4" custLinFactNeighborX="-13936" custLinFactNeighborY="194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E59873D-D6B1-4C14-93FA-84ABB767DB4C}" type="pres">
      <dgm:prSet presAssocID="{5FC73E7A-49A4-4E54-9B5C-F1971306E65A}" presName="txShp" presStyleLbl="node1" presStyleIdx="0" presStyleCnt="4" custLinFactNeighborX="994" custLinFactNeighborY="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F1096-E72C-4AA4-B265-26C89A6299E5}" type="pres">
      <dgm:prSet presAssocID="{CE422217-1466-4F7B-B1ED-D79ED659FE53}" presName="spacing" presStyleCnt="0"/>
      <dgm:spPr/>
    </dgm:pt>
    <dgm:pt modelId="{823A69B4-F6BA-46A8-9BFD-FB4903C600CE}" type="pres">
      <dgm:prSet presAssocID="{DF247765-B6D4-4A0A-BC6D-108A76FFB629}" presName="composite" presStyleCnt="0"/>
      <dgm:spPr/>
    </dgm:pt>
    <dgm:pt modelId="{4EAC5003-312A-4B85-B9DE-A3D9016E3183}" type="pres">
      <dgm:prSet presAssocID="{DF247765-B6D4-4A0A-BC6D-108A76FFB629}" presName="imgShp" presStyleLbl="fgImgPlace1" presStyleIdx="1" presStyleCnt="4" custLinFactNeighborX="-13936" custLinFactNeighborY="71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BDCEE5-6B4D-40D7-A654-29FD0548F42F}" type="pres">
      <dgm:prSet presAssocID="{DF247765-B6D4-4A0A-BC6D-108A76FFB629}" presName="txShp" presStyleLbl="node1" presStyleIdx="1" presStyleCnt="4" custLinFactNeighborX="994" custLinFactNeighborY="7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6B53C-06E6-4B8F-A541-9D3B7BE8B4C8}" type="pres">
      <dgm:prSet presAssocID="{5C751576-954E-404C-8038-6157ED6809A8}" presName="spacing" presStyleCnt="0"/>
      <dgm:spPr/>
    </dgm:pt>
    <dgm:pt modelId="{8D1FC8F7-5173-4D12-B35D-E4D008E1BFB5}" type="pres">
      <dgm:prSet presAssocID="{5C622A4E-3D7B-41B5-81DB-47994E78644B}" presName="composite" presStyleCnt="0"/>
      <dgm:spPr/>
    </dgm:pt>
    <dgm:pt modelId="{A3ED2523-F4AA-4016-9D3B-F34999B991A9}" type="pres">
      <dgm:prSet presAssocID="{5C622A4E-3D7B-41B5-81DB-47994E78644B}" presName="imgShp" presStyleLbl="fgImgPlace1" presStyleIdx="2" presStyleCnt="4" custLinFactNeighborX="-13936" custLinFactNeighborY="46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108411-D02E-4BC1-9B04-1EC93E1B4006}" type="pres">
      <dgm:prSet presAssocID="{5C622A4E-3D7B-41B5-81DB-47994E78644B}" presName="txShp" presStyleLbl="node1" presStyleIdx="2" presStyleCnt="4" custLinFactNeighborX="994" custLinFactNeighborY="4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A154A-1A0C-4C5F-92B2-B36B0C3E61FA}" type="pres">
      <dgm:prSet presAssocID="{0F81473B-EAA1-4B52-B818-AB583889EF7D}" presName="spacing" presStyleCnt="0"/>
      <dgm:spPr/>
    </dgm:pt>
    <dgm:pt modelId="{75432E6C-07D1-41F0-AC53-1A18DE773853}" type="pres">
      <dgm:prSet presAssocID="{F9A37CB0-E3EB-4475-9C5F-4D67E5023900}" presName="composite" presStyleCnt="0"/>
      <dgm:spPr/>
    </dgm:pt>
    <dgm:pt modelId="{A7153C76-0056-4666-8CE3-1DD53832429D}" type="pres">
      <dgm:prSet presAssocID="{F9A37CB0-E3EB-4475-9C5F-4D67E5023900}" presName="imgShp" presStyleLbl="fgImgPlace1" presStyleIdx="3" presStyleCnt="4" custLinFactNeighborX="-13936" custLinFactNeighborY="215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E63C251-5D5B-48D4-93D9-F49C753B7B8E}" type="pres">
      <dgm:prSet presAssocID="{F9A37CB0-E3EB-4475-9C5F-4D67E502390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23C4B3-06EE-426F-878B-487C2D604F7A}" srcId="{63BBDB7B-3073-4D33-9C6F-49B2793934F9}" destId="{5C622A4E-3D7B-41B5-81DB-47994E78644B}" srcOrd="2" destOrd="0" parTransId="{AE8040CE-B7F3-49F8-B853-53910F5AB06F}" sibTransId="{0F81473B-EAA1-4B52-B818-AB583889EF7D}"/>
    <dgm:cxn modelId="{47D0546B-7EA6-428D-9CCE-0937E74D09AF}" type="presOf" srcId="{F9A37CB0-E3EB-4475-9C5F-4D67E5023900}" destId="{9E63C251-5D5B-48D4-93D9-F49C753B7B8E}" srcOrd="0" destOrd="0" presId="urn:microsoft.com/office/officeart/2005/8/layout/vList3"/>
    <dgm:cxn modelId="{1D9E8999-17EC-4008-8E5C-9277A23B2D59}" srcId="{63BBDB7B-3073-4D33-9C6F-49B2793934F9}" destId="{5FC73E7A-49A4-4E54-9B5C-F1971306E65A}" srcOrd="0" destOrd="0" parTransId="{4155D379-D2D5-4847-AFA9-66C63F2D2437}" sibTransId="{CE422217-1466-4F7B-B1ED-D79ED659FE53}"/>
    <dgm:cxn modelId="{8882D72E-852F-4668-A854-12DF58B8E622}" srcId="{63BBDB7B-3073-4D33-9C6F-49B2793934F9}" destId="{DF247765-B6D4-4A0A-BC6D-108A76FFB629}" srcOrd="1" destOrd="0" parTransId="{8964BE36-499A-4A03-93D0-B1E77504F466}" sibTransId="{5C751576-954E-404C-8038-6157ED6809A8}"/>
    <dgm:cxn modelId="{1AAF1401-54C8-4A1A-B43D-6E142E28F92B}" type="presOf" srcId="{DF247765-B6D4-4A0A-BC6D-108A76FFB629}" destId="{BDBDCEE5-6B4D-40D7-A654-29FD0548F42F}" srcOrd="0" destOrd="0" presId="urn:microsoft.com/office/officeart/2005/8/layout/vList3"/>
    <dgm:cxn modelId="{E78FF3A2-70EB-446A-84A0-AA99B189C0B7}" srcId="{63BBDB7B-3073-4D33-9C6F-49B2793934F9}" destId="{F9A37CB0-E3EB-4475-9C5F-4D67E5023900}" srcOrd="3" destOrd="0" parTransId="{98BFCEA0-6F00-4682-B198-88F760705F43}" sibTransId="{4F43C061-2A36-44DC-8F4B-5C4CA18E7FC5}"/>
    <dgm:cxn modelId="{FE6EBCBC-8F9B-4F72-BA63-D161046F2DB4}" type="presOf" srcId="{5C622A4E-3D7B-41B5-81DB-47994E78644B}" destId="{A6108411-D02E-4BC1-9B04-1EC93E1B4006}" srcOrd="0" destOrd="0" presId="urn:microsoft.com/office/officeart/2005/8/layout/vList3"/>
    <dgm:cxn modelId="{2BCFD01F-8604-47E7-8399-F2E51F40B3DE}" type="presOf" srcId="{5FC73E7A-49A4-4E54-9B5C-F1971306E65A}" destId="{9E59873D-D6B1-4C14-93FA-84ABB767DB4C}" srcOrd="0" destOrd="0" presId="urn:microsoft.com/office/officeart/2005/8/layout/vList3"/>
    <dgm:cxn modelId="{51F44001-D971-4FA8-A178-59B7B0B2E883}" type="presOf" srcId="{63BBDB7B-3073-4D33-9C6F-49B2793934F9}" destId="{B42CAB71-B327-445A-828C-C7924F6E87EB}" srcOrd="0" destOrd="0" presId="urn:microsoft.com/office/officeart/2005/8/layout/vList3"/>
    <dgm:cxn modelId="{FEAAD6EA-C407-421E-8121-1E67915D8965}" type="presParOf" srcId="{B42CAB71-B327-445A-828C-C7924F6E87EB}" destId="{54831A0E-E927-4832-969F-BF0CE7104027}" srcOrd="0" destOrd="0" presId="urn:microsoft.com/office/officeart/2005/8/layout/vList3"/>
    <dgm:cxn modelId="{8CC453F4-C3D3-4A8F-8AC7-9F398C39C954}" type="presParOf" srcId="{54831A0E-E927-4832-969F-BF0CE7104027}" destId="{036084EC-B8DA-462F-BBCE-78E018D6E34A}" srcOrd="0" destOrd="0" presId="urn:microsoft.com/office/officeart/2005/8/layout/vList3"/>
    <dgm:cxn modelId="{1E0D7462-887D-467C-A22D-6AA922FA4945}" type="presParOf" srcId="{54831A0E-E927-4832-969F-BF0CE7104027}" destId="{9E59873D-D6B1-4C14-93FA-84ABB767DB4C}" srcOrd="1" destOrd="0" presId="urn:microsoft.com/office/officeart/2005/8/layout/vList3"/>
    <dgm:cxn modelId="{ECB2136C-6505-4B6F-B432-2795D3A27633}" type="presParOf" srcId="{B42CAB71-B327-445A-828C-C7924F6E87EB}" destId="{9BAF1096-E72C-4AA4-B265-26C89A6299E5}" srcOrd="1" destOrd="0" presId="urn:microsoft.com/office/officeart/2005/8/layout/vList3"/>
    <dgm:cxn modelId="{52D8ACBA-FB10-4CC8-96F2-731BE66D7E65}" type="presParOf" srcId="{B42CAB71-B327-445A-828C-C7924F6E87EB}" destId="{823A69B4-F6BA-46A8-9BFD-FB4903C600CE}" srcOrd="2" destOrd="0" presId="urn:microsoft.com/office/officeart/2005/8/layout/vList3"/>
    <dgm:cxn modelId="{C9F67DBD-18E0-48E1-B720-70F5F7A565E5}" type="presParOf" srcId="{823A69B4-F6BA-46A8-9BFD-FB4903C600CE}" destId="{4EAC5003-312A-4B85-B9DE-A3D9016E3183}" srcOrd="0" destOrd="0" presId="urn:microsoft.com/office/officeart/2005/8/layout/vList3"/>
    <dgm:cxn modelId="{6E33039C-0891-4A76-815C-17D866ADDCA8}" type="presParOf" srcId="{823A69B4-F6BA-46A8-9BFD-FB4903C600CE}" destId="{BDBDCEE5-6B4D-40D7-A654-29FD0548F42F}" srcOrd="1" destOrd="0" presId="urn:microsoft.com/office/officeart/2005/8/layout/vList3"/>
    <dgm:cxn modelId="{2B7F2AA7-D65C-4D1E-99BB-EFDF6DEF9448}" type="presParOf" srcId="{B42CAB71-B327-445A-828C-C7924F6E87EB}" destId="{DAE6B53C-06E6-4B8F-A541-9D3B7BE8B4C8}" srcOrd="3" destOrd="0" presId="urn:microsoft.com/office/officeart/2005/8/layout/vList3"/>
    <dgm:cxn modelId="{EFFAAC41-134E-49A2-AEB4-6E220C2D79F0}" type="presParOf" srcId="{B42CAB71-B327-445A-828C-C7924F6E87EB}" destId="{8D1FC8F7-5173-4D12-B35D-E4D008E1BFB5}" srcOrd="4" destOrd="0" presId="urn:microsoft.com/office/officeart/2005/8/layout/vList3"/>
    <dgm:cxn modelId="{32C254DE-AE22-44CE-A59E-C6701A7029BC}" type="presParOf" srcId="{8D1FC8F7-5173-4D12-B35D-E4D008E1BFB5}" destId="{A3ED2523-F4AA-4016-9D3B-F34999B991A9}" srcOrd="0" destOrd="0" presId="urn:microsoft.com/office/officeart/2005/8/layout/vList3"/>
    <dgm:cxn modelId="{84D44E14-15AC-48D5-8ED5-7BB239195DE1}" type="presParOf" srcId="{8D1FC8F7-5173-4D12-B35D-E4D008E1BFB5}" destId="{A6108411-D02E-4BC1-9B04-1EC93E1B4006}" srcOrd="1" destOrd="0" presId="urn:microsoft.com/office/officeart/2005/8/layout/vList3"/>
    <dgm:cxn modelId="{C5033308-2F05-4DB7-9403-A30AA0FFE2C6}" type="presParOf" srcId="{B42CAB71-B327-445A-828C-C7924F6E87EB}" destId="{D5BA154A-1A0C-4C5F-92B2-B36B0C3E61FA}" srcOrd="5" destOrd="0" presId="urn:microsoft.com/office/officeart/2005/8/layout/vList3"/>
    <dgm:cxn modelId="{170AE761-C82E-4F3E-A67E-701C0679B551}" type="presParOf" srcId="{B42CAB71-B327-445A-828C-C7924F6E87EB}" destId="{75432E6C-07D1-41F0-AC53-1A18DE773853}" srcOrd="6" destOrd="0" presId="urn:microsoft.com/office/officeart/2005/8/layout/vList3"/>
    <dgm:cxn modelId="{78F64BE8-8DBD-441D-AB83-767138546A10}" type="presParOf" srcId="{75432E6C-07D1-41F0-AC53-1A18DE773853}" destId="{A7153C76-0056-4666-8CE3-1DD53832429D}" srcOrd="0" destOrd="0" presId="urn:microsoft.com/office/officeart/2005/8/layout/vList3"/>
    <dgm:cxn modelId="{82903A79-0A48-4857-93B4-AB3837B421B4}" type="presParOf" srcId="{75432E6C-07D1-41F0-AC53-1A18DE773853}" destId="{9E63C251-5D5B-48D4-93D9-F49C753B7B8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9873D-D6B1-4C14-93FA-84ABB767DB4C}">
      <dsp:nvSpPr>
        <dsp:cNvPr id="0" name=""/>
        <dsp:cNvSpPr/>
      </dsp:nvSpPr>
      <dsp:spPr>
        <a:xfrm rot="10800000">
          <a:off x="1080116" y="72005"/>
          <a:ext cx="3423462" cy="7351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7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6E2F10"/>
              </a:solidFill>
            </a:rPr>
            <a:t>столовое бельё</a:t>
          </a:r>
          <a:endParaRPr lang="ru-RU" sz="2400" kern="1200" dirty="0">
            <a:solidFill>
              <a:srgbClr val="6E2F10"/>
            </a:solidFill>
          </a:endParaRPr>
        </a:p>
      </dsp:txBody>
      <dsp:txXfrm rot="10800000">
        <a:off x="1080116" y="72005"/>
        <a:ext cx="3423462" cy="735145"/>
      </dsp:txXfrm>
    </dsp:sp>
    <dsp:sp modelId="{036084EC-B8DA-462F-BBCE-78E018D6E34A}">
      <dsp:nvSpPr>
        <dsp:cNvPr id="0" name=""/>
        <dsp:cNvSpPr/>
      </dsp:nvSpPr>
      <dsp:spPr>
        <a:xfrm>
          <a:off x="576064" y="144012"/>
          <a:ext cx="735145" cy="735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BDCEE5-6B4D-40D7-A654-29FD0548F42F}">
      <dsp:nvSpPr>
        <dsp:cNvPr id="0" name=""/>
        <dsp:cNvSpPr/>
      </dsp:nvSpPr>
      <dsp:spPr>
        <a:xfrm rot="10800000">
          <a:off x="1080116" y="1008107"/>
          <a:ext cx="3423462" cy="7351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7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6E2F10"/>
              </a:solidFill>
            </a:rPr>
            <a:t>столовая посуда</a:t>
          </a:r>
          <a:endParaRPr lang="ru-RU" sz="2400" kern="1200" dirty="0">
            <a:solidFill>
              <a:srgbClr val="6E2F10"/>
            </a:solidFill>
          </a:endParaRPr>
        </a:p>
      </dsp:txBody>
      <dsp:txXfrm rot="10800000">
        <a:off x="1080116" y="1008107"/>
        <a:ext cx="3423462" cy="735145"/>
      </dsp:txXfrm>
    </dsp:sp>
    <dsp:sp modelId="{4EAC5003-312A-4B85-B9DE-A3D9016E3183}">
      <dsp:nvSpPr>
        <dsp:cNvPr id="0" name=""/>
        <dsp:cNvSpPr/>
      </dsp:nvSpPr>
      <dsp:spPr>
        <a:xfrm>
          <a:off x="576064" y="1008115"/>
          <a:ext cx="735145" cy="735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108411-D02E-4BC1-9B04-1EC93E1B4006}">
      <dsp:nvSpPr>
        <dsp:cNvPr id="0" name=""/>
        <dsp:cNvSpPr/>
      </dsp:nvSpPr>
      <dsp:spPr>
        <a:xfrm rot="10800000">
          <a:off x="1080116" y="1944217"/>
          <a:ext cx="3423462" cy="7351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7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6E2F10"/>
              </a:solidFill>
            </a:rPr>
            <a:t>столовые приборы</a:t>
          </a:r>
          <a:endParaRPr lang="ru-RU" sz="2400" kern="1200" dirty="0">
            <a:solidFill>
              <a:srgbClr val="6E2F10"/>
            </a:solidFill>
          </a:endParaRPr>
        </a:p>
      </dsp:txBody>
      <dsp:txXfrm rot="10800000">
        <a:off x="1080116" y="1944217"/>
        <a:ext cx="3423462" cy="735145"/>
      </dsp:txXfrm>
    </dsp:sp>
    <dsp:sp modelId="{A3ED2523-F4AA-4016-9D3B-F34999B991A9}">
      <dsp:nvSpPr>
        <dsp:cNvPr id="0" name=""/>
        <dsp:cNvSpPr/>
      </dsp:nvSpPr>
      <dsp:spPr>
        <a:xfrm>
          <a:off x="576064" y="1944217"/>
          <a:ext cx="735145" cy="735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63C251-5D5B-48D4-93D9-F49C753B7B8E}">
      <dsp:nvSpPr>
        <dsp:cNvPr id="0" name=""/>
        <dsp:cNvSpPr/>
      </dsp:nvSpPr>
      <dsp:spPr>
        <a:xfrm rot="10800000">
          <a:off x="1046086" y="2864514"/>
          <a:ext cx="3423462" cy="735145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179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6E2F10"/>
              </a:solidFill>
            </a:rPr>
            <a:t>украшение стола</a:t>
          </a:r>
          <a:endParaRPr lang="ru-RU" sz="2400" kern="1200" dirty="0">
            <a:solidFill>
              <a:srgbClr val="6E2F10"/>
            </a:solidFill>
          </a:endParaRPr>
        </a:p>
      </dsp:txBody>
      <dsp:txXfrm rot="10800000">
        <a:off x="1046086" y="2864514"/>
        <a:ext cx="3423462" cy="735145"/>
      </dsp:txXfrm>
    </dsp:sp>
    <dsp:sp modelId="{A7153C76-0056-4666-8CE3-1DD53832429D}">
      <dsp:nvSpPr>
        <dsp:cNvPr id="0" name=""/>
        <dsp:cNvSpPr/>
      </dsp:nvSpPr>
      <dsp:spPr>
        <a:xfrm>
          <a:off x="576064" y="2865254"/>
          <a:ext cx="735145" cy="735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5">
              <a:tint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BAAB-E56E-43F3-BC4C-430905826D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D11C-29B1-4C94-A83F-4BC8B2ADF73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B3B15-045F-4916-8002-A4D7371EE7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3B94A-1F31-486C-8EC3-9CE7CE22064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EA25-DAFD-4134-B7ED-1E442B2B7D9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7F9B-BD17-4995-9BCE-F8CCFA1F2D0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034D-7AC8-4A3A-B9D7-7B47493B9C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AFC9-01D1-4F83-87AD-D9A20113F95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3FD60-7D9A-416D-93CF-F1CB05DF2BF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E4169-9681-4E52-83F3-1EDE9AA1ED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4274-2E04-4FC1-AB33-C0BB3F057C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611869-A388-4A10-A1AF-4AEAE47729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nstant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60350"/>
            <a:ext cx="8353425" cy="1752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E2F10"/>
                </a:solidFill>
              </a:rPr>
              <a:t>Элективный курс</a:t>
            </a:r>
          </a:p>
          <a:p>
            <a:pPr eaLnBrk="1" hangingPunct="1"/>
            <a:r>
              <a:rPr lang="ru-RU" smtClean="0">
                <a:solidFill>
                  <a:srgbClr val="6E2F10"/>
                </a:solidFill>
              </a:rPr>
              <a:t>«ШКОЛА МОЛОДОГО ОФИЦИАНТА»</a:t>
            </a:r>
          </a:p>
          <a:p>
            <a:pPr eaLnBrk="1" hangingPunct="1"/>
            <a:endParaRPr lang="ru-RU" smtClean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91440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Сервировка стола</a:t>
            </a:r>
            <a:endParaRPr lang="es-ES" sz="7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395288" y="1844675"/>
            <a:ext cx="4321175" cy="863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Очень красивы скатерти</a:t>
            </a:r>
          </a:p>
          <a:p>
            <a:pPr algn="ctr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с вышивкой.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Скатерти</a:t>
            </a:r>
            <a:endParaRPr lang="ru-RU" dirty="0" smtClean="0"/>
          </a:p>
        </p:txBody>
      </p:sp>
      <p:pic>
        <p:nvPicPr>
          <p:cNvPr id="5" name="Picture 2" descr="D:\Света\сервировка\столовое бельё\09-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68961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Света\сервировка\столовое бельё\1218631773_111004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1683681"/>
            <a:ext cx="4139952" cy="5174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:\Света\сервировка\столовое бельё\aab995585e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5826"/>
            <a:ext cx="6300192" cy="4192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412875"/>
            <a:ext cx="8785225" cy="14398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  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sz="2400" dirty="0" smtClean="0">
                <a:solidFill>
                  <a:srgbClr val="6E2F10"/>
                </a:solidFill>
              </a:rPr>
              <a:t>: полотняные (хлопок, лён), бумажные.</a:t>
            </a:r>
          </a:p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   Бумажные салфетки можно использоваться только в семейных мероприятиях.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</a:t>
            </a:r>
            <a:endParaRPr lang="ru-RU" dirty="0" smtClean="0"/>
          </a:p>
        </p:txBody>
      </p:sp>
      <p:pic>
        <p:nvPicPr>
          <p:cNvPr id="6" name="Picture 6" descr="D:\Света\сервировка\столовое бельё\8207700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3072" y="4077072"/>
            <a:ext cx="27809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Света\сервировка\столовое бельё\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765556" y="1770634"/>
            <a:ext cx="1985092" cy="27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20875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Салфетки  размером 32х32 см  или  35х35 см предназначены   для  сервировки  завтраков, чайных  и  кофейных  церемоний.</a:t>
            </a:r>
          </a:p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Салфетки  размером    40х40 см   используют   для   сервировки  стола  к обеду  или  к  ужину.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6E2F1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</a:t>
            </a:r>
            <a:endParaRPr lang="ru-RU" dirty="0" smtClean="0"/>
          </a:p>
        </p:txBody>
      </p:sp>
      <p:pic>
        <p:nvPicPr>
          <p:cNvPr id="6" name="Picture 5" descr="D:\Света\сервировка\эстетическое оформление стола\b39601abead194cef18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769732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:\Света\сервировка\сервировка\0_1881_7ab24a1b_X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429000"/>
            <a:ext cx="4143375" cy="31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9144000" cy="82073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 </a:t>
            </a:r>
            <a:r>
              <a:rPr lang="ru-RU" sz="2400" dirty="0" smtClean="0">
                <a:solidFill>
                  <a:srgbClr val="6E2F10"/>
                </a:solidFill>
              </a:rPr>
              <a:t>салфеток должен быть или в тон  скатерти,  или контрастировать с ней.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</a:t>
            </a:r>
            <a:endParaRPr lang="ru-RU" dirty="0" smtClean="0"/>
          </a:p>
        </p:txBody>
      </p:sp>
      <p:pic>
        <p:nvPicPr>
          <p:cNvPr id="5" name="Picture 6" descr="D:\Света\сервировка\фото салфетки\021909_greenwed05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4237257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 descr="D:\Света\сервировка\столовое бельё\551923_6510-55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147835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06925" y="1528763"/>
            <a:ext cx="4537075" cy="5329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 Красиво сложенные салфетки придают столу торжественность. 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   Для фигурного складывания нужны полотняные салфетки, размером 35 х 35 см. и 40 х 40 см. , как правило квадратной формы.</a:t>
            </a: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    Существует около 40 видов складывания салфеток. Они делятся на 3 группы.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Складывание салфеток</a:t>
            </a:r>
            <a:endParaRPr lang="ru-RU" sz="6600" dirty="0" smtClean="0"/>
          </a:p>
        </p:txBody>
      </p:sp>
      <p:pic>
        <p:nvPicPr>
          <p:cNvPr id="5" name="Picture 3" descr="D:\Света\сервировка\столовое бельё\sto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752407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Складывание салфеток</a:t>
            </a:r>
            <a:endParaRPr lang="ru-RU" sz="6600" dirty="0" smtClean="0"/>
          </a:p>
        </p:txBody>
      </p:sp>
      <p:pic>
        <p:nvPicPr>
          <p:cNvPr id="16387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125538"/>
            <a:ext cx="4643437" cy="5732462"/>
          </a:xfrm>
        </p:spPr>
      </p:pic>
      <p:pic>
        <p:nvPicPr>
          <p:cNvPr id="6" name="Picture 11" descr="D:\Света\сервировка\салфетки папильотки\0bbdd43a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717033"/>
            <a:ext cx="4430531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00113" y="2636838"/>
            <a:ext cx="287496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«Шатёр кручёный»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196975"/>
            <a:ext cx="46434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Группа А</a:t>
            </a:r>
          </a:p>
          <a:p>
            <a:pPr algn="ctr">
              <a:defRPr/>
            </a:pPr>
            <a:r>
              <a:rPr lang="ru-RU" sz="2000" dirty="0">
                <a:solidFill>
                  <a:srgbClr val="6E2F10"/>
                </a:solidFill>
                <a:latin typeface="+mn-lt"/>
                <a:cs typeface="Tahoma" pitchFamily="34" charset="0"/>
              </a:rPr>
              <a:t>Начинают складываться пополам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Света\сервировка\фото салфетки\Копия o3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427984" cy="3573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Складывание салфеток</a:t>
            </a:r>
            <a:endParaRPr lang="ru-RU" sz="6600" dirty="0" smtClean="0"/>
          </a:p>
        </p:txBody>
      </p:sp>
      <p:pic>
        <p:nvPicPr>
          <p:cNvPr id="17412" name="Picture 3" descr="C:\Documents and Settings\Admin\Мои документы\Мои рисунки\Копия 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052513"/>
            <a:ext cx="4500562" cy="3551237"/>
          </a:xfrm>
        </p:spPr>
      </p:pic>
      <p:pic>
        <p:nvPicPr>
          <p:cNvPr id="17413" name="Picture 4" descr="C:\Documents and Settings\Admin\Мои документы\Мои рисунки\Рисунок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4797425"/>
            <a:ext cx="22177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250" y="2276475"/>
            <a:ext cx="11493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«Веер»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196975"/>
            <a:ext cx="46434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Группа Б</a:t>
            </a:r>
          </a:p>
          <a:p>
            <a:pPr algn="ctr">
              <a:defRPr/>
            </a:pPr>
            <a:r>
              <a:rPr lang="ru-RU" sz="2000" dirty="0">
                <a:solidFill>
                  <a:srgbClr val="6E2F10"/>
                </a:solidFill>
                <a:latin typeface="+mn-lt"/>
                <a:cs typeface="Tahoma" pitchFamily="34" charset="0"/>
              </a:rPr>
              <a:t>Начинают складываться по диагонали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Складывание салфеток</a:t>
            </a:r>
            <a:endParaRPr lang="ru-RU" sz="6600" dirty="0" smtClean="0"/>
          </a:p>
        </p:txBody>
      </p:sp>
      <p:pic>
        <p:nvPicPr>
          <p:cNvPr id="5" name="Picture 7" descr="D:\Света\сервировка\салфетки папильотки\35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073489"/>
            <a:ext cx="3851920" cy="3784512"/>
          </a:xfrm>
          <a:effectLst>
            <a:softEdge rad="112500"/>
          </a:effectLst>
        </p:spPr>
      </p:pic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773238"/>
            <a:ext cx="529272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913" y="2060575"/>
            <a:ext cx="1184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«Арка»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052513"/>
            <a:ext cx="4643438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Группа Б</a:t>
            </a:r>
          </a:p>
          <a:p>
            <a:pPr algn="ctr">
              <a:defRPr/>
            </a:pPr>
            <a:r>
              <a:rPr lang="ru-RU" sz="2000" dirty="0">
                <a:solidFill>
                  <a:srgbClr val="6E2F10"/>
                </a:solidFill>
                <a:latin typeface="+mn-lt"/>
                <a:cs typeface="Tahoma" pitchFamily="34" charset="0"/>
              </a:rPr>
              <a:t>Начинают складываться по диагонали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125538"/>
            <a:ext cx="2808288" cy="1446212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Группа Б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rgbClr val="6E2F10"/>
                </a:solidFill>
                <a:cs typeface="Tahoma" pitchFamily="34" charset="0"/>
              </a:rPr>
              <a:t>       Складываются, загибая к центру все четыре угла</a:t>
            </a:r>
            <a:endParaRPr lang="ru-RU" sz="2000" dirty="0">
              <a:solidFill>
                <a:srgbClr val="6E2F10"/>
              </a:solidFill>
              <a:cs typeface="Tahoma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Складывание салфеток</a:t>
            </a:r>
            <a:endParaRPr lang="ru-RU" sz="6600" dirty="0" smtClean="0"/>
          </a:p>
        </p:txBody>
      </p:sp>
      <p:pic>
        <p:nvPicPr>
          <p:cNvPr id="6" name="Picture 6" descr="D:\Света\сервировка\застольный этикет Попова С.В\сервировка стола\Складывание салфеток\группа В\1183039000_batik-21.jpg"/>
          <p:cNvPicPr>
            <a:picLocks noChangeAspect="1" noChangeArrowheads="1"/>
          </p:cNvPicPr>
          <p:nvPr/>
        </p:nvPicPr>
        <p:blipFill>
          <a:blip r:embed="rId2" cstate="print"/>
          <a:srcRect r="40744" b="32677"/>
          <a:stretch>
            <a:fillRect/>
          </a:stretch>
        </p:blipFill>
        <p:spPr bwMode="auto">
          <a:xfrm>
            <a:off x="0" y="3686335"/>
            <a:ext cx="2987824" cy="3171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Света\сервировка\салфетки папильотки\salfetk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0036" y="1052736"/>
            <a:ext cx="6293964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7019925" y="4076700"/>
            <a:ext cx="2124075" cy="27813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Столовый сервиз включает от 25 до 40 наименований.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052513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4" descr="D:\Света\сервировка\столовая посуда\zhotel49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5557"/>
            <a:ext cx="7236296" cy="578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</a:t>
            </a: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103688" y="1628775"/>
            <a:ext cx="5040312" cy="41338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Понятие сервировки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Цель сервировки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Столовое бельё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Столовая посуда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Столовые приборы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Сеты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Сервировка стола (примеры)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Украшение стола  салфетками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Украшение стола цветами</a:t>
            </a:r>
          </a:p>
          <a:p>
            <a:pPr eaLnBrk="1" hangingPunct="1">
              <a:buFontTx/>
              <a:buNone/>
              <a:defRPr/>
            </a:pPr>
            <a:endParaRPr lang="ru-RU" sz="2400" dirty="0" smtClean="0">
              <a:solidFill>
                <a:srgbClr val="6E2F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719137"/>
          </a:xfr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Посуда   для  подачи  хлеба, тостов</a:t>
            </a:r>
            <a:endParaRPr lang="ru-RU" sz="2800" dirty="0">
              <a:solidFill>
                <a:srgbClr val="6E2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2565400"/>
            <a:ext cx="31686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тарелки пирожковые                                          (диаметром 17,5 см)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9700" y="2492375"/>
            <a:ext cx="3744913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хлебницы </a:t>
            </a:r>
          </a:p>
          <a:p>
            <a:pPr algn="ctr"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( бамбук, соломка)</a:t>
            </a:r>
          </a:p>
        </p:txBody>
      </p:sp>
      <p:pic>
        <p:nvPicPr>
          <p:cNvPr id="8" name="Picture 2" descr="D:\Света\сервировка\столовая посуда\ттттттттт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73016"/>
            <a:ext cx="4067944" cy="301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Света\сервировка\столовая посуда\тттттттт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468040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   для    подачи  холодных   закусок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8888" y="2349500"/>
            <a:ext cx="78851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algn="just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     Тарелки закусочные (диаметром 20 см), салатники, блюда овальные, вазы на низкой ножке, </a:t>
            </a:r>
            <a:r>
              <a:rPr lang="ru-RU" sz="2400" dirty="0" err="1">
                <a:solidFill>
                  <a:srgbClr val="6E2F10"/>
                </a:solidFill>
                <a:latin typeface="+mn-lt"/>
                <a:cs typeface="Tahoma" pitchFamily="34" charset="0"/>
              </a:rPr>
              <a:t>менажницы</a:t>
            </a: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, соусники,</a:t>
            </a:r>
          </a:p>
        </p:txBody>
      </p:sp>
      <p:pic>
        <p:nvPicPr>
          <p:cNvPr id="6" name="Picture 2" descr="D:\Света\сервировка\столовая посуда\для холодных блю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7033"/>
            <a:ext cx="461009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Света\сервировка\столовая посуда\kupit_posu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033" y="3717032"/>
            <a:ext cx="432496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Света\сервировка\столовая посуда\shop_items_catalog_image13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1714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746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  для  подачи  первых   блюд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4" descr="D:\Света\сервировка\столовые приборы\002b717769684bb49e59e7f541d0c2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5696"/>
            <a:ext cx="3851920" cy="4622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D:\Света\сервировка\столовые приборы\8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792663"/>
            <a:ext cx="2916238" cy="2065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D:\Света\сервировка\столовая посуда\4998306b7cf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247" y="4797152"/>
            <a:ext cx="2732753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067175" y="2276475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Бульонные чашки              (для бульонов, супов - пюре)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Тарелки столовые  глубокие  (диаметром до 24 см)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Суповые миски с крышкой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Керамические горшочки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6048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   для   подачи вторых   блюд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2" descr="D:\Света\сервировка\столовые приборы\уу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4376" y="3861048"/>
            <a:ext cx="4739624" cy="299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Света\сервировка\столовые приборы\6f25c2c49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42576"/>
            <a:ext cx="4283968" cy="3015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Света\сервировка\столовые приборы\1248557985_schuka_s_ovoschfm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844825"/>
            <a:ext cx="2123728" cy="217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2349500"/>
            <a:ext cx="70929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Тарелки столовые мелкие(диаметром 24 см)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Блюда  круглые  или  овальные   на несколько порций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  для подачи вторых   блюд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4" descr="D:\Света\сервировка\столовые приборы\25cb9d86ca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1792"/>
            <a:ext cx="5076056" cy="508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76825" y="2060575"/>
            <a:ext cx="406717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Керамические горшочки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rgbClr val="6E2F10"/>
                </a:solidFill>
                <a:latin typeface="+mn-lt"/>
              </a:rPr>
              <a:t>Кокотницы</a:t>
            </a:r>
            <a:r>
              <a:rPr lang="ru-RU" sz="2400" dirty="0">
                <a:solidFill>
                  <a:srgbClr val="6E2F10"/>
                </a:solidFill>
                <a:latin typeface="+mn-lt"/>
              </a:rPr>
              <a:t>  глиняные  или  металлические</a:t>
            </a:r>
          </a:p>
        </p:txBody>
      </p:sp>
      <p:pic>
        <p:nvPicPr>
          <p:cNvPr id="7" name="Picture 2" descr="D:\Света\сервировка\столовые приборы\j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3"/>
            <a:ext cx="4283968" cy="3212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6477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Посуда   для  подачи   десерта</a:t>
            </a:r>
            <a:endParaRPr lang="ru-RU" sz="2800" dirty="0" smtClean="0">
              <a:solidFill>
                <a:srgbClr val="6E2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3" descr="D:\Света\сервировка\столовая посуда\48167618876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118"/>
            <a:ext cx="4860032" cy="3643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Света\сервировка\столовая посуда\pic-15157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3164954"/>
            <a:ext cx="4355976" cy="369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0825" y="1628775"/>
            <a:ext cx="8893175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Тарелки десертные глубокие  и мелкие (диаметром 20 см)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Блюдо для торта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Ваза для фруктов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 err="1">
                <a:solidFill>
                  <a:srgbClr val="6E2F10"/>
                </a:solidFill>
                <a:latin typeface="+mn-lt"/>
                <a:cs typeface="Tahoma" pitchFamily="34" charset="0"/>
              </a:rPr>
              <a:t>Креманки</a:t>
            </a:r>
            <a:r>
              <a:rPr lang="ru-RU" sz="2400" dirty="0">
                <a:solidFill>
                  <a:srgbClr val="6E2F10"/>
                </a:solidFill>
                <a:latin typeface="+mn-lt"/>
                <a:cs typeface="Tahoma" pitchFamily="34" charset="0"/>
              </a:rPr>
              <a:t>, вазочки для мороженого, муссов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762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8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Посуда   для   подачи горячих  напитков</a:t>
            </a:r>
            <a:endParaRPr lang="ru-RU" sz="2800" dirty="0" smtClean="0">
              <a:solidFill>
                <a:srgbClr val="6E2F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Столовая посуда</a:t>
            </a:r>
          </a:p>
        </p:txBody>
      </p:sp>
      <p:pic>
        <p:nvPicPr>
          <p:cNvPr id="5" name="Picture 3" descr="D:\Света\сервировка\столовая посуда\1721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5011186"/>
            <a:ext cx="2771800" cy="1846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Света\сервировка\столовая посуда\9481-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380" y="1556793"/>
            <a:ext cx="28116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D:\Света\сервировка\столовая посуда\_dsc52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140968"/>
            <a:ext cx="3457575" cy="212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755650" y="1844675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6E2F10"/>
                </a:solidFill>
                <a:latin typeface="Constantia" pitchFamily="18" charset="0"/>
                <a:cs typeface="Tahoma" pitchFamily="34" charset="0"/>
              </a:rPr>
              <a:t>чайные сервизы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6E2F10"/>
                </a:solidFill>
                <a:latin typeface="Constantia" pitchFamily="18" charset="0"/>
                <a:cs typeface="Tahoma" pitchFamily="34" charset="0"/>
              </a:rPr>
              <a:t>кофейные сервизы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D:\Света\сервировка\столовые приборы\2133453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40144"/>
            <a:ext cx="6454080" cy="4517856"/>
          </a:xfrm>
          <a:effectLst>
            <a:softEdge rad="112500"/>
          </a:effectLst>
        </p:spPr>
      </p:pic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Столовые приборы</a:t>
            </a: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250825" y="1125538"/>
            <a:ext cx="86423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6E2F10"/>
                </a:solidFill>
                <a:latin typeface="Constantia" pitchFamily="18" charset="0"/>
                <a:cs typeface="Tahoma" pitchFamily="34" charset="0"/>
              </a:rPr>
              <a:t>К столовым приборам относятся ложки (столовые, десертные, чайные, кофейные), вилки(столовые, десертные, для рыбы), ножи (столовые, для рыбы, для масла), вилочки для фруктов, половники, ложки для соусов и т.д.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Столовые приборы</a:t>
            </a:r>
          </a:p>
        </p:txBody>
      </p:sp>
      <p:pic>
        <p:nvPicPr>
          <p:cNvPr id="5" name="Picture 5" descr="D:\Света\сервировка\столовые приборы\смс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45869"/>
            <a:ext cx="6372200" cy="5712131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3663" y="4724400"/>
            <a:ext cx="244951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столовая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десертная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чайная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кофейная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3663" y="1341438"/>
            <a:ext cx="24495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Ложки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Столовые приборы</a:t>
            </a:r>
          </a:p>
        </p:txBody>
      </p:sp>
      <p:pic>
        <p:nvPicPr>
          <p:cNvPr id="5" name="Picture 4" descr="D:\Света\сервировка\столовые приборы\о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33090"/>
            <a:ext cx="5796136" cy="5824910"/>
          </a:xfrm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3663" y="1341438"/>
            <a:ext cx="2449512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ahoma" pitchFamily="34" charset="0"/>
              </a:rPr>
              <a:t>Вилки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325" y="5084763"/>
            <a:ext cx="22145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рыбная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закусочная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2400" dirty="0">
                <a:solidFill>
                  <a:srgbClr val="6E2F10"/>
                </a:solidFill>
                <a:latin typeface="+mn-lt"/>
              </a:rPr>
              <a:t>столовая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сервировки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Сервировка  (фр. servir - обслуживать) – это подготовка   стола к завтраку, обеду, ужину, праздничному застолью, банкету-фуршету, банкету-коктейлю, чайной церемонии</a:t>
            </a:r>
            <a:r>
              <a:rPr lang="ru-RU" sz="2400" smtClean="0"/>
              <a:t>. </a:t>
            </a:r>
          </a:p>
        </p:txBody>
      </p:sp>
      <p:pic>
        <p:nvPicPr>
          <p:cNvPr id="4" name="Picture 2" descr="D:\Света\сервировка\сервировка\hero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69" y="2911743"/>
            <a:ext cx="9176369" cy="3946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052513"/>
            <a:ext cx="4176713" cy="7207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Рыбный  прибор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Столовые приборы</a:t>
            </a:r>
          </a:p>
        </p:txBody>
      </p:sp>
      <p:pic>
        <p:nvPicPr>
          <p:cNvPr id="5" name="Picture 4" descr="D:\Света\сервировка\столовые приборы\Fish Cutlery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048795"/>
            <a:ext cx="4572001" cy="580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Света\сервировка\столовые приборы\1272054064_polza_ryby_v_pitanii_chelo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1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750" name="Прямоугольник 6"/>
          <p:cNvSpPr>
            <a:spLocks noChangeArrowheads="1"/>
          </p:cNvSpPr>
          <p:nvPr/>
        </p:nvSpPr>
        <p:spPr bwMode="auto">
          <a:xfrm>
            <a:off x="1403350" y="1628775"/>
            <a:ext cx="1928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6E2F10"/>
                </a:solidFill>
                <a:latin typeface="Constantia" pitchFamily="18" charset="0"/>
              </a:rPr>
              <a:t>Вилка и нож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Сеты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050"/>
            <a:ext cx="9144000" cy="16573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    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</a:t>
            </a:r>
            <a:r>
              <a:rPr lang="ru-RU" sz="2400" dirty="0" smtClean="0">
                <a:solidFill>
                  <a:srgbClr val="6E2F10"/>
                </a:solidFill>
              </a:rPr>
              <a:t> – альтернатива скатерти; небольшая подставка или  подложка  для  посуды   размером   не   менее   30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40 см.  Может быть выполнен из дерева, ткани, пластмассы, бумаги и т.д.</a:t>
            </a:r>
          </a:p>
        </p:txBody>
      </p:sp>
      <p:pic>
        <p:nvPicPr>
          <p:cNvPr id="5" name="Picture 7" descr="D:\Света\сервировка\сеты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9587"/>
            <a:ext cx="5940152" cy="4118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D:\Света\сервировка\салфетки папильотки\nechwork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0" y="4429125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Света\сервировка\салфетки папильотки\nechwork-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2132856"/>
            <a:ext cx="3238500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Примеры сервировки стола</a:t>
            </a:r>
            <a:endParaRPr lang="es-ES" sz="5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:\Света\сервировка\сервировка\61747253_Table20appointment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205" t="5927"/>
          <a:stretch>
            <a:fillRect/>
          </a:stretch>
        </p:blipFill>
        <p:spPr>
          <a:xfrm>
            <a:off x="4572000" y="3628084"/>
            <a:ext cx="4571999" cy="3229915"/>
          </a:xfrm>
          <a:effectLst>
            <a:softEdge rad="112500"/>
          </a:effectLst>
        </p:spPr>
      </p:pic>
      <p:pic>
        <p:nvPicPr>
          <p:cNvPr id="6" name="Picture 4" descr="D:\Света\сервировка\сервировка\ec5413f3e1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779912" cy="293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Света\сервировка\сервировка фото\Копия serv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2033"/>
          <a:stretch>
            <a:fillRect/>
          </a:stretch>
        </p:blipFill>
        <p:spPr bwMode="auto">
          <a:xfrm>
            <a:off x="5508104" y="836712"/>
            <a:ext cx="363589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D:\Света\сервировка\эстетическое оформление стола\48142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645024"/>
            <a:ext cx="474288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Света\сервировка\эстетическое оформление стола\09_01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193802"/>
            <a:ext cx="1944215" cy="243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Примеры сервировки стола</a:t>
            </a:r>
            <a:endParaRPr lang="es-ES" sz="54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D:\Света\сервировка\сервировка\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6703" y="1124744"/>
            <a:ext cx="230718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Света\сервировка\сервировка\1497435_8a34a74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92080" y="4365104"/>
            <a:ext cx="3419872" cy="2270746"/>
          </a:xfrm>
          <a:effectLst>
            <a:softEdge rad="112500"/>
          </a:effectLst>
        </p:spPr>
      </p:pic>
      <p:pic>
        <p:nvPicPr>
          <p:cNvPr id="7" name="Picture 2" descr="D:\Света\сервировка\сервировка фото\5b441621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2780"/>
            <a:ext cx="4726236" cy="314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Света\сервировка\сервировка фото\банкет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Украшение стола </a:t>
            </a:r>
            <a:br>
              <a:rPr lang="ru-RU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салфетками с кольцами</a:t>
            </a:r>
          </a:p>
        </p:txBody>
      </p:sp>
      <p:pic>
        <p:nvPicPr>
          <p:cNvPr id="5" name="Picture 4" descr="D:\Света\сервировка\эстетическое оформление стола\36776598_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64056" y="3140968"/>
            <a:ext cx="5079944" cy="3717032"/>
          </a:xfrm>
          <a:effectLst>
            <a:softEdge rad="112500"/>
          </a:effectLst>
        </p:spPr>
      </p:pic>
      <p:pic>
        <p:nvPicPr>
          <p:cNvPr id="6" name="Picture 7" descr="D:\Света\сервировка\эстетическое оформление стола\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52912" y="1364112"/>
            <a:ext cx="1763768" cy="2005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D:\Света\сервировка\эстетическое оформление стола\0_902_b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484785"/>
            <a:ext cx="2088232" cy="1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6" name="Прямоугольник 7"/>
          <p:cNvSpPr>
            <a:spLocks noChangeArrowheads="1"/>
          </p:cNvSpPr>
          <p:nvPr/>
        </p:nvSpPr>
        <p:spPr bwMode="auto">
          <a:xfrm>
            <a:off x="179388" y="1628775"/>
            <a:ext cx="41767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6E2F10"/>
                </a:solidFill>
                <a:latin typeface="Constantia" pitchFamily="18" charset="0"/>
              </a:rPr>
              <a:t>   Простой  и элегантный способ украсить стол с помощью  салфетки  –  аккуратно  сложить  её , закрепив специальным кольцом.</a:t>
            </a: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Украшение стола цветами</a:t>
            </a:r>
            <a:endParaRPr lang="ru-RU" sz="54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863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  <a:cs typeface="Tahoma" pitchFamily="34" charset="0"/>
              </a:rPr>
              <a:t>    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Букет</a:t>
            </a:r>
            <a:r>
              <a:rPr lang="ru-RU" sz="2400" dirty="0" smtClean="0">
                <a:solidFill>
                  <a:srgbClr val="6E2F10"/>
                </a:solidFill>
                <a:cs typeface="Tahoma" pitchFamily="34" charset="0"/>
              </a:rPr>
              <a:t>  на  столе  должен  гармонировать  с тоном  скатерти  и  салфеток  и  сочетаться   с  сервировкой стола.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Picture 3" descr="D:\Света\сервировка\эстетическое оформление стола\ukrashenie_stola_cvetami_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3721" y="2996952"/>
            <a:ext cx="4730280" cy="3861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9" descr="D:\Света\сервировка\эстетическое оформление стола\ukrashenie_stola_cvetami_75.jpg"/>
          <p:cNvPicPr>
            <a:picLocks noChangeAspect="1" noChangeArrowheads="1"/>
          </p:cNvPicPr>
          <p:nvPr/>
        </p:nvPicPr>
        <p:blipFill>
          <a:blip r:embed="rId3" cstate="print"/>
          <a:srcRect t="13189" b="-1115"/>
          <a:stretch>
            <a:fillRect/>
          </a:stretch>
        </p:blipFill>
        <p:spPr bwMode="auto">
          <a:xfrm>
            <a:off x="-1" y="2924944"/>
            <a:ext cx="4473157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938" y="1268413"/>
            <a:ext cx="5580062" cy="1439862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     Включённые в цветочную композицию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свечи</a:t>
            </a:r>
            <a:r>
              <a:rPr lang="ru-RU" sz="2400" dirty="0" smtClean="0">
                <a:solidFill>
                  <a:srgbClr val="6E2F10"/>
                </a:solidFill>
              </a:rPr>
              <a:t> должны стоять ровно и надёжно крепиться к основе.</a:t>
            </a:r>
          </a:p>
          <a:p>
            <a:pPr algn="just" eaLnBrk="1" hangingPunct="1">
              <a:buFontTx/>
              <a:buNone/>
              <a:defRPr/>
            </a:pPr>
            <a:endParaRPr lang="ru-RU" sz="2400" dirty="0" smtClean="0">
              <a:solidFill>
                <a:srgbClr val="6E2F1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Украшение стола свечами</a:t>
            </a:r>
            <a:endParaRPr lang="ru-RU" sz="5400" dirty="0" smtClean="0"/>
          </a:p>
        </p:txBody>
      </p:sp>
      <p:pic>
        <p:nvPicPr>
          <p:cNvPr id="6" name="Picture 3" descr="D:\Света\сервировка\эстетическое оформление стола\113733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3571304"/>
            <a:ext cx="5254625" cy="328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Света\сервировка\эстетическое оформление стола\187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3087"/>
            <a:ext cx="3851920" cy="6004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8713787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 В создании презентации использованы материалы сайта  </a:t>
            </a:r>
            <a:r>
              <a:rPr lang="en-US" sz="2000" dirty="0">
                <a:solidFill>
                  <a:srgbClr val="6E2F10"/>
                </a:solidFill>
                <a:latin typeface="Book Antiqua"/>
                <a:cs typeface="+mn-cs"/>
              </a:rPr>
              <a:t>Prezentacii.com</a:t>
            </a:r>
            <a:endParaRPr lang="ru-RU" sz="2000" dirty="0">
              <a:solidFill>
                <a:srgbClr val="6E2F10"/>
              </a:solidFill>
              <a:latin typeface="Times New Roman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Цели</a:t>
            </a:r>
            <a:r>
              <a:rPr lang="ru-RU" sz="7200" dirty="0" smtClean="0">
                <a:solidFill>
                  <a:srgbClr val="FFFFCC"/>
                </a:solidFill>
                <a:cs typeface="Tahoma" pitchFamily="34" charset="0"/>
              </a:rPr>
              <a:t> </a:t>
            </a: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сервировки</a:t>
            </a:r>
            <a:endParaRPr lang="ru-RU" sz="720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mtClean="0">
                <a:solidFill>
                  <a:srgbClr val="6E2F10"/>
                </a:solidFill>
              </a:rPr>
              <a:t>   </a:t>
            </a:r>
            <a:r>
              <a:rPr lang="ru-RU" sz="2400" smtClean="0">
                <a:solidFill>
                  <a:srgbClr val="6E2F10"/>
                </a:solidFill>
              </a:rPr>
              <a:t>создать удобства гостям в  процессе приема пищи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6E2F10"/>
                </a:solidFill>
              </a:rPr>
              <a:t>   способствовать установлению хорошего настроения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smtClean="0">
                <a:solidFill>
                  <a:srgbClr val="6E2F10"/>
                </a:solidFill>
              </a:rPr>
              <a:t>   выразить свое внимание и доброжелательность</a:t>
            </a:r>
          </a:p>
        </p:txBody>
      </p:sp>
      <p:pic>
        <p:nvPicPr>
          <p:cNvPr id="4" name="Picture 2" descr="D:\Света\сервировка\эстетическое оформление стола\o3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5004048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13787" cy="2735262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2800" kern="1200" dirty="0" smtClean="0">
                <a:solidFill>
                  <a:srgbClr val="6E2F10"/>
                </a:solidFill>
                <a:ea typeface="+mn-ea"/>
                <a:cs typeface="Tahoma" pitchFamily="34" charset="0"/>
              </a:rPr>
              <a:t>   Сервировка стола включает в себя расстановку в определенном порядке всех необходимых для организации трапезы (приема пищи) предметов.</a:t>
            </a:r>
            <a:br>
              <a:rPr lang="ru-RU" sz="2800" kern="1200" dirty="0" smtClean="0">
                <a:solidFill>
                  <a:srgbClr val="6E2F10"/>
                </a:solidFill>
                <a:ea typeface="+mn-ea"/>
                <a:cs typeface="Tahoma" pitchFamily="34" charset="0"/>
              </a:rPr>
            </a:br>
            <a:r>
              <a:rPr lang="ru-RU" sz="2800" kern="1200" dirty="0" smtClean="0">
                <a:solidFill>
                  <a:srgbClr val="6E2F10"/>
                </a:solidFill>
                <a:ea typeface="+mn-ea"/>
                <a:cs typeface="Tahoma" pitchFamily="34" charset="0"/>
              </a:rPr>
              <a:t>    Создать атмосферу торжественности и уюта помогут:</a:t>
            </a:r>
            <a:endParaRPr lang="ru-RU" sz="2800" dirty="0" smtClean="0">
              <a:solidFill>
                <a:srgbClr val="6E2F1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95936" y="2564905"/>
          <a:ext cx="51480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Столовое бельё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115252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К столовому  белью   относятся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 </a:t>
            </a:r>
            <a:r>
              <a:rPr lang="ru-RU" sz="2400" dirty="0" smtClean="0">
                <a:solidFill>
                  <a:srgbClr val="6E2F10"/>
                </a:solidFill>
              </a:rPr>
              <a:t>и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скатерти</a:t>
            </a:r>
            <a:r>
              <a:rPr lang="ru-RU" sz="2400" dirty="0" smtClean="0">
                <a:solidFill>
                  <a:srgbClr val="6E2F10"/>
                </a:solidFill>
              </a:rPr>
              <a:t>.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 Их классифицируют по  следующим параметрам: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2205038"/>
            <a:ext cx="4572000" cy="13477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 материал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размер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цвет</a:t>
            </a:r>
            <a:endParaRPr lang="ru-RU" dirty="0"/>
          </a:p>
        </p:txBody>
      </p:sp>
      <p:pic>
        <p:nvPicPr>
          <p:cNvPr id="5" name="Picture 5" descr="D:\Света\сервировка\столовое бельё\2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9800" y="3343275"/>
            <a:ext cx="4394200" cy="351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D:\Света\сервировка\фото салфетки\b228806a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501009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Света\сервировка\столовое бельё\pic6046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9412"/>
            <a:ext cx="3923928" cy="406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Скатерти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196975"/>
            <a:ext cx="6696075" cy="9366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</a:t>
            </a:r>
            <a:r>
              <a:rPr lang="ru-RU" sz="2400" dirty="0" smtClean="0">
                <a:solidFill>
                  <a:srgbClr val="6E2F10"/>
                </a:solidFill>
              </a:rPr>
              <a:t>: лён, хлопок, синтетические ткани, а также клеёнка. Часто на поверхность скатерти наносят водоотталкивающие пропитки.</a:t>
            </a:r>
          </a:p>
        </p:txBody>
      </p:sp>
      <p:pic>
        <p:nvPicPr>
          <p:cNvPr id="5" name="Picture 7" descr="D:\Света\сервировка\столовое бельё\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394975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Света\сервировка\столовое бельё\20100301-091003-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138" y="1340768"/>
            <a:ext cx="2993936" cy="199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18716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Размеры: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для квадратного стола:  100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100 см  или  150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150 см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для прямоугольного стола:  130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160 см – 180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210 см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rgbClr val="6E2F10"/>
                </a:solidFill>
              </a:rPr>
              <a:t>для круглого стола:  160 </a:t>
            </a:r>
            <a:r>
              <a:rPr lang="ru-RU" sz="2400" dirty="0" err="1" smtClean="0">
                <a:solidFill>
                  <a:srgbClr val="6E2F10"/>
                </a:solidFill>
              </a:rPr>
              <a:t>х</a:t>
            </a:r>
            <a:r>
              <a:rPr lang="ru-RU" sz="2400" dirty="0" smtClean="0">
                <a:solidFill>
                  <a:srgbClr val="6E2F10"/>
                </a:solidFill>
              </a:rPr>
              <a:t> 160 см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Скатерти</a:t>
            </a:r>
            <a:endParaRPr lang="ru-RU" dirty="0" smtClean="0"/>
          </a:p>
        </p:txBody>
      </p:sp>
      <p:pic>
        <p:nvPicPr>
          <p:cNvPr id="5" name="Picture 7" descr="D:\Света\сервировка\столовое бельё\peach t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597632"/>
            <a:ext cx="3779913" cy="426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D:\Света\сервировка\столовое бельё\nezhnost_06s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04939"/>
            <a:ext cx="4860032" cy="3653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D:\Света\сервировка\столовое бельё\116816_w640_h640_te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8632" y="2969567"/>
            <a:ext cx="3675368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1052513"/>
            <a:ext cx="8893175" cy="122396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Выбор цветовой гаммы  при оформлении стола существенным  образом  определяет  настроение  и   характер  мероприятия.</a:t>
            </a:r>
          </a:p>
          <a:p>
            <a:pPr algn="just" eaLnBrk="1" hangingPunct="1">
              <a:buFontTx/>
              <a:buNone/>
            </a:pPr>
            <a:endParaRPr lang="ru-RU" sz="2400" smtClean="0">
              <a:solidFill>
                <a:srgbClr val="6E2F10"/>
              </a:solidFill>
            </a:endParaRPr>
          </a:p>
          <a:p>
            <a:pPr algn="just" eaLnBrk="1" hangingPunct="1">
              <a:buFontTx/>
              <a:buNone/>
            </a:pPr>
            <a:r>
              <a:rPr lang="ru-RU" sz="2400" smtClean="0">
                <a:solidFill>
                  <a:srgbClr val="6E2F10"/>
                </a:solidFill>
              </a:rPr>
              <a:t>    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Скатерти</a:t>
            </a:r>
            <a:endParaRPr lang="ru-RU" dirty="0" smtClean="0"/>
          </a:p>
        </p:txBody>
      </p:sp>
      <p:pic>
        <p:nvPicPr>
          <p:cNvPr id="5" name="Picture 3" descr="D:\Света\сервировка\столовое бельё\ar12574348524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123801"/>
            <a:ext cx="4788025" cy="373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205038"/>
            <a:ext cx="45720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      </a:t>
            </a:r>
            <a:r>
              <a:rPr lang="ru-RU" sz="2400" kern="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n-cs"/>
              </a:rPr>
              <a:t>Цветные</a:t>
            </a: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  скатерти используют для сервировки стола обеду и  ужину.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2205038"/>
            <a:ext cx="45720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kern="0" dirty="0">
                <a:solidFill>
                  <a:srgbClr val="6E2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cs typeface="+mn-cs"/>
              </a:rPr>
              <a:t>Белой</a:t>
            </a:r>
            <a:r>
              <a:rPr lang="ru-RU" sz="2400" kern="0" dirty="0">
                <a:solidFill>
                  <a:srgbClr val="6E2F10"/>
                </a:solidFill>
                <a:latin typeface="Constantia"/>
                <a:cs typeface="+mn-cs"/>
              </a:rPr>
              <a:t> скатертью укрывают стол на торжественные случаи.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</TotalTime>
  <Words>747</Words>
  <Application>Microsoft Office PowerPoint</Application>
  <PresentationFormat>Экран (4:3)</PresentationFormat>
  <Paragraphs>134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Arial</vt:lpstr>
      <vt:lpstr>Constantia</vt:lpstr>
      <vt:lpstr>Calibri</vt:lpstr>
      <vt:lpstr>Tahoma</vt:lpstr>
      <vt:lpstr>Wingdings</vt:lpstr>
      <vt:lpstr>Book Antiqua</vt:lpstr>
      <vt:lpstr>Times New Roman</vt:lpstr>
      <vt:lpstr>Diseño predeterminado</vt:lpstr>
      <vt:lpstr>Сервировка стола</vt:lpstr>
      <vt:lpstr>Содержание</vt:lpstr>
      <vt:lpstr>Понятие сервировки</vt:lpstr>
      <vt:lpstr>Цели сервировки</vt:lpstr>
      <vt:lpstr>   Сервировка стола включает в себя расстановку в определенном порядке всех необходимых для организации трапезы (приема пищи) предметов.     Создать атмосферу торжественности и уюта помогут:</vt:lpstr>
      <vt:lpstr>Столовое бельё</vt:lpstr>
      <vt:lpstr>Скатерти</vt:lpstr>
      <vt:lpstr>Скатерти</vt:lpstr>
      <vt:lpstr>Скатерти</vt:lpstr>
      <vt:lpstr>Скатерти</vt:lpstr>
      <vt:lpstr>Салфетки</vt:lpstr>
      <vt:lpstr>Салфетки</vt:lpstr>
      <vt:lpstr>Салфетки</vt:lpstr>
      <vt:lpstr>Складывание салфеток</vt:lpstr>
      <vt:lpstr>Складывание салфеток</vt:lpstr>
      <vt:lpstr>Складывание салфеток</vt:lpstr>
      <vt:lpstr>Складывание салфеток</vt:lpstr>
      <vt:lpstr>Складывание салфеток</vt:lpstr>
      <vt:lpstr>Столовая посуда</vt:lpstr>
      <vt:lpstr>Столовая посуда</vt:lpstr>
      <vt:lpstr>Столовая посуда</vt:lpstr>
      <vt:lpstr>Столовая посуда</vt:lpstr>
      <vt:lpstr>Столовая посуда</vt:lpstr>
      <vt:lpstr>Столовая посуда</vt:lpstr>
      <vt:lpstr>Столовая посуда</vt:lpstr>
      <vt:lpstr>Столовая посуда</vt:lpstr>
      <vt:lpstr>Столовые приборы</vt:lpstr>
      <vt:lpstr>Столовые приборы</vt:lpstr>
      <vt:lpstr>Столовые приборы</vt:lpstr>
      <vt:lpstr>Столовые приборы</vt:lpstr>
      <vt:lpstr>Сеты</vt:lpstr>
      <vt:lpstr>Примеры сервировки стола</vt:lpstr>
      <vt:lpstr>Примеры сервировки стола</vt:lpstr>
      <vt:lpstr>Украшение стола  салфетками с кольцами</vt:lpstr>
      <vt:lpstr>Украшение стола цветами</vt:lpstr>
      <vt:lpstr>Украшение стола свечами</vt:lpstr>
      <vt:lpstr>Слайд 37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re</cp:lastModifiedBy>
  <cp:revision>377</cp:revision>
  <dcterms:created xsi:type="dcterms:W3CDTF">2010-05-23T14:28:12Z</dcterms:created>
  <dcterms:modified xsi:type="dcterms:W3CDTF">2013-05-19T14:23:55Z</dcterms:modified>
</cp:coreProperties>
</file>