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86" r:id="rId2"/>
    <p:sldId id="289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0" r:id="rId17"/>
    <p:sldId id="270" r:id="rId18"/>
    <p:sldId id="271" r:id="rId19"/>
    <p:sldId id="272" r:id="rId20"/>
    <p:sldId id="273" r:id="rId21"/>
    <p:sldId id="274" r:id="rId22"/>
    <p:sldId id="281" r:id="rId23"/>
    <p:sldId id="282" r:id="rId24"/>
    <p:sldId id="283" r:id="rId25"/>
    <p:sldId id="285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9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2C3A1-63AA-474C-A453-8B8AC92272D9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46047-A6A6-4533-A078-4A583D53B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86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6047-A6A6-4533-A078-4A583D53BC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6047-A6A6-4533-A078-4A583D53BC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6047-A6A6-4533-A078-4A583D53BC9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629524" cy="50006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Презентация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 уроку русского языка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теме: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chemeClr val="bg2">
                    <a:lumMod val="25000"/>
                  </a:schemeClr>
                </a:solidFill>
              </a:rPr>
              <a:t>«Разбор слов по составу»</a:t>
            </a:r>
            <a:endParaRPr lang="ru-RU" sz="53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214" y="5429264"/>
            <a:ext cx="5000628" cy="142876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Савенкова Наталья Александровна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учитель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начальных классов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МБОУ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«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СОШ №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4» г. Энгельса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107154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 шит, не кроен,</a:t>
            </a:r>
            <a:br>
              <a:rPr lang="ru-RU" sz="2800" dirty="0" smtClean="0"/>
            </a:br>
            <a:r>
              <a:rPr lang="ru-RU" sz="2800" dirty="0" smtClean="0"/>
              <a:t>А весь в рубцах;</a:t>
            </a:r>
            <a:br>
              <a:rPr lang="ru-RU" sz="2800" dirty="0" smtClean="0"/>
            </a:br>
            <a:r>
              <a:rPr lang="ru-RU" sz="2800" dirty="0" smtClean="0"/>
              <a:t>Без счету одежек,</a:t>
            </a:r>
            <a:br>
              <a:rPr lang="ru-RU" sz="2800" dirty="0" smtClean="0"/>
            </a:br>
            <a:r>
              <a:rPr lang="ru-RU" sz="2800" dirty="0" smtClean="0"/>
              <a:t>А все без застежек.</a:t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i="1" dirty="0" smtClean="0"/>
              <a:t>(Капуста)</a:t>
            </a:r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6082" name="Picture 2" descr="http://ruprom-image.s3.amazonaws.com/3071401_w200_h200_kapus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386280" cy="443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9154" name="Picture 2" descr="http://www.humanities.uci.edu/eastasian/japanese/image/Cut/writing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1571612"/>
            <a:ext cx="5238750" cy="4638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1643050"/>
            <a:ext cx="5929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Черный </a:t>
            </a:r>
            <a:r>
              <a:rPr lang="ru-RU" sz="3200" dirty="0" err="1" smtClean="0"/>
              <a:t>Ивашка</a:t>
            </a:r>
            <a:r>
              <a:rPr lang="ru-RU" sz="3200" dirty="0" smtClean="0"/>
              <a:t>, </a:t>
            </a:r>
            <a:br>
              <a:rPr lang="ru-RU" sz="3200" dirty="0" smtClean="0"/>
            </a:br>
            <a:r>
              <a:rPr lang="ru-RU" sz="3200" dirty="0" smtClean="0"/>
              <a:t>Деревянная рубашка, </a:t>
            </a:r>
            <a:br>
              <a:rPr lang="ru-RU" sz="3200" dirty="0" smtClean="0"/>
            </a:br>
            <a:r>
              <a:rPr lang="ru-RU" sz="3200" dirty="0" smtClean="0"/>
              <a:t>Где носом пройдет - </a:t>
            </a:r>
            <a:br>
              <a:rPr lang="ru-RU" sz="3200" dirty="0" smtClean="0"/>
            </a:br>
            <a:r>
              <a:rPr lang="ru-RU" sz="3200" dirty="0" smtClean="0"/>
              <a:t>Там заметку кладет.</a:t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dirty="0" smtClean="0"/>
              <a:t>(Карандаш)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8134" name="Picture 6" descr="http://s2.afisha.ru/MediaStorage/4a/6d/4a6dd857de234f648240f371cb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714620"/>
            <a:ext cx="4976842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5143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Кто на льду меня догонит?</a:t>
            </a:r>
            <a:br>
              <a:rPr lang="ru-RU" sz="3200" dirty="0" smtClean="0"/>
            </a:br>
            <a:r>
              <a:rPr lang="ru-RU" sz="3200" dirty="0" smtClean="0"/>
              <a:t>Мы бежим вперегонки!</a:t>
            </a:r>
            <a:br>
              <a:rPr lang="ru-RU" sz="3200" dirty="0" smtClean="0"/>
            </a:br>
            <a:r>
              <a:rPr lang="ru-RU" sz="3200" dirty="0" smtClean="0"/>
              <a:t>И несут меня не кони,</a:t>
            </a:r>
            <a:br>
              <a:rPr lang="ru-RU" sz="3200" dirty="0" smtClean="0"/>
            </a:br>
            <a:r>
              <a:rPr lang="ru-RU" sz="3200" dirty="0" smtClean="0"/>
              <a:t>А блестящие …</a:t>
            </a:r>
          </a:p>
          <a:p>
            <a:endParaRPr lang="ru-RU" sz="3200" dirty="0" smtClean="0"/>
          </a:p>
          <a:p>
            <a:r>
              <a:rPr lang="ru-RU" sz="3200" dirty="0" smtClean="0"/>
              <a:t>( </a:t>
            </a:r>
            <a:r>
              <a:rPr lang="ru-RU" sz="3200" i="1" dirty="0" smtClean="0"/>
              <a:t>Коньки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7106" name="Picture 2" descr="http://st.free-lance.ru/users/RosaLookBlack/upload/fileuj8p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71546"/>
            <a:ext cx="476250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5500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Деревянная дорога, </a:t>
            </a:r>
            <a:br>
              <a:rPr lang="ru-RU" sz="2800" dirty="0" smtClean="0"/>
            </a:br>
            <a:r>
              <a:rPr lang="ru-RU" sz="2800" dirty="0" smtClean="0"/>
              <a:t>Вверх идет она отлого, </a:t>
            </a:r>
            <a:br>
              <a:rPr lang="ru-RU" sz="2800" dirty="0" smtClean="0"/>
            </a:br>
            <a:r>
              <a:rPr lang="ru-RU" sz="2800" dirty="0" smtClean="0"/>
              <a:t>Что ни шаг – то овраг.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071810"/>
            <a:ext cx="4929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Лежит на спине- </a:t>
            </a:r>
          </a:p>
          <a:p>
            <a:r>
              <a:rPr lang="ru-RU" sz="2800" dirty="0" smtClean="0"/>
              <a:t>никому не нужна ,</a:t>
            </a:r>
          </a:p>
          <a:p>
            <a:r>
              <a:rPr lang="ru-RU" sz="2800" dirty="0" smtClean="0"/>
              <a:t>прислони к стене –</a:t>
            </a:r>
          </a:p>
          <a:p>
            <a:r>
              <a:rPr lang="ru-RU" sz="2800" dirty="0" smtClean="0"/>
              <a:t>пригодится она!</a:t>
            </a:r>
          </a:p>
          <a:p>
            <a:endParaRPr lang="ru-RU" sz="2800" dirty="0" smtClean="0"/>
          </a:p>
          <a:p>
            <a:r>
              <a:rPr lang="ru-RU" sz="2800" dirty="0" smtClean="0"/>
              <a:t>(Лестница)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2226" name="Picture 2" descr="http://www.wpclipart.com/tools/lawn_garden/shovel/shov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4000500" cy="4238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29256" y="1214422"/>
            <a:ext cx="3714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Я землю копала —</a:t>
            </a:r>
          </a:p>
          <a:p>
            <a:r>
              <a:rPr lang="ru-RU" sz="2800" dirty="0" smtClean="0"/>
              <a:t> Ничуть не устала. </a:t>
            </a:r>
          </a:p>
          <a:p>
            <a:r>
              <a:rPr lang="ru-RU" sz="2800" dirty="0" smtClean="0"/>
              <a:t>Кто мной копал, </a:t>
            </a:r>
          </a:p>
          <a:p>
            <a:r>
              <a:rPr lang="ru-RU" sz="2800" dirty="0" smtClean="0"/>
              <a:t>Тот и устал. </a:t>
            </a:r>
          </a:p>
          <a:p>
            <a:endParaRPr lang="ru-RU" sz="2800" dirty="0" smtClean="0"/>
          </a:p>
          <a:p>
            <a:r>
              <a:rPr lang="ru-RU" sz="2800" dirty="0" smtClean="0"/>
              <a:t>( </a:t>
            </a:r>
            <a:r>
              <a:rPr lang="ru-RU" sz="2800" b="1" dirty="0" smtClean="0"/>
              <a:t>лопата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3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02" name="Picture 2" descr="http://cs10338.userapi.com/u140314569/-5/x_0c6720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1104899"/>
            <a:ext cx="5753100" cy="57531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4286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Очень любят дети </a:t>
            </a:r>
            <a:br>
              <a:rPr lang="ru-RU" sz="2800" dirty="0" smtClean="0"/>
            </a:br>
            <a:r>
              <a:rPr lang="ru-RU" sz="2800" dirty="0" smtClean="0"/>
              <a:t>Холодок в пакете. </a:t>
            </a:r>
            <a:br>
              <a:rPr lang="ru-RU" sz="2800" dirty="0" smtClean="0"/>
            </a:br>
            <a:r>
              <a:rPr lang="ru-RU" sz="2800" dirty="0" smtClean="0"/>
              <a:t>Холодок, холодок, </a:t>
            </a:r>
            <a:br>
              <a:rPr lang="ru-RU" sz="2800" dirty="0" smtClean="0"/>
            </a:br>
            <a:r>
              <a:rPr lang="ru-RU" sz="2800" dirty="0" smtClean="0"/>
              <a:t>Дай лизнуть тебя разок!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(Мороженое)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22.jpg"/>
          <p:cNvPicPr>
            <a:picLocks noChangeAspect="1"/>
          </p:cNvPicPr>
          <p:nvPr/>
        </p:nvPicPr>
        <p:blipFill rotWithShape="1">
          <a:blip r:embed="rId3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2" name="Picture 2" descr="http://im3-tub-ru.yandex.net/i?id=381704154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2428867"/>
            <a:ext cx="4139952" cy="4316161"/>
          </a:xfrm>
          <a:prstGeom prst="rect">
            <a:avLst/>
          </a:prstGeom>
          <a:noFill/>
        </p:spPr>
      </p:pic>
      <p:pic>
        <p:nvPicPr>
          <p:cNvPr id="51202" name="Picture 2" descr="http://cs10338.userapi.com/u140314569/-5/x_0c6720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3390900" y="10358484"/>
            <a:ext cx="5753100" cy="714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142984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Она удобна и легка,</a:t>
            </a:r>
          </a:p>
          <a:p>
            <a:r>
              <a:rPr lang="ru-RU" sz="2800" dirty="0" smtClean="0"/>
              <a:t> Её название недлинно, </a:t>
            </a:r>
          </a:p>
          <a:p>
            <a:r>
              <a:rPr lang="ru-RU" sz="2800" dirty="0" smtClean="0"/>
              <a:t>В хозяйстве служит нам века, </a:t>
            </a:r>
          </a:p>
          <a:p>
            <a:r>
              <a:rPr lang="ru-RU" sz="2800" dirty="0" smtClean="0"/>
              <a:t>Есть в слове этом имя ЗИНА.</a:t>
            </a:r>
          </a:p>
          <a:p>
            <a:r>
              <a:rPr lang="ru-RU" sz="2800" dirty="0" smtClean="0"/>
              <a:t> Из прутьев, лыка их плетут, Скажите, как её зовут?</a:t>
            </a:r>
          </a:p>
          <a:p>
            <a:endParaRPr lang="ru-RU" sz="2800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(Корзина)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части слова вы знаете?</a:t>
            </a: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 flipV="1">
            <a:off x="2500313" y="1857375"/>
            <a:ext cx="973137" cy="285750"/>
          </a:xfrm>
          <a:custGeom>
            <a:avLst/>
            <a:gdLst>
              <a:gd name="T0" fmla="*/ 0 w 363"/>
              <a:gd name="T1" fmla="*/ 0 h 1"/>
              <a:gd name="T2" fmla="*/ 2147483647 w 363"/>
              <a:gd name="T3" fmla="*/ 0 h 1"/>
              <a:gd name="T4" fmla="*/ 0 60000 65536"/>
              <a:gd name="T5" fmla="*/ 0 60000 65536"/>
              <a:gd name="T6" fmla="*/ 0 w 363"/>
              <a:gd name="T7" fmla="*/ 0 h 1"/>
              <a:gd name="T8" fmla="*/ 363 w 36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">
                <a:moveTo>
                  <a:pt x="0" y="0"/>
                </a:moveTo>
                <a:lnTo>
                  <a:pt x="363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7131050" y="2076450"/>
            <a:ext cx="941412" cy="9953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rc 8"/>
          <p:cNvSpPr>
            <a:spLocks/>
          </p:cNvSpPr>
          <p:nvPr/>
        </p:nvSpPr>
        <p:spPr bwMode="auto">
          <a:xfrm rot="-2868664">
            <a:off x="4062413" y="1893887"/>
            <a:ext cx="903288" cy="950913"/>
          </a:xfrm>
          <a:custGeom>
            <a:avLst/>
            <a:gdLst>
              <a:gd name="T0" fmla="*/ 0 w 21600"/>
              <a:gd name="T1" fmla="*/ 0 h 21600"/>
              <a:gd name="T2" fmla="*/ 1581558358 w 21600"/>
              <a:gd name="T3" fmla="*/ 1844457104 h 21600"/>
              <a:gd name="T4" fmla="*/ 0 w 21600"/>
              <a:gd name="T5" fmla="*/ 184445710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V="1">
            <a:off x="5419725" y="2071688"/>
            <a:ext cx="750888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6143625" y="2071688"/>
            <a:ext cx="674688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Freeform 4"/>
          <p:cNvSpPr>
            <a:spLocks/>
          </p:cNvSpPr>
          <p:nvPr/>
        </p:nvSpPr>
        <p:spPr bwMode="auto">
          <a:xfrm rot="5400000" flipV="1">
            <a:off x="3428993" y="2214554"/>
            <a:ext cx="415925" cy="273050"/>
          </a:xfrm>
          <a:custGeom>
            <a:avLst/>
            <a:gdLst>
              <a:gd name="T0" fmla="*/ 0 w 363"/>
              <a:gd name="T1" fmla="*/ 0 h 1"/>
              <a:gd name="T2" fmla="*/ 476566390 w 363"/>
              <a:gd name="T3" fmla="*/ 0 h 1"/>
              <a:gd name="T4" fmla="*/ 0 60000 65536"/>
              <a:gd name="T5" fmla="*/ 0 60000 65536"/>
              <a:gd name="T6" fmla="*/ 0 w 363"/>
              <a:gd name="T7" fmla="*/ 0 h 1"/>
              <a:gd name="T8" fmla="*/ 363 w 36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">
                <a:moveTo>
                  <a:pt x="0" y="0"/>
                </a:moveTo>
                <a:lnTo>
                  <a:pt x="363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 flipV="1">
            <a:off x="2500298" y="2786058"/>
            <a:ext cx="4429156" cy="285752"/>
          </a:xfrm>
          <a:custGeom>
            <a:avLst/>
            <a:gdLst>
              <a:gd name="T0" fmla="*/ 0 w 363"/>
              <a:gd name="T1" fmla="*/ 0 h 1"/>
              <a:gd name="T2" fmla="*/ 2147483647 w 363"/>
              <a:gd name="T3" fmla="*/ 0 h 1"/>
              <a:gd name="T4" fmla="*/ 0 60000 65536"/>
              <a:gd name="T5" fmla="*/ 0 60000 65536"/>
              <a:gd name="T6" fmla="*/ 0 w 363"/>
              <a:gd name="T7" fmla="*/ 0 h 1"/>
              <a:gd name="T8" fmla="*/ 363 w 36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">
                <a:moveTo>
                  <a:pt x="0" y="0"/>
                </a:moveTo>
                <a:lnTo>
                  <a:pt x="363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 rot="5400000" flipV="1">
            <a:off x="2428861" y="2714620"/>
            <a:ext cx="415925" cy="273050"/>
          </a:xfrm>
          <a:custGeom>
            <a:avLst/>
            <a:gdLst>
              <a:gd name="T0" fmla="*/ 0 w 363"/>
              <a:gd name="T1" fmla="*/ 0 h 1"/>
              <a:gd name="T2" fmla="*/ 476566390 w 363"/>
              <a:gd name="T3" fmla="*/ 0 h 1"/>
              <a:gd name="T4" fmla="*/ 0 60000 65536"/>
              <a:gd name="T5" fmla="*/ 0 60000 65536"/>
              <a:gd name="T6" fmla="*/ 0 w 363"/>
              <a:gd name="T7" fmla="*/ 0 h 1"/>
              <a:gd name="T8" fmla="*/ 363 w 36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">
                <a:moveTo>
                  <a:pt x="0" y="0"/>
                </a:moveTo>
                <a:lnTo>
                  <a:pt x="363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Freeform 4"/>
          <p:cNvSpPr>
            <a:spLocks/>
          </p:cNvSpPr>
          <p:nvPr/>
        </p:nvSpPr>
        <p:spPr bwMode="auto">
          <a:xfrm rot="5400000" flipV="1">
            <a:off x="6858017" y="2714620"/>
            <a:ext cx="415925" cy="273050"/>
          </a:xfrm>
          <a:custGeom>
            <a:avLst/>
            <a:gdLst>
              <a:gd name="T0" fmla="*/ 0 w 363"/>
              <a:gd name="T1" fmla="*/ 0 h 1"/>
              <a:gd name="T2" fmla="*/ 476566390 w 363"/>
              <a:gd name="T3" fmla="*/ 0 h 1"/>
              <a:gd name="T4" fmla="*/ 0 60000 65536"/>
              <a:gd name="T5" fmla="*/ 0 60000 65536"/>
              <a:gd name="T6" fmla="*/ 0 w 363"/>
              <a:gd name="T7" fmla="*/ 0 h 1"/>
              <a:gd name="T8" fmla="*/ 363 w 36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3" h="1">
                <a:moveTo>
                  <a:pt x="0" y="0"/>
                </a:moveTo>
                <a:lnTo>
                  <a:pt x="363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42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928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143750" y="2214563"/>
            <a:ext cx="576263" cy="5000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245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4313" y="1500188"/>
            <a:ext cx="486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Прочитай слово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4313" y="2276475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2.Измени его и выдели окончание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4313" y="300037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3.Выдели основу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14313" y="3714750"/>
            <a:ext cx="66786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Подбери однокоренные слова и выдели корень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5750" y="492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Выдели приставку (если есть)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85750" y="5643563"/>
            <a:ext cx="626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Выдели суффикс (если есть)</a:t>
            </a:r>
          </a:p>
        </p:txBody>
      </p:sp>
      <p:sp>
        <p:nvSpPr>
          <p:cNvPr id="9232" name="Arc 16"/>
          <p:cNvSpPr>
            <a:spLocks/>
          </p:cNvSpPr>
          <p:nvPr/>
        </p:nvSpPr>
        <p:spPr bwMode="auto">
          <a:xfrm rot="-2682063">
            <a:off x="7118350" y="3544888"/>
            <a:ext cx="909638" cy="9191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7215188" y="4929188"/>
            <a:ext cx="719137" cy="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7929563" y="4929188"/>
            <a:ext cx="0" cy="2159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7286625" y="5715000"/>
            <a:ext cx="287338" cy="360363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572375" y="5715000"/>
            <a:ext cx="288925" cy="360363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257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0"/>
            <a:ext cx="928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6072188"/>
            <a:ext cx="857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72188"/>
            <a:ext cx="857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Номер слайда 4"/>
          <p:cNvSpPr>
            <a:spLocks noGrp="1"/>
          </p:cNvSpPr>
          <p:nvPr>
            <p:ph type="sldNum" sz="quarter" idx="12"/>
          </p:nvPr>
        </p:nvSpPr>
        <p:spPr>
          <a:xfrm flipV="1">
            <a:off x="6357938" y="8929725"/>
            <a:ext cx="2286000" cy="71439"/>
          </a:xfrm>
        </p:spPr>
        <p:txBody>
          <a:bodyPr/>
          <a:lstStyle/>
          <a:p>
            <a:pPr>
              <a:defRPr/>
            </a:pPr>
            <a:r>
              <a:rPr lang="ru-RU" sz="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Цыганок Виктория Сергеевна   </a:t>
            </a:r>
            <a:fld id="{3AB821F4-4998-429F-94A1-DE3B4C32F371}" type="slidenum">
              <a:rPr lang="ru-RU" sz="8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>
                <a:defRPr/>
              </a:pPr>
              <a:t>18</a:t>
            </a:fld>
            <a:endParaRPr lang="ru-RU" sz="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2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858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3643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5" descr="C:\Documents and Settings\Администратор\Рабочий стол\мама аттестация!!\snezhi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6072188"/>
            <a:ext cx="857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215074" y="3214686"/>
            <a:ext cx="2214551" cy="142877"/>
            <a:chOff x="249" y="799"/>
            <a:chExt cx="726" cy="136"/>
          </a:xfrm>
        </p:grpSpPr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249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cs typeface="+mn-cs"/>
              </a:endParaRPr>
            </a:p>
          </p:txBody>
        </p:sp>
        <p:sp>
          <p:nvSpPr>
            <p:cNvPr id="10285" name="Line 27"/>
            <p:cNvSpPr>
              <a:spLocks noChangeShapeType="1"/>
            </p:cNvSpPr>
            <p:nvPr/>
          </p:nvSpPr>
          <p:spPr bwMode="auto">
            <a:xfrm>
              <a:off x="249" y="935"/>
              <a:ext cx="7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Line 28"/>
            <p:cNvSpPr>
              <a:spLocks noChangeShapeType="1"/>
            </p:cNvSpPr>
            <p:nvPr/>
          </p:nvSpPr>
          <p:spPr bwMode="auto">
            <a:xfrm flipV="1">
              <a:off x="975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Arc 16"/>
          <p:cNvSpPr>
            <a:spLocks/>
          </p:cNvSpPr>
          <p:nvPr/>
        </p:nvSpPr>
        <p:spPr bwMode="auto">
          <a:xfrm rot="-2682063">
            <a:off x="6192838" y="1044575"/>
            <a:ext cx="909637" cy="9191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214938" y="1857375"/>
            <a:ext cx="2428875" cy="214313"/>
            <a:chOff x="249" y="799"/>
            <a:chExt cx="726" cy="136"/>
          </a:xfrm>
        </p:grpSpPr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249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cs typeface="+mn-cs"/>
              </a:endParaRPr>
            </a:p>
          </p:txBody>
        </p:sp>
        <p:sp>
          <p:nvSpPr>
            <p:cNvPr id="10282" name="Line 27"/>
            <p:cNvSpPr>
              <a:spLocks noChangeShapeType="1"/>
            </p:cNvSpPr>
            <p:nvPr/>
          </p:nvSpPr>
          <p:spPr bwMode="auto">
            <a:xfrm>
              <a:off x="249" y="935"/>
              <a:ext cx="7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Line 28"/>
            <p:cNvSpPr>
              <a:spLocks noChangeShapeType="1"/>
            </p:cNvSpPr>
            <p:nvPr/>
          </p:nvSpPr>
          <p:spPr bwMode="auto">
            <a:xfrm flipV="1">
              <a:off x="975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7643834" y="1500174"/>
            <a:ext cx="576262" cy="5000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286625" y="1071563"/>
            <a:ext cx="357188" cy="428625"/>
            <a:chOff x="1111" y="2750"/>
            <a:chExt cx="363" cy="136"/>
          </a:xfrm>
        </p:grpSpPr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V="1">
              <a:off x="1111" y="2750"/>
              <a:ext cx="181" cy="136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H="1" flipV="1">
              <a:off x="1292" y="2750"/>
              <a:ext cx="182" cy="136"/>
            </a:xfrm>
            <a:prstGeom prst="line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2" name="Line 17"/>
          <p:cNvSpPr>
            <a:spLocks noChangeShapeType="1"/>
          </p:cNvSpPr>
          <p:nvPr/>
        </p:nvSpPr>
        <p:spPr bwMode="auto">
          <a:xfrm>
            <a:off x="5143500" y="1357313"/>
            <a:ext cx="719138" cy="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3" name="Line 18"/>
          <p:cNvSpPr>
            <a:spLocks noChangeShapeType="1"/>
          </p:cNvSpPr>
          <p:nvPr/>
        </p:nvSpPr>
        <p:spPr bwMode="auto">
          <a:xfrm>
            <a:off x="5857875" y="1357313"/>
            <a:ext cx="0" cy="2159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43636" y="2786058"/>
            <a:ext cx="236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заморозк</a:t>
            </a:r>
            <a:endParaRPr lang="ru-RU" sz="40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858016" y="3786190"/>
            <a:ext cx="1366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  <a:endParaRPr lang="ru-RU" sz="36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286644" y="4786322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6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215206" y="214311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358082" y="57864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286380" y="1357298"/>
            <a:ext cx="24166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заморозк</a:t>
            </a:r>
            <a:endParaRPr lang="ru-RU" sz="4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643834" y="135729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000100" y="0"/>
            <a:ext cx="7693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разбора слова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1" grpId="0"/>
      <p:bldP spid="9222" grpId="0"/>
      <p:bldP spid="9223" grpId="0"/>
      <p:bldP spid="9224" grpId="0"/>
      <p:bldP spid="9225" grpId="0"/>
      <p:bldP spid="9226" grpId="0"/>
      <p:bldP spid="9232" grpId="0" animBg="1"/>
      <p:bldP spid="36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500859" y="2286589"/>
            <a:ext cx="6858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dirty="0" smtClean="0">
                <a:cs typeface="Times New Roman" pitchFamily="18" charset="0"/>
              </a:rPr>
              <a:t>под </a:t>
            </a:r>
            <a:r>
              <a:rPr lang="ru-RU" sz="3600" dirty="0">
                <a:cs typeface="Times New Roman" pitchFamily="18" charset="0"/>
              </a:rPr>
              <a:t>+ </a:t>
            </a:r>
            <a:r>
              <a:rPr lang="ru-RU" sz="3600" dirty="0" smtClean="0">
                <a:cs typeface="Times New Roman" pitchFamily="18" charset="0"/>
              </a:rPr>
              <a:t>вод </a:t>
            </a:r>
            <a:r>
              <a:rPr lang="ru-RU" sz="3600" dirty="0">
                <a:cs typeface="Times New Roman" pitchFamily="18" charset="0"/>
              </a:rPr>
              <a:t>+ </a:t>
            </a:r>
            <a:r>
              <a:rPr lang="ru-RU" sz="3600" dirty="0" err="1" smtClean="0">
                <a:cs typeface="Times New Roman" pitchFamily="18" charset="0"/>
              </a:rPr>
              <a:t>н</a:t>
            </a:r>
            <a:r>
              <a:rPr lang="ru-RU" sz="3600" dirty="0" smtClean="0">
                <a:cs typeface="Times New Roman" pitchFamily="18" charset="0"/>
              </a:rPr>
              <a:t> = подводный</a:t>
            </a:r>
            <a:endParaRPr lang="ru-RU" sz="3600" dirty="0">
              <a:cs typeface="Times New Roman" pitchFamily="18" charset="0"/>
            </a:endParaRPr>
          </a:p>
          <a:p>
            <a:pPr eaLnBrk="0" hangingPunct="0"/>
            <a:endParaRPr lang="ru-RU" sz="3200" dirty="0"/>
          </a:p>
          <a:p>
            <a:pPr eaLnBrk="0" hangingPunct="0"/>
            <a:endParaRPr lang="ru-RU" sz="3600" dirty="0">
              <a:cs typeface="Times New Roman" pitchFamily="18" charset="0"/>
            </a:endParaRPr>
          </a:p>
          <a:p>
            <a:pPr eaLnBrk="0" hangingPunct="0"/>
            <a:endParaRPr lang="ru-RU" sz="3200" dirty="0"/>
          </a:p>
          <a:p>
            <a:pPr eaLnBrk="0" hangingPunct="0"/>
            <a:endParaRPr lang="ru-RU" sz="32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6680211" y="2606668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038068" y="2605874"/>
            <a:ext cx="4984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6286512" y="2357430"/>
            <a:ext cx="654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6286512" y="2857493"/>
            <a:ext cx="654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0800000">
            <a:off x="1643074" y="2285993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2285218" y="2428074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4500574" y="2285993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5142718" y="2428074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5965041" y="2250273"/>
            <a:ext cx="21431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6200000" flipV="1">
            <a:off x="6107918" y="2250274"/>
            <a:ext cx="21431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3821901" y="2321711"/>
            <a:ext cx="21431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16200000" flipV="1">
            <a:off x="3964777" y="2321711"/>
            <a:ext cx="21431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Дуга 119"/>
          <p:cNvSpPr/>
          <p:nvPr/>
        </p:nvSpPr>
        <p:spPr>
          <a:xfrm rot="18871128">
            <a:off x="2546387" y="2343281"/>
            <a:ext cx="1052513" cy="11715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Дуга 124"/>
          <p:cNvSpPr/>
          <p:nvPr/>
        </p:nvSpPr>
        <p:spPr>
          <a:xfrm rot="18871128">
            <a:off x="5141925" y="2276467"/>
            <a:ext cx="1003300" cy="10191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975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cs typeface="Times New Roman" pitchFamily="18" charset="0"/>
              </a:rPr>
              <a:t>Каким способом образовано слово </a:t>
            </a:r>
            <a:br>
              <a:rPr lang="ru-RU" sz="3600" b="1" dirty="0" smtClean="0">
                <a:effectLst/>
                <a:cs typeface="Times New Roman" pitchFamily="18" charset="0"/>
              </a:rPr>
            </a:br>
            <a:r>
              <a:rPr lang="ru-RU" sz="3600" b="1" dirty="0" smtClean="0">
                <a:effectLst/>
                <a:cs typeface="Times New Roman" pitchFamily="18" charset="0"/>
              </a:rPr>
              <a:t>подводный?</a:t>
            </a:r>
            <a:endParaRPr lang="ru-RU" sz="36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79625" y="358775"/>
            <a:ext cx="2225675" cy="4554538"/>
            <a:chOff x="1387" y="199"/>
            <a:chExt cx="1493" cy="3011"/>
          </a:xfrm>
        </p:grpSpPr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 rot="1367641">
              <a:off x="1387" y="199"/>
              <a:ext cx="1284" cy="3011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2789" y="70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94388" y="2641600"/>
            <a:ext cx="1081087" cy="2232025"/>
            <a:chOff x="3713" y="1664"/>
            <a:chExt cx="681" cy="1406"/>
          </a:xfrm>
        </p:grpSpPr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 rot="1367641">
              <a:off x="3713" y="1664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4303" y="1887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9" name="AutoShape 15"/>
          <p:cNvSpPr>
            <a:spLocks noChangeArrowheads="1"/>
          </p:cNvSpPr>
          <p:nvPr/>
        </p:nvSpPr>
        <p:spPr bwMode="auto">
          <a:xfrm rot="12875164">
            <a:off x="4170363" y="1268413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948E-6 C -0.00625 -0.01503 -0.02292 -0.07722 -0.03803 -0.09086 C -0.05313 -0.10451 -0.06857 -0.10057 -0.09045 -0.08231 C -0.11233 -0.06404 -0.14115 -0.04393 -0.1698 0.01896 C -0.19844 0.08232 -0.24688 0.21896 -0.26198 0.29596 C -0.27709 0.37341 -0.27188 0.44486 -0.26025 0.48208 C -0.24862 0.51931 -0.21494 0.52463 -0.19202 0.52023 C -0.1691 0.51561 -0.14792 0.49619 -0.12223 0.45457 C -0.09652 0.41272 -0.05885 0.34474 -0.03803 0.27052 C -0.01719 0.19677 -0.00538 0.06451 0.00312 0.01064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4 0.26636 C 0.28959 0.25896 0.27986 0.20787 0.26181 0.22197 C 0.24375 0.23607 0.20313 0.30498 0.18733 0.35099 C 0.17153 0.397 0.15816 0.47654 0.16667 0.49896 C 0.17518 0.52139 0.21632 0.52463 0.23802 0.48625 C 0.25973 0.44787 0.28455 0.31376 0.2967 0.26844 " pathEditMode="relative" rAng="0" ptsTypes="aaaaaa">
                                      <p:cBhvr>
                                        <p:cTn id="9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39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928934"/>
            <a:ext cx="7498080" cy="119538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пчела +     водить = пчеловод</a:t>
            </a:r>
          </a:p>
        </p:txBody>
      </p:sp>
      <p:sp>
        <p:nvSpPr>
          <p:cNvPr id="4" name="Дуга 3"/>
          <p:cNvSpPr/>
          <p:nvPr/>
        </p:nvSpPr>
        <p:spPr>
          <a:xfrm rot="18871128">
            <a:off x="2581741" y="2930295"/>
            <a:ext cx="1050925" cy="10683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Дуга 4"/>
          <p:cNvSpPr/>
          <p:nvPr/>
        </p:nvSpPr>
        <p:spPr>
          <a:xfrm rot="18871128">
            <a:off x="4085898" y="2954901"/>
            <a:ext cx="900112" cy="10175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18871128">
            <a:off x="6696541" y="2996970"/>
            <a:ext cx="750888" cy="863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18871128">
            <a:off x="5581323" y="3002526"/>
            <a:ext cx="1052512" cy="10683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6429048" y="3429564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00166" y="571480"/>
            <a:ext cx="74975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Каким способом образовано слово </a:t>
            </a:r>
          </a:p>
          <a:p>
            <a:r>
              <a:rPr lang="ru-RU" sz="3600" b="1" dirty="0" smtClean="0">
                <a:cs typeface="Times New Roman" pitchFamily="18" charset="0"/>
              </a:rPr>
              <a:t>пчеловод?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42976" y="571480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Садовод, хоровод, птицелов, ледокол,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тепловоз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пароход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 rot="18871128">
            <a:off x="2855599" y="2983058"/>
            <a:ext cx="1075201" cy="12468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18871128">
            <a:off x="1652344" y="3001642"/>
            <a:ext cx="1052512" cy="106838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18871128">
            <a:off x="7095061" y="2988210"/>
            <a:ext cx="1025961" cy="109492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18871128">
            <a:off x="5682145" y="2975400"/>
            <a:ext cx="1085848" cy="116447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071810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(е)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143248"/>
            <a:ext cx="65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(о)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214686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3143248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251319" y="3463924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609176" y="3463130"/>
            <a:ext cx="4984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857620" y="3214686"/>
            <a:ext cx="654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3857620" y="3714749"/>
            <a:ext cx="654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466161" y="3392486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824018" y="3391692"/>
            <a:ext cx="4984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8072462" y="3143248"/>
            <a:ext cx="654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8072462" y="3643311"/>
            <a:ext cx="65405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1714480" y="3500438"/>
            <a:ext cx="2071701" cy="214314"/>
            <a:chOff x="249" y="799"/>
            <a:chExt cx="726" cy="136"/>
          </a:xfrm>
        </p:grpSpPr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249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cs typeface="+mn-cs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49" y="935"/>
              <a:ext cx="7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975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5786446" y="3429000"/>
            <a:ext cx="2214577" cy="214314"/>
            <a:chOff x="249" y="799"/>
            <a:chExt cx="726" cy="136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249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cs typeface="+mn-cs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49" y="935"/>
              <a:ext cx="72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975" y="799"/>
              <a:ext cx="0" cy="1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-22.jpg"/>
          <p:cNvPicPr>
            <a:picLocks noChangeAspect="1"/>
          </p:cNvPicPr>
          <p:nvPr/>
        </p:nvPicPr>
        <p:blipFill rotWithShape="1">
          <a:blip r:embed="rId3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Выпишите однокоренные слова, выделите корень.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снегови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071546"/>
            <a:ext cx="4429124" cy="5786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85860"/>
            <a:ext cx="5000660" cy="5286412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14830"/>
              </a:avLst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Проплясали по снегам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Снежные метели.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Снегири снеговикам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Песню просвистели.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У заснеженной реки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В снежном переулке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Звонко носятся снежки,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Режут снег снегурки.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( С.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Погореловский</a:t>
            </a:r>
            <a:r>
              <a:rPr lang="ru-RU" sz="3200" b="1" i="1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Распределите слова в два столбика.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совунья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42844" y="7643842"/>
            <a:ext cx="1500198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16" y="1071546"/>
            <a:ext cx="2071702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носовой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857365"/>
            <a:ext cx="2071702" cy="428627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носить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571744"/>
            <a:ext cx="2357454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поднос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357563"/>
            <a:ext cx="2000264" cy="50006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носик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4143381"/>
            <a:ext cx="2643206" cy="71438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переносица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5072075"/>
            <a:ext cx="2571768" cy="50006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заносит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5857892"/>
            <a:ext cx="2428892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носатый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842 L 0.25382 -0.038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25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22546 L -0.26788 -0.2254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-0.20347 L -0.27951 -0.203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24467 L 0.22639 -0.2446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9 -0.31713 L -0.2757 -0.317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28572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Найдите лишнее слово в каждом столбике.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14909" flipH="1">
            <a:off x="851188" y="7438753"/>
            <a:ext cx="1577743" cy="827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428736"/>
            <a:ext cx="1571636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вода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1428736"/>
            <a:ext cx="1571636" cy="65621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белка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1571612"/>
            <a:ext cx="2928958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разлиновать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428868"/>
            <a:ext cx="1857388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водяной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2428868"/>
            <a:ext cx="2071702" cy="71438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побелка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2500306"/>
            <a:ext cx="1643074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линия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429000"/>
            <a:ext cx="1928826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водолаз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3643314"/>
            <a:ext cx="2143140" cy="71438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белочка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8" y="3500438"/>
            <a:ext cx="2000264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линять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572008"/>
            <a:ext cx="2071702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водитель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4857760"/>
            <a:ext cx="2428892" cy="64294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бельчонок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2" y="4500570"/>
            <a:ext cx="2286016" cy="58477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линовать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5-22.jpg"/>
          <p:cNvPicPr>
            <a:picLocks noChangeAspect="1"/>
          </p:cNvPicPr>
          <p:nvPr/>
        </p:nvPicPr>
        <p:blipFill rotWithShape="1">
          <a:blip r:embed="rId3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Соотнесите слово и схему.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кар кары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4336" flipH="1">
            <a:off x="422585" y="7267965"/>
            <a:ext cx="1722571" cy="981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1538" y="128586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домики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521495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лес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92880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подснежник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57174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подружка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321468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холодный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85762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подводный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450057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рассказы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585789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переходы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592933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столы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357686" y="1285860"/>
          <a:ext cx="4572032" cy="4000528"/>
        </p:xfrm>
        <a:graphic>
          <a:graphicData uri="http://schemas.openxmlformats.org/presentationml/2006/ole">
            <p:oleObj spid="_x0000_s1028" name="Точечный рисунок" r:id="rId5" imgW="4390476" imgH="2895238" progId="PBrush">
              <p:embed/>
            </p:oleObj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>
            <a:off x="2714612" y="1714488"/>
            <a:ext cx="200026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3071802" y="2928934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714612" y="2928934"/>
            <a:ext cx="1714512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143240" y="2857496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28926" y="4214818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357554" y="3571876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1928795" y="3143249"/>
            <a:ext cx="3643337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3000364" y="4500570"/>
            <a:ext cx="264320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V="1">
            <a:off x="3000364" y="3500438"/>
            <a:ext cx="414340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3554" name="Заголовок 7"/>
          <p:cNvSpPr>
            <a:spLocks noGrp="1"/>
          </p:cNvSpPr>
          <p:nvPr>
            <p:ph type="title"/>
          </p:nvPr>
        </p:nvSpPr>
        <p:spPr>
          <a:xfrm>
            <a:off x="1428750" y="238125"/>
            <a:ext cx="6672263" cy="8683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 РАБОТУ!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sz="4000" smtClean="0"/>
          </a:p>
        </p:txBody>
      </p:sp>
      <p:pic>
        <p:nvPicPr>
          <p:cNvPr id="24580" name="Picture 2" descr="D:\ДОКУМЕНТЫ\Мои рисунки\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-2357486" y="11644370"/>
            <a:ext cx="10001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vin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214438" y="1571625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j0428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284538"/>
            <a:ext cx="3168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34715" y="2643182"/>
            <a:ext cx="147457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419600" y="28194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 rot="-153369">
            <a:off x="1295400" y="1828800"/>
            <a:ext cx="1066800" cy="1066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 rot="-1276136">
            <a:off x="381000" y="2362200"/>
            <a:ext cx="1066800" cy="1066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 rot="409754">
            <a:off x="2286000" y="1219200"/>
            <a:ext cx="1066800" cy="1066800"/>
          </a:xfrm>
          <a:prstGeom prst="rect">
            <a:avLst/>
          </a:prstGeom>
          <a:solidFill>
            <a:srgbClr val="E8E32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 rot="440163">
            <a:off x="5334000" y="8382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 rot="-183989">
            <a:off x="6172200" y="1295400"/>
            <a:ext cx="1066800" cy="1066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267200" y="609600"/>
            <a:ext cx="10668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 rot="-378159">
            <a:off x="3276600" y="838200"/>
            <a:ext cx="1066800" cy="1066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 rot="772785">
            <a:off x="7924800" y="2362200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 rot="564380">
            <a:off x="7010400" y="19050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Ы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 rot="-1209456">
            <a:off x="7086600" y="4419600"/>
            <a:ext cx="1066800" cy="10668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 rot="-899176">
            <a:off x="5715000" y="5105400"/>
            <a:ext cx="1066800" cy="1066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4114800" y="5410200"/>
            <a:ext cx="1066800" cy="1066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 rot="782738">
            <a:off x="2590800" y="5029200"/>
            <a:ext cx="1066800" cy="10668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 rot="1622288">
            <a:off x="1143000" y="44196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</a:t>
            </a:r>
          </a:p>
        </p:txBody>
      </p:sp>
      <p:pic>
        <p:nvPicPr>
          <p:cNvPr id="7185" name="Picture 18" descr="m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8" y="2205038"/>
            <a:ext cx="1854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6" grpId="0" animBg="1"/>
      <p:bldP spid="61447" grpId="0" animBg="1"/>
      <p:bldP spid="61448" grpId="0" animBg="1"/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588" y="1142984"/>
            <a:ext cx="5286412" cy="409733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34906"/>
                </a:solidFill>
              </a:rPr>
              <a:t>Что за чудо – длинный дом!</a:t>
            </a:r>
          </a:p>
          <a:p>
            <a:pPr>
              <a:buNone/>
            </a:pPr>
            <a:r>
              <a:rPr lang="ru-RU" dirty="0" smtClean="0">
                <a:solidFill>
                  <a:srgbClr val="034906"/>
                </a:solidFill>
              </a:rPr>
              <a:t>Пассажиров много в нем.</a:t>
            </a:r>
          </a:p>
          <a:p>
            <a:pPr>
              <a:buNone/>
            </a:pPr>
            <a:r>
              <a:rPr lang="ru-RU" dirty="0" smtClean="0">
                <a:solidFill>
                  <a:srgbClr val="034906"/>
                </a:solidFill>
              </a:rPr>
              <a:t>Носит обувь из резины</a:t>
            </a:r>
          </a:p>
          <a:p>
            <a:pPr>
              <a:buNone/>
            </a:pPr>
            <a:r>
              <a:rPr lang="ru-RU" dirty="0" smtClean="0">
                <a:solidFill>
                  <a:srgbClr val="034906"/>
                </a:solidFill>
              </a:rPr>
              <a:t>И питается бензином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i="1" dirty="0" smtClean="0"/>
              <a:t>(Автобус)</a:t>
            </a:r>
          </a:p>
          <a:p>
            <a:endParaRPr lang="ru-RU" dirty="0"/>
          </a:p>
        </p:txBody>
      </p:sp>
      <p:pic>
        <p:nvPicPr>
          <p:cNvPr id="6146" name="Picture 2" descr="Загадки про автобус отв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86124"/>
            <a:ext cx="4143404" cy="32582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122" name="Picture 2" descr="Загадки про автомоб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280"/>
            <a:ext cx="4357718" cy="4357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42860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Это что за зверь такой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Пробежал по мостовой,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 ногах его - резина,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А питается бензином?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Он рычит, клубится пыль.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Что за зверь? ...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(Автомобиль)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Какой последний день недели?</a:t>
            </a:r>
          </a:p>
          <a:p>
            <a:pPr>
              <a:buNone/>
            </a:pPr>
            <a:r>
              <a:rPr lang="ru-RU" dirty="0" smtClean="0"/>
              <a:t>(Воскресенье)</a:t>
            </a:r>
            <a:endParaRPr lang="ru-RU" dirty="0"/>
          </a:p>
        </p:txBody>
      </p:sp>
      <p:pic>
        <p:nvPicPr>
          <p:cNvPr id="4098" name="Picture 2" descr="http://rusdatas.ru/_ph/20/2/5093001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071810"/>
            <a:ext cx="43243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Вот жилище горожан:</a:t>
            </a:r>
          </a:p>
          <a:p>
            <a:r>
              <a:rPr lang="ru-RU" sz="2800" dirty="0" smtClean="0"/>
              <a:t>В кухне есть плита и кран,</a:t>
            </a:r>
          </a:p>
          <a:p>
            <a:r>
              <a:rPr lang="ru-RU" sz="2800" dirty="0" smtClean="0"/>
              <a:t>Ванна есть и туалет,</a:t>
            </a:r>
          </a:p>
          <a:p>
            <a:r>
              <a:rPr lang="ru-RU" sz="2800" dirty="0" smtClean="0"/>
              <a:t>Мебель в комнате, паркет.</a:t>
            </a:r>
          </a:p>
          <a:p>
            <a:r>
              <a:rPr lang="ru-RU" sz="2800" dirty="0" smtClean="0"/>
              <a:t>Заходи в нее, живи,</a:t>
            </a:r>
          </a:p>
          <a:p>
            <a:r>
              <a:rPr lang="ru-RU" sz="2800" dirty="0" smtClean="0"/>
              <a:t>Только слово назови. </a:t>
            </a:r>
          </a:p>
          <a:p>
            <a:endParaRPr lang="ru-RU" sz="2800" dirty="0" smtClean="0"/>
          </a:p>
          <a:p>
            <a:r>
              <a:rPr lang="ru-RU" sz="2800" dirty="0" smtClean="0"/>
              <a:t>(Квартира)</a:t>
            </a:r>
            <a:endParaRPr lang="ru-RU" sz="2800" dirty="0"/>
          </a:p>
        </p:txBody>
      </p:sp>
      <p:pic>
        <p:nvPicPr>
          <p:cNvPr id="3074" name="Picture 2" descr="http://www.brwmoscow.ru/img/tit/ke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64856"/>
            <a:ext cx="5143504" cy="379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052" name="Picture 4" descr="http://www.progorod11.ru/sites/progorod11.ru/files/images/wapos_ru_50476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456" y="0"/>
            <a:ext cx="4533544" cy="53578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371477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Морозы и вьюга,</a:t>
            </a:r>
          </a:p>
          <a:p>
            <a:pPr>
              <a:buNone/>
            </a:pPr>
            <a:r>
              <a:rPr lang="ru-RU" dirty="0" smtClean="0"/>
              <a:t>И снег на дворе,</a:t>
            </a:r>
          </a:p>
          <a:p>
            <a:pPr>
              <a:buNone/>
            </a:pPr>
            <a:r>
              <a:rPr lang="ru-RU" dirty="0" smtClean="0"/>
              <a:t>К нам в гости</a:t>
            </a:r>
          </a:p>
          <a:p>
            <a:pPr>
              <a:buNone/>
            </a:pPr>
            <a:r>
              <a:rPr lang="ru-RU" dirty="0" smtClean="0"/>
              <a:t>Приходит зима в ... </a:t>
            </a:r>
          </a:p>
          <a:p>
            <a:pPr>
              <a:buNone/>
            </a:pPr>
            <a:r>
              <a:rPr lang="ru-RU" dirty="0" smtClean="0"/>
              <a:t>(декабре)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22.jpg"/>
          <p:cNvPicPr>
            <a:picLocks noChangeAspect="1"/>
          </p:cNvPicPr>
          <p:nvPr/>
        </p:nvPicPr>
        <p:blipFill rotWithShape="1">
          <a:blip r:embed="rId2"/>
          <a:srcRect l="-166" r="1880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998146" cy="3943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Куда бежит – сама не знает.</a:t>
            </a:r>
            <a:br>
              <a:rPr lang="ru-RU" sz="2800" dirty="0" smtClean="0"/>
            </a:br>
            <a:r>
              <a:rPr lang="ru-RU" sz="2800" dirty="0" smtClean="0"/>
              <a:t>В степи ровна,</a:t>
            </a:r>
            <a:br>
              <a:rPr lang="ru-RU" sz="2800" dirty="0" smtClean="0"/>
            </a:br>
            <a:r>
              <a:rPr lang="ru-RU" sz="2800" dirty="0" smtClean="0"/>
              <a:t>В лесу плутает,</a:t>
            </a:r>
            <a:br>
              <a:rPr lang="ru-RU" sz="2800" dirty="0" smtClean="0"/>
            </a:br>
            <a:r>
              <a:rPr lang="ru-RU" sz="2800" dirty="0" smtClean="0"/>
              <a:t>Споткнется у порога.</a:t>
            </a:r>
            <a:br>
              <a:rPr lang="ru-RU" sz="2800" dirty="0" smtClean="0"/>
            </a:br>
            <a:r>
              <a:rPr lang="ru-RU" sz="2800" dirty="0" smtClean="0"/>
              <a:t>Что это? …</a:t>
            </a:r>
          </a:p>
          <a:p>
            <a:pPr>
              <a:buNone/>
            </a:pPr>
            <a:r>
              <a:rPr lang="ru-RU" sz="2800" dirty="0" smtClean="0"/>
              <a:t>    (дорога)</a:t>
            </a:r>
          </a:p>
          <a:p>
            <a:endParaRPr lang="ru-RU" sz="2800" dirty="0"/>
          </a:p>
        </p:txBody>
      </p:sp>
      <p:pic>
        <p:nvPicPr>
          <p:cNvPr id="1030" name="Picture 6" descr="http://wap.unsveta.com/images/11449cy320x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70"/>
            <a:ext cx="3857620" cy="5786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404</Words>
  <Application>Microsoft Office PowerPoint</Application>
  <PresentationFormat>Экран (4:3)</PresentationFormat>
  <Paragraphs>149</Paragraphs>
  <Slides>26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Солнцестояние</vt:lpstr>
      <vt:lpstr>Точечный рисунок</vt:lpstr>
      <vt:lpstr>Презентация  к уроку русского языка  по теме:  «Разбор слов по составу»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Какие части слова вы знаете?</vt:lpstr>
      <vt:lpstr>Слайд 18</vt:lpstr>
      <vt:lpstr>Каким способом образовано слово  подводный?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43</cp:revision>
  <dcterms:created xsi:type="dcterms:W3CDTF">2013-01-14T16:02:20Z</dcterms:created>
  <dcterms:modified xsi:type="dcterms:W3CDTF">2013-01-30T14:06:41Z</dcterms:modified>
</cp:coreProperties>
</file>