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688" y="692696"/>
            <a:ext cx="5958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Целевой воспитательный проект</a:t>
            </a:r>
          </a:p>
          <a:p>
            <a:pPr algn="ctr"/>
            <a:r>
              <a:rPr lang="ru-RU" sz="4000" dirty="0"/>
              <a:t>по  толерантному воспитанию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</a:rPr>
              <a:t>« Астрахань многонациональная»</a:t>
            </a:r>
          </a:p>
          <a:p>
            <a:pPr algn="ctr"/>
            <a:r>
              <a:rPr lang="ru-RU" sz="4000" dirty="0"/>
              <a:t>( для учащихся </a:t>
            </a:r>
            <a:endParaRPr lang="ru-RU" sz="4000" dirty="0" smtClean="0"/>
          </a:p>
          <a:p>
            <a:pPr algn="ctr"/>
            <a:r>
              <a:rPr lang="ru-RU" sz="4000" dirty="0" smtClean="0"/>
              <a:t>       1 </a:t>
            </a:r>
            <a:r>
              <a:rPr lang="ru-RU" sz="4000" dirty="0"/>
              <a:t>– 11 классов</a:t>
            </a:r>
            <a:r>
              <a:rPr lang="ru-RU" sz="4000" dirty="0" smtClean="0"/>
              <a:t>)»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3079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7424" y="14931"/>
            <a:ext cx="9171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2.    Программно-методическое: </a:t>
            </a:r>
          </a:p>
          <a:p>
            <a:r>
              <a:rPr lang="ru-RU" sz="2400" dirty="0"/>
              <a:t>  разработка тематических воспитательных часов  </a:t>
            </a:r>
          </a:p>
          <a:p>
            <a:r>
              <a:rPr lang="ru-RU" sz="2400" dirty="0"/>
              <a:t>  определение тем проектов;</a:t>
            </a:r>
          </a:p>
          <a:p>
            <a:r>
              <a:rPr lang="ru-RU" sz="2400" dirty="0"/>
              <a:t>  разработка сценариев праздников, фестивалей;</a:t>
            </a:r>
          </a:p>
          <a:p>
            <a:r>
              <a:rPr lang="ru-RU" sz="2400" dirty="0"/>
              <a:t>  создание «копилки» сценариев мероприятий, воспитательных часов  по толерантному воспитанию.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4" y="2636913"/>
            <a:ext cx="4437152" cy="428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89" y="2636913"/>
            <a:ext cx="4585712" cy="429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53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4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3.      Информационное: </a:t>
            </a:r>
          </a:p>
          <a:p>
            <a:r>
              <a:rPr lang="ru-RU" sz="2400" dirty="0"/>
              <a:t>  ознакомление педагогов школы с основными положениями целевого воспитательного проекта;</a:t>
            </a:r>
          </a:p>
          <a:p>
            <a:r>
              <a:rPr lang="ru-RU" sz="2400" dirty="0"/>
              <a:t>  обсуждение на МО воспитателей, направлений целевого воспитательного проекта;</a:t>
            </a:r>
          </a:p>
          <a:p>
            <a:r>
              <a:rPr lang="ru-RU" sz="2400" dirty="0"/>
              <a:t>  сообщение информации о направлениях целевого воспитательного проекта работникам школьной библиотеки, этнического, краеведческого музея.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47" y="3573016"/>
            <a:ext cx="3897767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932040" cy="33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6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4.    Кадровое:  </a:t>
            </a:r>
          </a:p>
          <a:p>
            <a:r>
              <a:rPr lang="ru-RU" sz="2400" dirty="0"/>
              <a:t> </a:t>
            </a:r>
            <a:r>
              <a:rPr lang="ru-RU" sz="2400" dirty="0" smtClean="0"/>
              <a:t>определить ответственных </a:t>
            </a:r>
            <a:r>
              <a:rPr lang="ru-RU" sz="2400" dirty="0"/>
              <a:t>за </a:t>
            </a:r>
            <a:r>
              <a:rPr lang="ru-RU" sz="2400" dirty="0" smtClean="0"/>
              <a:t>реализацию проекта, музыкальное оформление, </a:t>
            </a:r>
            <a:r>
              <a:rPr lang="ru-RU" sz="2400" dirty="0"/>
              <a:t>постановку танцев.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427984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582351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5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52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5.    Организационное, материально-техническо</a:t>
            </a:r>
            <a:r>
              <a:rPr lang="ru-RU" sz="2000" dirty="0"/>
              <a:t>е: </a:t>
            </a:r>
          </a:p>
          <a:p>
            <a:r>
              <a:rPr lang="ru-RU" sz="2000" dirty="0"/>
              <a:t>  планирование работы по толерантному воспитанию; планирование тематических творческих периодов и согласование с другими направлениями воспитательной работы;</a:t>
            </a:r>
          </a:p>
          <a:p>
            <a:r>
              <a:rPr lang="ru-RU" sz="2000" dirty="0"/>
              <a:t>  составление графика посещения музеев, экскурсий, поездок на театральные представления;</a:t>
            </a:r>
          </a:p>
          <a:p>
            <a:r>
              <a:rPr lang="ru-RU" sz="2000" dirty="0"/>
              <a:t>  определение ответственных за разработку тематических воспитательных часов, презентаций по теме проекта;</a:t>
            </a:r>
          </a:p>
          <a:p>
            <a:r>
              <a:rPr lang="ru-RU" sz="2000" dirty="0"/>
              <a:t>  проведение общешкольного конкурса на лучшую разработку классного часа по толерантному воспитанию;</a:t>
            </a:r>
          </a:p>
          <a:p>
            <a:r>
              <a:rPr lang="ru-RU" sz="2000" dirty="0"/>
              <a:t>  определение ответственных за разработку сценариев фестивалей, праздников, игр;</a:t>
            </a:r>
          </a:p>
          <a:p>
            <a:r>
              <a:rPr lang="ru-RU" sz="2000" dirty="0"/>
              <a:t>  согласование целевого воспитательного проекта с планом работы школьной библиотеки и плана воспитательной работы школы;</a:t>
            </a:r>
          </a:p>
          <a:p>
            <a:r>
              <a:rPr lang="ru-RU" sz="2000" dirty="0"/>
              <a:t>  выделение  финансовых средств для награждения победителей и участников конкурсов, фестивалей, праздников, игр;</a:t>
            </a:r>
          </a:p>
          <a:p>
            <a:r>
              <a:rPr lang="ru-RU" sz="2000" dirty="0" smtClean="0"/>
              <a:t>   </a:t>
            </a:r>
            <a:r>
              <a:rPr lang="ru-RU" sz="2000" dirty="0"/>
              <a:t>приобретение костюмов для фестиваля «Традиция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42486"/>
            <a:ext cx="3096344" cy="151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49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3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6.    Финансовое:</a:t>
            </a:r>
          </a:p>
          <a:p>
            <a:r>
              <a:rPr lang="ru-RU" sz="2400" dirty="0"/>
              <a:t>  предусмотреть выделение средств на премирование победителей и участников конкурса на лучшую разработку воспитательного часа  в рамках проекта;</a:t>
            </a:r>
          </a:p>
          <a:p>
            <a:r>
              <a:rPr lang="ru-RU" sz="2400" dirty="0"/>
              <a:t>  предусмотреть финансовые средства на проведение экскурсий в музеи и поездок на театральные представления.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283968" cy="39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82388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9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0" y="15943"/>
            <a:ext cx="91413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Этапы реализации проекта.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1 этап -  подготовительный (2012 г.</a:t>
            </a:r>
            <a:r>
              <a:rPr lang="ru-RU" sz="2000" dirty="0"/>
              <a:t>) </a:t>
            </a:r>
          </a:p>
          <a:p>
            <a:r>
              <a:rPr lang="ru-RU" sz="2000" dirty="0"/>
              <a:t>1.    Аналитико-диагностическая деятельность:</a:t>
            </a:r>
          </a:p>
          <a:p>
            <a:r>
              <a:rPr lang="ru-RU" sz="2000" dirty="0"/>
              <a:t>•        разработка и проведение анкеты среди детей с целью выяснения потребностей в определённом виде творческой деятельности;</a:t>
            </a:r>
          </a:p>
          <a:p>
            <a:r>
              <a:rPr lang="ru-RU" sz="2000" dirty="0"/>
              <a:t>•        обработка результатов анкеты и коррекция положений целевого воспитательного проекта.</a:t>
            </a:r>
          </a:p>
          <a:p>
            <a:r>
              <a:rPr lang="ru-RU" sz="2000" dirty="0"/>
              <a:t>2.    Информация о целевом воспитательном проекте классных руководителей и учителей-предметников.</a:t>
            </a:r>
          </a:p>
          <a:p>
            <a:r>
              <a:rPr lang="ru-RU" sz="2000" dirty="0"/>
              <a:t>3.     Формирование творческих групп учащихся разных возрастов.</a:t>
            </a:r>
          </a:p>
          <a:p>
            <a:r>
              <a:rPr lang="ru-RU" sz="2000" dirty="0"/>
              <a:t>4.    Создание творческих групп  педагогов для разработки тематики классных часов по толерантному воспитанию.</a:t>
            </a:r>
          </a:p>
          <a:p>
            <a:r>
              <a:rPr lang="ru-RU" sz="2000" dirty="0"/>
              <a:t>5.    Разработка содержания и форм проведения воспитательных часов в рамках проекта.</a:t>
            </a:r>
          </a:p>
          <a:p>
            <a:r>
              <a:rPr lang="ru-RU" sz="2000" dirty="0"/>
              <a:t>6.    Составление плана работы поэтапной реализации целевого воспитательного проекта.</a:t>
            </a:r>
          </a:p>
          <a:p>
            <a:r>
              <a:rPr lang="ru-RU" sz="2000" dirty="0"/>
              <a:t>7.     Изучение методики КТД.  </a:t>
            </a:r>
          </a:p>
          <a:p>
            <a:r>
              <a:rPr lang="ru-RU" sz="2000" dirty="0"/>
              <a:t>8.     Решение вопросов, связанных с материально –техническим обеспечением целевого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260655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       этап – практический (2012 – 2014 гг.) </a:t>
            </a:r>
          </a:p>
          <a:p>
            <a:r>
              <a:rPr lang="ru-RU" sz="2400" dirty="0"/>
              <a:t>1.    Апробация новых форм толерантному воспитанию учащихся.</a:t>
            </a:r>
          </a:p>
          <a:p>
            <a:r>
              <a:rPr lang="ru-RU" sz="2400" dirty="0"/>
              <a:t>2.    Реализация тематических циклов по толерантному воспитанию.</a:t>
            </a:r>
          </a:p>
          <a:p>
            <a:r>
              <a:rPr lang="ru-RU" sz="2400" dirty="0"/>
              <a:t>3.    Моделирование системы толерантного воспитания.</a:t>
            </a:r>
          </a:p>
          <a:p>
            <a:r>
              <a:rPr lang="ru-RU" sz="2400" dirty="0"/>
              <a:t>4.    Вовлечение всех учащихся школы в проектную деятельность.</a:t>
            </a:r>
          </a:p>
          <a:p>
            <a:r>
              <a:rPr lang="ru-RU" sz="2400" dirty="0"/>
              <a:t>5.    Диагностика уровня толерантности учащихся.</a:t>
            </a:r>
          </a:p>
          <a:p>
            <a:r>
              <a:rPr lang="ru-RU" sz="2400" dirty="0"/>
              <a:t>6.    Анализ качественного уровня проводимых общешкольных мероприятий в рамках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417469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70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       этап – обобщающий (2015 г.</a:t>
            </a:r>
            <a:r>
              <a:rPr lang="ru-RU" sz="2400" dirty="0"/>
              <a:t>) </a:t>
            </a:r>
          </a:p>
          <a:p>
            <a:r>
              <a:rPr lang="ru-RU" sz="2400" dirty="0"/>
              <a:t>1.    Обработка данных диагностики уровня толерантности учащихся.</a:t>
            </a:r>
          </a:p>
          <a:p>
            <a:r>
              <a:rPr lang="ru-RU" sz="2400" dirty="0"/>
              <a:t>2.    Анализ эффективности модели толерантного воспитания.</a:t>
            </a:r>
          </a:p>
          <a:p>
            <a:r>
              <a:rPr lang="ru-RU" sz="2400" dirty="0"/>
              <a:t>3.    Коррекция содержания и форм толерантного воспитания.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52881"/>
            <a:ext cx="44323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94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04" y="24718"/>
            <a:ext cx="914550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Ожидаемые результаты реализации целевого проекта. </a:t>
            </a:r>
          </a:p>
          <a:p>
            <a:r>
              <a:rPr lang="ru-RU" sz="2000" dirty="0"/>
              <a:t>       Конечный результат толерантного воспитания – гармоническая личность, всесторонне развитый человек, образованный умением сосуществовать с другими людьми, уважать и принимать многообразие культур нашего мира, с формированным дружественным, гуманистическим отношением к людям. </a:t>
            </a:r>
          </a:p>
          <a:p>
            <a:r>
              <a:rPr lang="ru-RU" sz="2000" dirty="0"/>
              <a:t>   </a:t>
            </a:r>
          </a:p>
          <a:p>
            <a:r>
              <a:rPr lang="ru-RU" sz="2000" dirty="0"/>
              <a:t>     В результате  осуществления целевого воспитательного проекта по толерантному воспитанию воспитанник «санаторно-лесной школы»  должен иметь:</a:t>
            </a:r>
          </a:p>
          <a:p>
            <a:r>
              <a:rPr lang="ru-RU" sz="2000" dirty="0"/>
              <a:t>         высокий уровень устойчивости жизненной позиции, ценностей и идеалов;</a:t>
            </a:r>
          </a:p>
          <a:p>
            <a:r>
              <a:rPr lang="ru-RU" sz="2000" dirty="0"/>
              <a:t>         испытывать потребность в познании себя и других людей,  </a:t>
            </a:r>
          </a:p>
          <a:p>
            <a:r>
              <a:rPr lang="ru-RU" sz="2000" dirty="0"/>
              <a:t>         понимать, принимать и уважать культурные различия, жить по демократическим принципам;</a:t>
            </a:r>
          </a:p>
          <a:p>
            <a:r>
              <a:rPr lang="ru-RU" sz="2000" dirty="0"/>
              <a:t>         уважительно относиться к памятникам культуры и искусства.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4" y="5013176"/>
            <a:ext cx="327504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76" y="4977172"/>
            <a:ext cx="3294096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72" y="5013176"/>
            <a:ext cx="2588528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89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4339553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 нашей области разных народов не счесть.</a:t>
            </a:r>
          </a:p>
          <a:p>
            <a:r>
              <a:rPr lang="ru-RU" sz="3200" dirty="0"/>
              <a:t>Не надо пророком быть, все это знают:</a:t>
            </a:r>
          </a:p>
          <a:p>
            <a:r>
              <a:rPr lang="ru-RU" sz="3200" dirty="0"/>
              <a:t>Мы дружно жить почитаем  за честь—</a:t>
            </a:r>
          </a:p>
          <a:p>
            <a:r>
              <a:rPr lang="ru-RU" sz="3200" dirty="0"/>
              <a:t>Уваженье к культуре любой в этом нам помогает!</a:t>
            </a:r>
          </a:p>
        </p:txBody>
      </p:sp>
    </p:spTree>
    <p:extLst>
      <p:ext uri="{BB962C8B-B14F-4D97-AF65-F5344CB8AC3E}">
        <p14:creationId xmlns:p14="http://schemas.microsoft.com/office/powerpoint/2010/main" val="279115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5" y="0"/>
            <a:ext cx="91155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Обоснование проблемы.</a:t>
            </a:r>
          </a:p>
          <a:p>
            <a:r>
              <a:rPr lang="ru-RU" sz="2400" dirty="0"/>
              <a:t>Взаимное уважение и добрососедские отношения между различными народностями издавна заложены в традициях Астраханского края. Основы такого содружества воспитаны в нас нашими родителями. А что лично мы можем сделать для поддержания имиджа Астраханской области, как края, в котором веками дружно живут народы более 100 национальностей, большинство из которых являются коренными? Воспитание взаимного уважения друг к другу надо начинать как можно раньше. Мы с ребятами решили всерьез заняться этим вопросом. Таким образом, мы начали работу над нашим проектом «Астрахань многонациональная</a:t>
            </a:r>
            <a:r>
              <a:rPr lang="ru-RU" sz="2800" dirty="0"/>
              <a:t>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47426"/>
            <a:ext cx="3744416" cy="221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8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4766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FF0000"/>
                </a:solidFill>
              </a:rPr>
              <a:t>Цель </a:t>
            </a:r>
            <a:r>
              <a:rPr lang="ru-RU" sz="2000" b="1" dirty="0">
                <a:solidFill>
                  <a:srgbClr val="FF0000"/>
                </a:solidFill>
              </a:rPr>
              <a:t>проекта </a:t>
            </a:r>
            <a:r>
              <a:rPr lang="ru-RU" sz="2000" dirty="0"/>
              <a:t>– создать в школе необходимые условия для толерантного сосуществования детей с разным менталитетом; приобщить школьников к национальной культуре разных народов.</a:t>
            </a:r>
          </a:p>
          <a:p>
            <a:r>
              <a:rPr lang="ru-RU" sz="2000" dirty="0"/>
              <a:t> </a:t>
            </a:r>
          </a:p>
          <a:p>
            <a:r>
              <a:rPr lang="ru-RU" sz="2000" dirty="0" smtClean="0"/>
              <a:t>	</a:t>
            </a:r>
            <a:r>
              <a:rPr lang="ru-RU" sz="2000" b="1" dirty="0" smtClean="0">
                <a:solidFill>
                  <a:srgbClr val="FF0000"/>
                </a:solidFill>
              </a:rPr>
              <a:t>Задачи </a:t>
            </a:r>
            <a:r>
              <a:rPr lang="ru-RU" sz="2000" b="1" dirty="0">
                <a:solidFill>
                  <a:srgbClr val="FF0000"/>
                </a:solidFill>
              </a:rPr>
              <a:t>проекта:</a:t>
            </a:r>
          </a:p>
          <a:p>
            <a:r>
              <a:rPr lang="ru-RU" sz="2000" dirty="0"/>
              <a:t>     •       воспитывать способность уважать и принимать многообразие   культур нашего мира.</a:t>
            </a:r>
          </a:p>
          <a:p>
            <a:r>
              <a:rPr lang="ru-RU" sz="2000" dirty="0" smtClean="0"/>
              <a:t>     •       </a:t>
            </a:r>
            <a:r>
              <a:rPr lang="ru-RU" sz="2000" dirty="0"/>
              <a:t>воспитывать умение формировать дружественные, гуманистические отношения, развивать этническую толерантность.</a:t>
            </a:r>
          </a:p>
          <a:p>
            <a:r>
              <a:rPr lang="ru-RU" sz="2000" dirty="0" smtClean="0"/>
              <a:t>     •       </a:t>
            </a:r>
            <a:r>
              <a:rPr lang="ru-RU" sz="2000" dirty="0"/>
              <a:t>развивать духовный мир учащихся на основе познания искусства народов, проживающих в данной местности.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•       воспитывать </a:t>
            </a:r>
            <a:r>
              <a:rPr lang="ru-RU" sz="2000" dirty="0"/>
              <a:t>бережное отношение к памятникам искусства и культуре разных национальностей.</a:t>
            </a:r>
          </a:p>
          <a:p>
            <a:r>
              <a:rPr lang="ru-RU" sz="2000" dirty="0" smtClean="0"/>
              <a:t>     •       </a:t>
            </a:r>
            <a:r>
              <a:rPr lang="ru-RU" sz="2000" dirty="0"/>
              <a:t>воспитывать чувство любви и уважения к своему краю, традициям гостеприимства.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•       формировать </a:t>
            </a:r>
            <a:r>
              <a:rPr lang="ru-RU" sz="2000" dirty="0"/>
              <a:t>навыки поисково-исследовательской деятельности учащихся.</a:t>
            </a:r>
          </a:p>
          <a:p>
            <a:r>
              <a:rPr lang="ru-RU" sz="2000" dirty="0" smtClean="0"/>
              <a:t>     •        формировать </a:t>
            </a:r>
            <a:r>
              <a:rPr lang="ru-RU" sz="2000" dirty="0"/>
              <a:t>нравственную позицию школьников с использованием воспитательного потенциала краеведения.</a:t>
            </a:r>
          </a:p>
          <a:p>
            <a:r>
              <a:rPr lang="ru-RU" sz="2000" dirty="0" smtClean="0"/>
              <a:t>     •        развивать </a:t>
            </a:r>
            <a:r>
              <a:rPr lang="ru-RU" sz="2000" dirty="0"/>
              <a:t>творческое мышление, художественные, музыкальные, литературные и хореографические способности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96936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Основные содержательные направления реализации проекта.</a:t>
            </a:r>
          </a:p>
          <a:p>
            <a:pPr algn="ctr"/>
            <a:r>
              <a:rPr lang="ru-RU" sz="2400" dirty="0"/>
              <a:t>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1.    Мир прекрасного.</a:t>
            </a:r>
          </a:p>
          <a:p>
            <a:r>
              <a:rPr lang="ru-RU" sz="2400" dirty="0"/>
              <a:t> Посещение этнического, краеведческого музея, выставок декоративно- прикладного творчества.</a:t>
            </a:r>
          </a:p>
          <a:p>
            <a:r>
              <a:rPr lang="ru-RU" sz="2400" dirty="0"/>
              <a:t> Организация поездок на театральные  представления в кукольный театр.</a:t>
            </a:r>
          </a:p>
          <a:p>
            <a:r>
              <a:rPr lang="ru-RU" sz="2400" dirty="0"/>
              <a:t> Создание школьного стенда с описанием национальных традиций изучаемых культур.</a:t>
            </a:r>
          </a:p>
          <a:p>
            <a:r>
              <a:rPr lang="ru-RU" sz="2400" dirty="0"/>
              <a:t> Проведение классных часов по теме проекта.</a:t>
            </a:r>
          </a:p>
          <a:p>
            <a:r>
              <a:rPr lang="ru-RU" sz="2400" dirty="0"/>
              <a:t> Проведение цикла бесед о национальных достижениях изучаемых культур.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79"/>
            <a:ext cx="3096345" cy="272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79"/>
            <a:ext cx="2915815" cy="272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149080"/>
            <a:ext cx="3131839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3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528" y="0"/>
            <a:ext cx="9169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2.    Твори, выдумывай, пробуй!</a:t>
            </a:r>
          </a:p>
          <a:p>
            <a:r>
              <a:rPr lang="ru-RU" sz="2400" dirty="0"/>
              <a:t> постановка кукольных спектаклей по народным сказкам для подшефных малышей.</a:t>
            </a:r>
          </a:p>
          <a:p>
            <a:r>
              <a:rPr lang="ru-RU" sz="2400" dirty="0"/>
              <a:t> выступления школьного танцевального объединения. </a:t>
            </a:r>
          </a:p>
          <a:p>
            <a:r>
              <a:rPr lang="ru-RU" sz="2400" dirty="0"/>
              <a:t> </a:t>
            </a:r>
            <a:r>
              <a:rPr lang="ru-RU" sz="2400" dirty="0" smtClean="0"/>
              <a:t>конкурсы  </a:t>
            </a:r>
            <a:r>
              <a:rPr lang="ru-RU" sz="2400" dirty="0"/>
              <a:t>чтецов «Мой край родной».</a:t>
            </a:r>
          </a:p>
          <a:p>
            <a:r>
              <a:rPr lang="ru-RU" sz="2400" dirty="0"/>
              <a:t> </a:t>
            </a:r>
            <a:r>
              <a:rPr lang="ru-RU" sz="2400" dirty="0" smtClean="0"/>
              <a:t>конкурсы  </a:t>
            </a:r>
            <a:r>
              <a:rPr lang="ru-RU" sz="2400" dirty="0"/>
              <a:t>фотографий, рисунков «Кто мы, астраханцы!»</a:t>
            </a:r>
          </a:p>
          <a:p>
            <a:r>
              <a:rPr lang="ru-RU" sz="2400" dirty="0"/>
              <a:t> </a:t>
            </a:r>
            <a:r>
              <a:rPr lang="ru-RU" sz="2400" dirty="0" smtClean="0"/>
              <a:t>организация </a:t>
            </a:r>
            <a:r>
              <a:rPr lang="ru-RU" sz="2400" dirty="0"/>
              <a:t>творческой мастерской «Подарок для друга»</a:t>
            </a:r>
          </a:p>
          <a:p>
            <a:r>
              <a:rPr lang="ru-RU" sz="2400" dirty="0" smtClean="0"/>
              <a:t> организация </a:t>
            </a:r>
            <a:r>
              <a:rPr lang="ru-RU" sz="2400" dirty="0"/>
              <a:t>выставки «Быт и культура народов, населяющих  Астраханскую область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6320"/>
            <a:ext cx="4283968" cy="344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16320"/>
            <a:ext cx="4726344" cy="342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79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3.    Учимся понимать прекрасное.</a:t>
            </a:r>
          </a:p>
          <a:p>
            <a:r>
              <a:rPr lang="ru-RU" sz="2400" dirty="0"/>
              <a:t> Разработка тематики классных часов по теме проекта.</a:t>
            </a:r>
          </a:p>
          <a:p>
            <a:r>
              <a:rPr lang="ru-RU" sz="2400" dirty="0"/>
              <a:t> Создание тематических электронных презентаций о выдающихся деятелях культуры и искусства.</a:t>
            </a:r>
          </a:p>
          <a:p>
            <a:r>
              <a:rPr lang="ru-RU" sz="2400" dirty="0"/>
              <a:t> Организация встреч с поэтами, писателями, художниками.</a:t>
            </a:r>
          </a:p>
          <a:p>
            <a:r>
              <a:rPr lang="ru-RU" sz="2400" dirty="0"/>
              <a:t> Проведение общешкольных  вечеров по творчеству художников, музыкантов, писателей и поэтов Астраханского края.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" y="3046988"/>
            <a:ext cx="4273280" cy="381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046988"/>
            <a:ext cx="4716017" cy="381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53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800" y="0"/>
            <a:ext cx="915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4.    Сохраним наследие…</a:t>
            </a:r>
          </a:p>
          <a:p>
            <a:r>
              <a:rPr lang="ru-RU" sz="2400" dirty="0"/>
              <a:t> Организовать взаимодействие школы и этнического музея, определить содержание и формы такого взаимодействия.</a:t>
            </a:r>
          </a:p>
          <a:p>
            <a:r>
              <a:rPr lang="ru-RU" sz="2400" dirty="0"/>
              <a:t>  Организовать изучение истории памятников культуры и искусства на территории Астраханского края.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211960" cy="441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815480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2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12" y="0"/>
            <a:ext cx="91260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Ресурсное обеспечение проекта.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1.    Нормативно-правовое: </a:t>
            </a:r>
          </a:p>
          <a:p>
            <a:r>
              <a:rPr lang="ru-RU" sz="2000" dirty="0"/>
              <a:t>  Закон Российской Федерации «Об образовании»;</a:t>
            </a:r>
          </a:p>
          <a:p>
            <a:r>
              <a:rPr lang="ru-RU" sz="2000" dirty="0"/>
              <a:t>  Национальная доктрина образования в Российской Федерации до 2025 года, одобренная постановлением Правительства Российской Федерации от 4 октября 2000г., № 751;</a:t>
            </a:r>
          </a:p>
          <a:p>
            <a:r>
              <a:rPr lang="ru-RU" sz="2000" dirty="0"/>
              <a:t>  Концепция модернизации российского образования на период до 2010года, одобренная распоряжением Правительства Российской Федерации от 29 декабря 2001 года , №1756-р.;</a:t>
            </a:r>
          </a:p>
          <a:p>
            <a:r>
              <a:rPr lang="ru-RU" sz="2000" dirty="0"/>
              <a:t>  Национальная образовательная стратегия-инициатива «Наша новая школа», сформулированная в Обращении Президента России  к Федеральному собранию Российской Федерации;</a:t>
            </a:r>
          </a:p>
          <a:p>
            <a:r>
              <a:rPr lang="ru-RU" sz="2000" dirty="0"/>
              <a:t></a:t>
            </a:r>
          </a:p>
          <a:p>
            <a:r>
              <a:rPr lang="ru-RU" sz="2000" dirty="0"/>
              <a:t>  Целевой воспитательный проект по толерантному воспитанию;</a:t>
            </a:r>
          </a:p>
          <a:p>
            <a:r>
              <a:rPr lang="ru-RU" sz="2000" dirty="0"/>
              <a:t>  Положения о конкурсах, фестивалях, играх, о деятельности школьных творческих объединений.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8981"/>
            <a:ext cx="4139952" cy="214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08980"/>
            <a:ext cx="4788024" cy="214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360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1050</Words>
  <Application>Microsoft Office PowerPoint</Application>
  <PresentationFormat>Экран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2012-10-30T12:53:54Z</dcterms:created>
  <dcterms:modified xsi:type="dcterms:W3CDTF">2012-11-23T13:41:33Z</dcterms:modified>
</cp:coreProperties>
</file>