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9" r:id="rId2"/>
    <p:sldId id="261" r:id="rId3"/>
    <p:sldId id="276" r:id="rId4"/>
    <p:sldId id="263" r:id="rId5"/>
    <p:sldId id="278" r:id="rId6"/>
    <p:sldId id="264" r:id="rId7"/>
    <p:sldId id="277" r:id="rId8"/>
    <p:sldId id="268" r:id="rId9"/>
    <p:sldId id="282" r:id="rId10"/>
    <p:sldId id="275" r:id="rId11"/>
    <p:sldId id="281" r:id="rId12"/>
    <p:sldId id="266" r:id="rId13"/>
    <p:sldId id="286" r:id="rId14"/>
    <p:sldId id="283" r:id="rId15"/>
    <p:sldId id="267" r:id="rId16"/>
    <p:sldId id="285" r:id="rId17"/>
    <p:sldId id="270" r:id="rId18"/>
    <p:sldId id="271" r:id="rId19"/>
    <p:sldId id="272" r:id="rId20"/>
    <p:sldId id="273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AD5"/>
    <a:srgbClr val="FFE8D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58" autoAdjust="0"/>
  </p:normalViewPr>
  <p:slideViewPr>
    <p:cSldViewPr>
      <p:cViewPr varScale="1">
        <p:scale>
          <a:sx n="125" d="100"/>
          <a:sy n="125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E7478-713E-402D-9DAA-019B2EE9105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69366-B2BF-4CB4-8C4D-EDAEBCB4F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4882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29591-B838-43BD-AC5E-F71CB44902F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922B7-6023-47AB-AFE6-7B877C62C8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3141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867638-A823-487D-894A-B38688B89BB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922B7-6023-47AB-AFE6-7B877C62C89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922B7-6023-47AB-AFE6-7B877C62C899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EFEABF-A7E5-43C4-86EF-C5C0B67DB48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6F14A-2D37-417C-BCE6-52D4D8F70B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EFEABF-A7E5-43C4-86EF-C5C0B67DB48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6F14A-2D37-417C-BCE6-52D4D8F70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EFEABF-A7E5-43C4-86EF-C5C0B67DB48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6F14A-2D37-417C-BCE6-52D4D8F70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EFEABF-A7E5-43C4-86EF-C5C0B67DB48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6F14A-2D37-417C-BCE6-52D4D8F70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EFEABF-A7E5-43C4-86EF-C5C0B67DB48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6F14A-2D37-417C-BCE6-52D4D8F70B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EFEABF-A7E5-43C4-86EF-C5C0B67DB48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6F14A-2D37-417C-BCE6-52D4D8F70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EFEABF-A7E5-43C4-86EF-C5C0B67DB48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6F14A-2D37-417C-BCE6-52D4D8F70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EFEABF-A7E5-43C4-86EF-C5C0B67DB48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6F14A-2D37-417C-BCE6-52D4D8F70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EFEABF-A7E5-43C4-86EF-C5C0B67DB48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6F14A-2D37-417C-BCE6-52D4D8F70B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EFEABF-A7E5-43C4-86EF-C5C0B67DB48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6F14A-2D37-417C-BCE6-52D4D8F70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EFEABF-A7E5-43C4-86EF-C5C0B67DB48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6F14A-2D37-417C-BCE6-52D4D8F70B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EEFEABF-A7E5-43C4-86EF-C5C0B67DB48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146F14A-2D37-417C-BCE6-52D4D8F70B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Рисунок 4" descr="алюм15.jpg"/>
          <p:cNvPicPr>
            <a:picLocks noChangeAspect="1"/>
          </p:cNvPicPr>
          <p:nvPr/>
        </p:nvPicPr>
        <p:blipFill>
          <a:blip r:embed="rId3" cstate="email">
            <a:lum bright="20000" contrast="10000"/>
          </a:blip>
          <a:srcRect/>
          <a:stretch>
            <a:fillRect/>
          </a:stretch>
        </p:blipFill>
        <p:spPr bwMode="auto">
          <a:xfrm>
            <a:off x="3491880" y="297054"/>
            <a:ext cx="5472608" cy="3299949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124" name="Содержимое 8" descr="алюм17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79512" y="285750"/>
            <a:ext cx="3320926" cy="6235207"/>
          </a:xfrm>
          <a:ln w="28575">
            <a:solidFill>
              <a:schemeClr val="bg2">
                <a:lumMod val="50000"/>
              </a:schemeClr>
            </a:solidFill>
          </a:ln>
        </p:spPr>
      </p:pic>
      <p:pic>
        <p:nvPicPr>
          <p:cNvPr id="5125" name="Рисунок 9" descr="алюм1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91880" y="3501008"/>
            <a:ext cx="5472608" cy="3025231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406640" cy="259228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effectLst/>
                <a:latin typeface="Bookman Old Style" pitchFamily="18" charset="0"/>
              </a:rPr>
              <a:t>Металлы и их значение в жизни человека</a:t>
            </a:r>
            <a:endParaRPr lang="ru-RU" sz="5400" b="1" dirty="0"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498080" cy="100811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/>
                <a:latin typeface="Bookman Old Style" pitchFamily="18" charset="0"/>
              </a:rPr>
              <a:t>Критерии оценивания работы группы</a:t>
            </a:r>
            <a:endParaRPr lang="ru-RU" sz="3600" b="1" dirty="0">
              <a:effectLst/>
              <a:latin typeface="Bookman Old Style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1412776"/>
          <a:ext cx="8784975" cy="393018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600682"/>
                <a:gridCol w="1759086"/>
                <a:gridCol w="1456656"/>
                <a:gridCol w="1584176"/>
                <a:gridCol w="1656184"/>
                <a:gridCol w="1728191"/>
              </a:tblGrid>
              <a:tr h="144606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№ гр. 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Правильность изложения материала 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Логика, чёткость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и культура </a:t>
                      </a: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изложения 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материала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Дополнения других групп 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Поведение в группе, умение сотрудничать 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Выполнение лабораторной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работы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/>
                </a:tc>
              </a:tr>
              <a:tr h="52058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 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 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 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 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 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</a:tr>
              <a:tr h="52058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/>
                        <a:t>  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 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/>
                        <a:t>  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 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/>
                        <a:t>  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</a:tr>
              <a:tr h="52058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/>
                        <a:t>  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 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/>
                        <a:t>  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 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 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</a:tr>
              <a:tr h="52058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4 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/>
                        <a:t>  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 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 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 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 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55776" y="5393540"/>
            <a:ext cx="40324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«5» – 22 -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 25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 баллов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«4» - 17 – 21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баллов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«3» - 12 – 16 баллов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effectLst/>
              </a:rPr>
              <a:t>Физические свойства металлов</a:t>
            </a:r>
            <a:endParaRPr lang="ru-RU" sz="40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640960" cy="5544616"/>
          </a:xfrm>
        </p:spPr>
        <p:txBody>
          <a:bodyPr>
            <a:noAutofit/>
          </a:bodyPr>
          <a:lstStyle/>
          <a:p>
            <a:pPr lvl="0">
              <a:buClr>
                <a:schemeClr val="bg2">
                  <a:lumMod val="25000"/>
                </a:schemeClr>
              </a:buClr>
              <a:buSzPct val="100000"/>
              <a:buFontTx/>
              <a:buChar char="●"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Исключите лишний металл: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Clr>
                <a:schemeClr val="bg2">
                  <a:lumMod val="25000"/>
                </a:schemeClr>
              </a:buClr>
              <a:buSzPct val="100000"/>
            </a:pP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Sr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(2,63 г/см</a:t>
            </a:r>
            <a:r>
              <a:rPr lang="ru-RU" sz="22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(0,863г/см</a:t>
            </a:r>
            <a:r>
              <a:rPr lang="ru-RU" sz="22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Os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(22,61 г/см</a:t>
            </a:r>
            <a:r>
              <a:rPr lang="ru-RU" sz="22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(3,78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г/см</a:t>
            </a:r>
            <a:r>
              <a:rPr lang="ru-RU" sz="22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0" algn="l">
              <a:buClr>
                <a:schemeClr val="bg2">
                  <a:lumMod val="25000"/>
                </a:schemeClr>
              </a:buClr>
              <a:buSzPct val="100000"/>
              <a:buFontTx/>
              <a:buChar char="●"/>
            </a:pP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>
              <a:buClr>
                <a:schemeClr val="bg2">
                  <a:lumMod val="25000"/>
                </a:schemeClr>
              </a:buClr>
              <a:buSzPct val="100000"/>
              <a:buFontTx/>
              <a:buChar char="●"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Назовите 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самый легкоплавкий из перечисленных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металлов, аргументируйте ответ:</a:t>
            </a:r>
          </a:p>
          <a:p>
            <a:pPr lvl="1" algn="l">
              <a:buClr>
                <a:schemeClr val="bg2">
                  <a:lumMod val="25000"/>
                </a:schemeClr>
              </a:buClr>
              <a:buSzPct val="100000"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вольфрам, железо, натрий, магний, алюминий</a:t>
            </a:r>
          </a:p>
          <a:p>
            <a:pPr lvl="0" algn="l">
              <a:buClr>
                <a:schemeClr val="bg2">
                  <a:lumMod val="25000"/>
                </a:schemeClr>
              </a:buClr>
              <a:buSzPct val="100000"/>
              <a:buFontTx/>
              <a:buChar char="●"/>
            </a:pP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>
              <a:buClr>
                <a:schemeClr val="bg2">
                  <a:lumMod val="25000"/>
                </a:schemeClr>
              </a:buClr>
              <a:buSzPct val="100000"/>
              <a:buFontTx/>
              <a:buChar char="●"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Этот 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металл используют в качестве добавки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изготовлении булатной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стали.</a:t>
            </a:r>
          </a:p>
          <a:p>
            <a:pPr lvl="0" algn="l">
              <a:buClr>
                <a:schemeClr val="bg2">
                  <a:lumMod val="25000"/>
                </a:schemeClr>
              </a:buClr>
              <a:buSzPct val="100000"/>
              <a:buFontTx/>
              <a:buChar char="●"/>
            </a:pP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>
              <a:buClr>
                <a:schemeClr val="bg2">
                  <a:lumMod val="25000"/>
                </a:schemeClr>
              </a:buClr>
              <a:buSzPct val="100000"/>
              <a:buFontTx/>
              <a:buChar char="●"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Какие три металла используются для  отливки колоколов и почему?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746064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</a:rPr>
              <a:t>Биологическая роль ионов металлов</a:t>
            </a:r>
            <a:endParaRPr lang="ru-RU" b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54176" cy="5445224"/>
          </a:xfrm>
        </p:spPr>
        <p:txBody>
          <a:bodyPr>
            <a:normAutofit lnSpcReduction="10000"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Wingdings 2" pitchFamily="18" charset="2"/>
              <a:buChar char="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 долю этого элемента приходится 1,5% от массы человека, 98% содержится в костях скелета. Перечислите продукты,    богатые ионами этого металла.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Wingdings 2" pitchFamily="18" charset="2"/>
              <a:buChar char=""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Wingdings 2" pitchFamily="18" charset="2"/>
              <a:buChar char="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Установите соответствие между недостатком или избытком ионов в организме и развивающимся заболеванием: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SzPct val="100000"/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анемия,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остеопороз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гипертония – натрий, железо, кальций.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Wingdings 2" pitchFamily="18" charset="2"/>
              <a:buChar char="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Wingdings 2" pitchFamily="18" charset="2"/>
              <a:buChar char="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Для сохранения молодости металл применяется в пластической хирургии. Для этого тончайшие нити из этого металла толщиной всего несколько микрон с помощью специального проводника вводятся под кожу. Через несколько недель вокруг каждой из них формируется эластичная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коллагеновая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ткань, которая становится «каркасом» для кожи. 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Wingdings 2" pitchFamily="18" charset="2"/>
              <a:buChar char=""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Wingdings 2" pitchFamily="18" charset="2"/>
              <a:buChar char="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Ионами этого металла богаты темные сорта мяса и фруктов, зеленые овощи.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Arial" pitchFamily="34" charset="0"/>
              <a:buChar char="•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bg2">
                  <a:lumMod val="25000"/>
                </a:schemeClr>
              </a:buClr>
              <a:buSzPct val="100000"/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bg2">
                  <a:lumMod val="25000"/>
                </a:schemeClr>
              </a:buClr>
              <a:buSzPct val="100000"/>
              <a:buFont typeface="Wingdings 2" pitchFamily="18" charset="2"/>
              <a:buChar char=""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bg2">
                  <a:lumMod val="25000"/>
                </a:schemeClr>
              </a:buClr>
              <a:buSzPct val="100000"/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bg2">
                  <a:lumMod val="25000"/>
                </a:schemeClr>
              </a:buClr>
              <a:buSzPct val="100000"/>
              <a:buFont typeface="Wingdings 2" pitchFamily="18" charset="2"/>
              <a:buChar char=""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746064" cy="908720"/>
          </a:xfrm>
        </p:spPr>
        <p:txBody>
          <a:bodyPr/>
          <a:lstStyle/>
          <a:p>
            <a:pPr algn="ctr"/>
            <a:r>
              <a:rPr lang="ru-RU" b="1" dirty="0" smtClean="0">
                <a:effectLst/>
              </a:rPr>
              <a:t>Коррозия металлов</a:t>
            </a:r>
            <a:endParaRPr lang="ru-RU" b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506192" cy="5184576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bg2">
                  <a:lumMod val="25000"/>
                </a:schemeClr>
              </a:buClr>
              <a:buSzPct val="100000"/>
              <a:buFont typeface="Wingdings 2" pitchFamily="18" charset="2"/>
              <a:buChar char=""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Какие компоненты воздуха вызывают химическую коррозию?</a:t>
            </a:r>
          </a:p>
          <a:p>
            <a:pPr>
              <a:buClr>
                <a:schemeClr val="bg2">
                  <a:lumMod val="25000"/>
                </a:schemeClr>
              </a:buClr>
              <a:buNone/>
            </a:pPr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bg2">
                  <a:lumMod val="25000"/>
                </a:schemeClr>
              </a:buClr>
              <a:buSzPct val="100000"/>
              <a:buFont typeface="Wingdings 2" pitchFamily="18" charset="2"/>
              <a:buChar char=""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Сантехника попросили поставить водопроводный кран на стальную трубу. В наличии оказались хромированный и медный краны. Какой кран лучше выбрать? Аргументируйте ответ.</a:t>
            </a:r>
          </a:p>
          <a:p>
            <a:pPr>
              <a:buClr>
                <a:schemeClr val="bg2">
                  <a:lumMod val="25000"/>
                </a:schemeClr>
              </a:buClr>
              <a:buSzPct val="100000"/>
              <a:buFont typeface="Wingdings 2" pitchFamily="18" charset="2"/>
              <a:buChar char=""/>
            </a:pPr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bg2">
                  <a:lumMod val="25000"/>
                </a:schemeClr>
              </a:buClr>
              <a:buSzPct val="100000"/>
              <a:buFont typeface="Wingdings 2" pitchFamily="18" charset="2"/>
              <a:buChar char=""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Литий – самый лёгкий металл. Почему нельзя из него сделать самолёт? </a:t>
            </a:r>
          </a:p>
          <a:p>
            <a:pPr>
              <a:buClr>
                <a:schemeClr val="bg2">
                  <a:lumMod val="25000"/>
                </a:schemeClr>
              </a:buClr>
              <a:buSzPct val="100000"/>
              <a:buNone/>
            </a:pPr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bg2">
                  <a:lumMod val="25000"/>
                </a:schemeClr>
              </a:buClr>
              <a:buSzPct val="100000"/>
              <a:buFont typeface="Wingdings 2" pitchFamily="18" charset="2"/>
              <a:buChar char=""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Легирование это: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bg2">
                  <a:lumMod val="25000"/>
                </a:schemeClr>
              </a:buClr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     а) покрытие железного листа слоем олова;</a:t>
            </a:r>
          </a:p>
          <a:p>
            <a:pPr>
              <a:buClr>
                <a:schemeClr val="bg2">
                  <a:lumMod val="25000"/>
                </a:schemeClr>
              </a:buClr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     б) создание контакта с более активным металлом;</a:t>
            </a:r>
          </a:p>
          <a:p>
            <a:pPr>
              <a:buClr>
                <a:schemeClr val="bg2">
                  <a:lumMod val="25000"/>
                </a:schemeClr>
              </a:buClr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     в) покрытие металла краской;</a:t>
            </a:r>
          </a:p>
          <a:p>
            <a:pPr>
              <a:buClr>
                <a:schemeClr val="bg2">
                  <a:lumMod val="25000"/>
                </a:schemeClr>
              </a:buClr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     г) специальное введение в сплав элементов,   </a:t>
            </a:r>
          </a:p>
          <a:p>
            <a:pPr>
              <a:buClr>
                <a:schemeClr val="bg2">
                  <a:lumMod val="25000"/>
                </a:schemeClr>
              </a:buClr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         замедляющих процесс коррозии;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98080" cy="4594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</a:rPr>
              <a:t>Металлургия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5760640"/>
          </a:xfrm>
        </p:spPr>
        <p:txBody>
          <a:bodyPr>
            <a:normAutofit fontScale="77500" lnSpcReduction="20000"/>
          </a:bodyPr>
          <a:lstStyle/>
          <a:p>
            <a:pPr lvl="0">
              <a:buClr>
                <a:schemeClr val="bg2">
                  <a:lumMod val="25000"/>
                </a:schemeClr>
              </a:buClr>
              <a:buSzPct val="100000"/>
              <a:buFontTx/>
              <a:buChar char="●"/>
            </a:pPr>
            <a:r>
              <a:rPr lang="ru-RU" b="1" dirty="0">
                <a:latin typeface="Arial" pitchFamily="34" charset="0"/>
                <a:cs typeface="Arial" pitchFamily="34" charset="0"/>
              </a:rPr>
              <a:t>Из записанных уравнений выберите те, которые относятся к пирометаллургическому способу: </a:t>
            </a:r>
          </a:p>
          <a:p>
            <a:pPr marL="1117854" lvl="2" indent="-514350">
              <a:buClr>
                <a:schemeClr val="bg2">
                  <a:lumMod val="25000"/>
                </a:schemeClr>
              </a:buClr>
              <a:buSzPct val="100000"/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а)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2ZnS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+ 3O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= 2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ZnO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+ 2SO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2</a:t>
            </a:r>
            <a:endParaRPr lang="ru-RU" sz="2800" baseline="-25000" dirty="0">
              <a:latin typeface="Arial" pitchFamily="34" charset="0"/>
              <a:cs typeface="Arial" pitchFamily="34" charset="0"/>
            </a:endParaRPr>
          </a:p>
          <a:p>
            <a:pPr marL="1117854" lvl="2" indent="-514350">
              <a:buClr>
                <a:schemeClr val="bg2">
                  <a:lumMod val="25000"/>
                </a:schemeClr>
              </a:buClr>
              <a:buSzPct val="100000"/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б)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ZnSO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+Mg = MgSO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+ Zn 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1117854" lvl="2" indent="-514350">
              <a:buClr>
                <a:schemeClr val="bg2">
                  <a:lumMod val="25000"/>
                </a:schemeClr>
              </a:buClr>
              <a:buSzPct val="100000"/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в)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ZnO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+ CO = Zn + CO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1117854" lvl="2" indent="-514350">
              <a:buClr>
                <a:schemeClr val="bg2">
                  <a:lumMod val="25000"/>
                </a:schemeClr>
              </a:buClr>
              <a:buSzPct val="100000"/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г)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ZnO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+ H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SO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= ZnSO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+ H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lvl="0">
              <a:buClr>
                <a:schemeClr val="bg2">
                  <a:lumMod val="25000"/>
                </a:schemeClr>
              </a:buClr>
              <a:buSzPct val="100000"/>
              <a:buFontTx/>
              <a:buChar char="●"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>
              <a:buClr>
                <a:schemeClr val="bg2">
                  <a:lumMod val="25000"/>
                </a:schemeClr>
              </a:buClr>
              <a:buSzPct val="100000"/>
              <a:buFontTx/>
              <a:buChar char="●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Назовите вид металлургии самый безопасный для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окружающей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среды: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lvl="2">
              <a:buClr>
                <a:schemeClr val="bg2">
                  <a:lumMod val="25000"/>
                </a:schemeClr>
              </a:buClr>
              <a:buSzPct val="100000"/>
              <a:buNone/>
            </a:pPr>
            <a:r>
              <a:rPr lang="ru-RU" sz="3300" dirty="0" smtClean="0">
                <a:latin typeface="Arial" pitchFamily="34" charset="0"/>
                <a:cs typeface="Arial" pitchFamily="34" charset="0"/>
              </a:rPr>
              <a:t>Пирометаллургия</a:t>
            </a:r>
            <a:endParaRPr lang="ru-RU" sz="3300" dirty="0">
              <a:latin typeface="Arial" pitchFamily="34" charset="0"/>
              <a:cs typeface="Arial" pitchFamily="34" charset="0"/>
            </a:endParaRPr>
          </a:p>
          <a:p>
            <a:pPr lvl="2">
              <a:buClr>
                <a:schemeClr val="bg2">
                  <a:lumMod val="25000"/>
                </a:schemeClr>
              </a:buClr>
              <a:buSzPct val="100000"/>
              <a:buNone/>
            </a:pPr>
            <a:r>
              <a:rPr lang="ru-RU" sz="3300" dirty="0" smtClean="0">
                <a:latin typeface="Arial" pitchFamily="34" charset="0"/>
                <a:cs typeface="Arial" pitchFamily="34" charset="0"/>
              </a:rPr>
              <a:t>Гидрометаллургия</a:t>
            </a:r>
            <a:endParaRPr lang="ru-RU" sz="3300" dirty="0">
              <a:latin typeface="Arial" pitchFamily="34" charset="0"/>
              <a:cs typeface="Arial" pitchFamily="34" charset="0"/>
            </a:endParaRPr>
          </a:p>
          <a:p>
            <a:pPr lvl="2">
              <a:buClr>
                <a:schemeClr val="bg2">
                  <a:lumMod val="25000"/>
                </a:schemeClr>
              </a:buClr>
              <a:buSzPct val="100000"/>
              <a:buNone/>
            </a:pPr>
            <a:r>
              <a:rPr lang="ru-RU" sz="3300" dirty="0" smtClean="0">
                <a:latin typeface="Arial" pitchFamily="34" charset="0"/>
                <a:cs typeface="Arial" pitchFamily="34" charset="0"/>
              </a:rPr>
              <a:t>Микробиологический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bg2">
                  <a:lumMod val="25000"/>
                </a:schemeClr>
              </a:buClr>
              <a:buSzPct val="100000"/>
              <a:buFontTx/>
              <a:buChar char="●"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bg2">
                  <a:lumMod val="25000"/>
                </a:schemeClr>
              </a:buClr>
              <a:buSzPct val="100000"/>
              <a:buFontTx/>
              <a:buChar char="●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Какой металл можно получить только при помощи электрометаллургии: </a:t>
            </a:r>
          </a:p>
          <a:p>
            <a:pPr lvl="1">
              <a:buClr>
                <a:schemeClr val="bg2">
                  <a:lumMod val="25000"/>
                </a:schemeClr>
              </a:buClr>
              <a:buSzPct val="100000"/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золото, железо, алюминий, никель, цинк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bg2">
                  <a:lumMod val="25000"/>
                </a:schemeClr>
              </a:buClr>
              <a:buSzPct val="100000"/>
              <a:buFontTx/>
              <a:buChar char="●"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962088" cy="1417638"/>
          </a:xfrm>
        </p:spPr>
        <p:txBody>
          <a:bodyPr/>
          <a:lstStyle/>
          <a:p>
            <a:pPr algn="ctr"/>
            <a:r>
              <a:rPr lang="ru-RU" b="1" dirty="0" smtClean="0">
                <a:effectLst/>
              </a:rPr>
              <a:t>Лабораторная работа</a:t>
            </a:r>
            <a:endParaRPr lang="ru-RU" b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610160" cy="4763616"/>
          </a:xfrm>
        </p:spPr>
        <p:txBody>
          <a:bodyPr/>
          <a:lstStyle/>
          <a:p>
            <a:pPr>
              <a:buClr>
                <a:schemeClr val="bg2">
                  <a:lumMod val="25000"/>
                </a:schemeClr>
              </a:buClr>
              <a:buSzPct val="100000"/>
              <a:buFont typeface="Wingdings 2" pitchFamily="18" charset="2"/>
              <a:buChar char="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Вам выданы  четыре металла: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Cu, Mg, Zn,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Fe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chemeClr val="bg2">
                  <a:lumMod val="25000"/>
                </a:schemeClr>
              </a:buClr>
              <a:buSzPct val="100000"/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bg2">
                  <a:lumMod val="25000"/>
                </a:schemeClr>
              </a:buClr>
              <a:buSzPct val="100000"/>
              <a:buFont typeface="Wingdings 2" pitchFamily="18" charset="2"/>
              <a:buChar char="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Предположите результаты взаимодействия этих металлов с раствором соляной кислоты.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bg2">
                  <a:lumMod val="25000"/>
                </a:schemeClr>
              </a:buClr>
              <a:buSzPct val="100000"/>
              <a:buNone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bg2">
                  <a:lumMod val="25000"/>
                </a:schemeClr>
              </a:buClr>
              <a:buSzPct val="100000"/>
              <a:buFont typeface="Wingdings 2" pitchFamily="18" charset="2"/>
              <a:buChar char="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Осуществите реакции.</a:t>
            </a:r>
          </a:p>
          <a:p>
            <a:pPr>
              <a:buClr>
                <a:schemeClr val="bg2">
                  <a:lumMod val="25000"/>
                </a:schemeClr>
              </a:buClr>
              <a:buSzPct val="100000"/>
              <a:buNone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bg2">
                  <a:lumMod val="25000"/>
                </a:schemeClr>
              </a:buClr>
              <a:buSzPct val="100000"/>
              <a:buFont typeface="Wingdings 2" pitchFamily="18" charset="2"/>
              <a:buChar char="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Составьте уравнения реакций, запишите наблюдения и передайте выполненные задания группе экспертов.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98080" cy="10081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/>
              </a:rPr>
              <a:t>Отсутствие какого металла описал академик  А. Е. Ферсман?</a:t>
            </a:r>
            <a:endParaRPr lang="ru-RU" sz="3200" b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196752"/>
            <a:ext cx="8250120" cy="5517232"/>
          </a:xfrm>
        </p:spPr>
        <p:txBody>
          <a:bodyPr>
            <a:noAutofit/>
          </a:bodyPr>
          <a:lstStyle/>
          <a:p>
            <a:pPr>
              <a:buClr>
                <a:schemeClr val="bg2">
                  <a:lumMod val="25000"/>
                </a:schemeClr>
              </a:buClr>
              <a:buSzPct val="100000"/>
              <a:buFont typeface="Wingdings 2" pitchFamily="18" charset="2"/>
              <a:buChar char=""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"На улицах стоял бы ужас разрушения: ни рельсов, ни вагонов, ни паровозов, ни автомобилей не оказалось бы, даже камни мостовой превратились бы в глинистую труху, а растения начали бы чахнуть и гибнуть без этого металла. Разрушение ураганом прошло бы по всей Земле, и гибель человечества сделалась бы неминуемой. Впрочем,  человек не дожил бы до этого момента, ибо лишившись трех граммов этого металла в своем теле и в крови, он бы прекратил свое существование раньше, чем развернулись бы нарисованные события.“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bg2">
                  <a:lumMod val="25000"/>
                </a:schemeClr>
              </a:buClr>
              <a:buSzPct val="100000"/>
              <a:buFont typeface="Wingdings 2" pitchFamily="18" charset="2"/>
              <a:buChar char=""/>
            </a:pPr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bg2">
                  <a:lumMod val="25000"/>
                </a:schemeClr>
              </a:buClr>
              <a:buSzPct val="100000"/>
              <a:buFont typeface="Wingdings 2" pitchFamily="18" charset="2"/>
              <a:buChar char=""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Соединения этого металла являются основным источником загрязнения окружающей среды в результате ….</a:t>
            </a:r>
          </a:p>
          <a:p>
            <a:pPr>
              <a:buClr>
                <a:schemeClr val="bg2">
                  <a:lumMod val="25000"/>
                </a:schemeClr>
              </a:buClr>
              <a:buSzPct val="100000"/>
              <a:buFont typeface="Wingdings 2" pitchFamily="18" charset="2"/>
              <a:buChar char=""/>
            </a:pP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98080" cy="7920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/>
              </a:rPr>
              <a:t>Что за металл упомянут в рассказе? </a:t>
            </a:r>
            <a:endParaRPr lang="ru-RU" sz="3600" b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280920" cy="5472608"/>
          </a:xfrm>
        </p:spPr>
        <p:txBody>
          <a:bodyPr>
            <a:noAutofit/>
          </a:bodyPr>
          <a:lstStyle/>
          <a:p>
            <a:pPr>
              <a:buClr>
                <a:schemeClr val="bg2">
                  <a:lumMod val="25000"/>
                </a:schemeClr>
              </a:buClr>
              <a:buSzPct val="100000"/>
              <a:buFont typeface="Wingdings 2" pitchFamily="18" charset="2"/>
              <a:buChar char="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«Роберт Вуд, знаменитый американский физик и величайший любитель всяческих проделок, направлялся из лаборатории домой на обед. Дорога шла через негритянский квартал. Огромная лужа распростерлась по мостовой между тротуарами. Проходя по луже мимо местных жителей, Вуд плюнул в лужу, незаметно бросив в том же направлении кусок металла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величиной с грецкий орех. Прогремел взрыв, полетели искры, и большое красное пламя поднялось над поверхностью воды. Затем раздались крики, молитвы, и кто-то прокричал: "Спасайся кто может! Этот человек плюнул огнем!" </a:t>
            </a:r>
          </a:p>
          <a:p>
            <a:pPr>
              <a:buClr>
                <a:schemeClr val="bg2">
                  <a:lumMod val="25000"/>
                </a:schemeClr>
              </a:buClr>
              <a:buSzPct val="100000"/>
              <a:buFont typeface="Wingdings 2" pitchFamily="18" charset="2"/>
              <a:buChar char=""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bg2">
                  <a:lumMod val="25000"/>
                </a:schemeClr>
              </a:buClr>
              <a:buSzPct val="100000"/>
              <a:buFont typeface="Wingdings 2" pitchFamily="18" charset="2"/>
              <a:buChar char="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Ионы этого металла регулируют белковый и углеводный обмен, влияют на процесс фотосинтеза и рост растений,  необходимы  для нормального функционирования всех мышц, особенно сердечной,  избавляют организм от лишней воды и устраняют отеки, регулируют работу кишечника.</a:t>
            </a:r>
          </a:p>
          <a:p>
            <a:pPr>
              <a:buClr>
                <a:schemeClr val="bg2">
                  <a:lumMod val="25000"/>
                </a:schemeClr>
              </a:buClr>
              <a:buSzPct val="100000"/>
              <a:buFont typeface="Wingdings 2" pitchFamily="18" charset="2"/>
              <a:buChar char=""/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642096" cy="8640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/>
              </a:rPr>
              <a:t>Назовите металл фальшивомонетчиков</a:t>
            </a:r>
            <a:endParaRPr lang="ru-RU" sz="3200" b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394136" cy="5688632"/>
          </a:xfrm>
        </p:spPr>
        <p:txBody>
          <a:bodyPr>
            <a:noAutofit/>
          </a:bodyPr>
          <a:lstStyle/>
          <a:p>
            <a:pPr>
              <a:buClr>
                <a:schemeClr val="bg2">
                  <a:lumMod val="25000"/>
                </a:schemeClr>
              </a:buClr>
              <a:buSzPct val="100000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Название металлу было дано испанскими конкистадорами, которые в середине XVI в. впервые познакомились в Южной Америке (на территории современной Колумбии) с новым металлом, внешне похожим на серебро. Название металла буквально означает «маленькое серебро», «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серебришко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».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bg2">
                  <a:lumMod val="25000"/>
                </a:schemeClr>
              </a:buClr>
              <a:buSzPct val="100000"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bg2">
                  <a:lumMod val="25000"/>
                </a:schemeClr>
              </a:buClr>
              <a:buSzPct val="100000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Объясняется такое пренебрежительное название исключительной тугоплавкостью металла, который не поддавался переплавке, долгое время не находил применения и ценился вдвое ниже, чем серебро. Они использовали этот металл для изготовления фальшивых монет.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bg2">
                  <a:lumMod val="25000"/>
                </a:schemeClr>
              </a:buClr>
              <a:buSzPct val="100000"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bg2">
                  <a:lumMod val="25000"/>
                </a:schemeClr>
              </a:buClr>
              <a:buSzPct val="100000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 сегодняшний день, этот металл, используемый как катализатор и в ювелирном деле,  является одним из самых дорогих.</a:t>
            </a:r>
          </a:p>
          <a:p>
            <a:pPr>
              <a:buClr>
                <a:schemeClr val="bg2">
                  <a:lumMod val="25000"/>
                </a:schemeClr>
              </a:buClr>
              <a:buSzPct val="100000"/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251520" y="260648"/>
            <a:ext cx="5922131" cy="3888432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3622706"/>
            <a:ext cx="5346576" cy="301202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498080" cy="13407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effectLst/>
              </a:rPr>
              <a:t>Какими ценными физическими свойствами обладает металл, и почему он был самым дорогим металлом</a:t>
            </a:r>
            <a:endParaRPr lang="ru-RU" sz="2800" b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340768"/>
            <a:ext cx="8208912" cy="5328592"/>
          </a:xfrm>
        </p:spPr>
        <p:txBody>
          <a:bodyPr>
            <a:noAutofit/>
          </a:bodyPr>
          <a:lstStyle/>
          <a:p>
            <a:pPr>
              <a:buClr>
                <a:schemeClr val="bg2">
                  <a:lumMod val="25000"/>
                </a:schemeClr>
              </a:buClr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 середине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XIX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столетия, когда этот металл, был дороже драгоценных металлов и мировое производство его исчислялось килограммами в год, великий русский демократ  Н.Г. Чернышевский проявил гениальную прозорливость, сказав, что этому металлу суждено огромное будущее, что это – металл прогресса.</a:t>
            </a:r>
          </a:p>
          <a:p>
            <a:pPr>
              <a:buClr>
                <a:schemeClr val="bg2">
                  <a:lumMod val="25000"/>
                </a:schemeClr>
              </a:buClr>
            </a:pP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Предсказание Чернышевского сбылось,  и  по своему практическому значению этот металл стал в самом широком смысле слова металлом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XXI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века. </a:t>
            </a:r>
          </a:p>
          <a:p>
            <a:pPr lvl="0">
              <a:buClr>
                <a:schemeClr val="bg2">
                  <a:lumMod val="25000"/>
                </a:schemeClr>
              </a:buClr>
            </a:pP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chemeClr val="bg2">
                  <a:lumMod val="25000"/>
                </a:schemeClr>
              </a:buClr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Серебро из глины</a:t>
            </a:r>
          </a:p>
          <a:p>
            <a:pPr lvl="0">
              <a:buClr>
                <a:schemeClr val="bg2">
                  <a:lumMod val="25000"/>
                </a:schemeClr>
              </a:buClr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Космический металл</a:t>
            </a:r>
          </a:p>
          <a:p>
            <a:pPr lvl="0">
              <a:buClr>
                <a:schemeClr val="bg2">
                  <a:lumMod val="25000"/>
                </a:schemeClr>
              </a:buClr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Дитя электричества</a:t>
            </a:r>
          </a:p>
          <a:p>
            <a:pPr lvl="0">
              <a:buClr>
                <a:schemeClr val="bg2">
                  <a:lumMod val="25000"/>
                </a:schemeClr>
              </a:buClr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Металл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XXI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века</a:t>
            </a:r>
          </a:p>
          <a:p>
            <a:pPr>
              <a:buClr>
                <a:schemeClr val="bg2">
                  <a:lumMod val="25000"/>
                </a:schemeClr>
              </a:buClr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Синквейн</a:t>
            </a:r>
            <a:endParaRPr lang="ru-RU" b="1" dirty="0">
              <a:effectLst/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115616" y="1268760"/>
            <a:ext cx="7818437" cy="446405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60648"/>
            <a:ext cx="4408810" cy="2952328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260648"/>
            <a:ext cx="4164292" cy="2956647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3501008"/>
            <a:ext cx="4427984" cy="2959369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 cstate="email"/>
          <a:srcRect l="7762" t="4878" r="6270" b="4878"/>
          <a:stretch>
            <a:fillRect/>
          </a:stretch>
        </p:blipFill>
        <p:spPr bwMode="auto">
          <a:xfrm>
            <a:off x="4716016" y="3501008"/>
            <a:ext cx="4176464" cy="2925632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75856" y="1844824"/>
            <a:ext cx="2814859" cy="3096344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944" y="188640"/>
            <a:ext cx="4834508" cy="3867606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700808"/>
            <a:ext cx="3744416" cy="4997356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1880" y="2852936"/>
            <a:ext cx="5425833" cy="378904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88640"/>
            <a:ext cx="5148064" cy="3861048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196752"/>
            <a:ext cx="8100900" cy="4536504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260648"/>
            <a:ext cx="7695470" cy="629746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320"/>
            <a:ext cx="77460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</a:rPr>
              <a:t>Содержание …. мкг в одной сигарете</a:t>
            </a:r>
            <a:endParaRPr lang="ru-RU" b="1" dirty="0">
              <a:effectLst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lum contrast="10000"/>
          </a:blip>
          <a:srcRect/>
          <a:stretch>
            <a:fillRect/>
          </a:stretch>
        </p:blipFill>
        <p:spPr bwMode="auto">
          <a:xfrm>
            <a:off x="755576" y="2060848"/>
            <a:ext cx="7992887" cy="3827793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908720"/>
            <a:ext cx="8029649" cy="5353099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788024" y="404664"/>
            <a:ext cx="4176464" cy="108012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</a:rPr>
              <a:t>М.В. Ломоносов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8025" y="2708920"/>
            <a:ext cx="4176464" cy="3379143"/>
          </a:xfrm>
        </p:spPr>
        <p:txBody>
          <a:bodyPr>
            <a:noAutofit/>
          </a:bodyPr>
          <a:lstStyle/>
          <a:p>
            <a:pPr algn="r" eaLnBrk="1" hangingPunct="1">
              <a:buFont typeface="Wingdings" pitchFamily="2" charset="2"/>
              <a:buNone/>
            </a:pP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cs typeface="Arial" pitchFamily="34" charset="0"/>
              </a:rPr>
              <a:t>«...светлое тело, 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cs typeface="Arial" pitchFamily="34" charset="0"/>
              </a:rPr>
              <a:t>которое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cs typeface="Arial" pitchFamily="34" charset="0"/>
              </a:rPr>
              <a:t>ковать можно»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lum bright="10000" contrast="-10000"/>
          </a:blip>
          <a:srcRect/>
          <a:stretch>
            <a:fillRect/>
          </a:stretch>
        </p:blipFill>
        <p:spPr bwMode="auto">
          <a:xfrm>
            <a:off x="323528" y="908720"/>
            <a:ext cx="4286250" cy="5715000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587</TotalTime>
  <Words>937</Words>
  <Application>Microsoft Office PowerPoint</Application>
  <PresentationFormat>Экран (4:3)</PresentationFormat>
  <Paragraphs>127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Содержание …. мкг в одной сигарете</vt:lpstr>
      <vt:lpstr>Слайд 8</vt:lpstr>
      <vt:lpstr>М.В. Ломоносов</vt:lpstr>
      <vt:lpstr>Металлы и их значение в жизни человека</vt:lpstr>
      <vt:lpstr>Критерии оценивания работы группы</vt:lpstr>
      <vt:lpstr>Физические свойства металлов</vt:lpstr>
      <vt:lpstr>Биологическая роль ионов металлов</vt:lpstr>
      <vt:lpstr>Коррозия металлов</vt:lpstr>
      <vt:lpstr>Металлургия</vt:lpstr>
      <vt:lpstr>Лабораторная работа</vt:lpstr>
      <vt:lpstr>Отсутствие какого металла описал академик  А. Е. Ферсман?</vt:lpstr>
      <vt:lpstr>Что за металл упомянут в рассказе? </vt:lpstr>
      <vt:lpstr>Назовите металл фальшивомонетчиков</vt:lpstr>
      <vt:lpstr>Какими ценными физическими свойствами обладает металл, и почему он был самым дорогим металлом</vt:lpstr>
      <vt:lpstr>Синквейн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Физические свойства металлов</dc:title>
  <dc:creator>Admin</dc:creator>
  <cp:lastModifiedBy>Roman</cp:lastModifiedBy>
  <cp:revision>67</cp:revision>
  <dcterms:created xsi:type="dcterms:W3CDTF">2012-12-04T17:57:59Z</dcterms:created>
  <dcterms:modified xsi:type="dcterms:W3CDTF">2013-06-09T08:40:21Z</dcterms:modified>
</cp:coreProperties>
</file>