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84" r:id="rId1"/>
  </p:sldMasterIdLst>
  <p:notesMasterIdLst>
    <p:notesMasterId r:id="rId18"/>
  </p:notesMasterIdLst>
  <p:sldIdLst>
    <p:sldId id="277" r:id="rId2"/>
    <p:sldId id="289" r:id="rId3"/>
    <p:sldId id="284" r:id="rId4"/>
    <p:sldId id="256" r:id="rId5"/>
    <p:sldId id="269" r:id="rId6"/>
    <p:sldId id="258" r:id="rId7"/>
    <p:sldId id="262" r:id="rId8"/>
    <p:sldId id="263" r:id="rId9"/>
    <p:sldId id="264" r:id="rId10"/>
    <p:sldId id="265" r:id="rId11"/>
    <p:sldId id="278" r:id="rId12"/>
    <p:sldId id="279" r:id="rId13"/>
    <p:sldId id="280" r:id="rId14"/>
    <p:sldId id="287" r:id="rId15"/>
    <p:sldId id="288" r:id="rId16"/>
    <p:sldId id="281" r:id="rId17"/>
  </p:sldIdLst>
  <p:sldSz cx="10688638" cy="12172950"/>
  <p:notesSz cx="6858000" cy="9144000"/>
  <p:defaultTextStyle>
    <a:defPPr>
      <a:defRPr lang="ru-RU"/>
    </a:defPPr>
    <a:lvl1pPr marL="0" algn="l" defTabSz="9142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32" algn="l" defTabSz="9142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75" algn="l" defTabSz="9142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19" algn="l" defTabSz="9142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63" algn="l" defTabSz="9142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07" algn="l" defTabSz="9142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150" algn="l" defTabSz="9142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24" autoAdjust="0"/>
  </p:normalViewPr>
  <p:slideViewPr>
    <p:cSldViewPr>
      <p:cViewPr varScale="1">
        <p:scale>
          <a:sx n="39" d="100"/>
          <a:sy n="39" d="100"/>
        </p:scale>
        <p:origin x="-2088" y="-108"/>
      </p:cViewPr>
      <p:guideLst>
        <p:guide orient="horz" pos="3834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638FA-F046-490C-BA72-BBF2C83AC7E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41552BE-7772-4975-B8E2-2F238DE8318C}">
      <dgm:prSet/>
      <dgm:spPr/>
      <dgm:t>
        <a:bodyPr/>
        <a:lstStyle/>
        <a:p>
          <a:pPr rtl="0"/>
          <a:r>
            <a:rPr lang="ru-RU" dirty="0" smtClean="0"/>
            <a:t>Ответы на вопросы</a:t>
          </a:r>
          <a:endParaRPr lang="ru-RU" dirty="0"/>
        </a:p>
      </dgm:t>
    </dgm:pt>
    <dgm:pt modelId="{C243A1C4-56AB-4B51-B1D5-3F1C7A429301}" type="parTrans" cxnId="{73C7F35B-577E-4119-B63E-0D27B79C12B0}">
      <dgm:prSet/>
      <dgm:spPr/>
      <dgm:t>
        <a:bodyPr/>
        <a:lstStyle/>
        <a:p>
          <a:endParaRPr lang="ru-RU"/>
        </a:p>
      </dgm:t>
    </dgm:pt>
    <dgm:pt modelId="{48797733-B1BF-456D-975C-7A5A3F6A9946}" type="sibTrans" cxnId="{73C7F35B-577E-4119-B63E-0D27B79C12B0}">
      <dgm:prSet/>
      <dgm:spPr/>
      <dgm:t>
        <a:bodyPr/>
        <a:lstStyle/>
        <a:p>
          <a:endParaRPr lang="ru-RU"/>
        </a:p>
      </dgm:t>
    </dgm:pt>
    <dgm:pt modelId="{0E0FE12F-0D8E-4337-A5C7-70177F957DDA}">
      <dgm:prSet/>
      <dgm:spPr/>
      <dgm:t>
        <a:bodyPr/>
        <a:lstStyle/>
        <a:p>
          <a:pPr rtl="0"/>
          <a:r>
            <a:rPr lang="ru-RU" dirty="0" smtClean="0"/>
            <a:t>Чистописание</a:t>
          </a:r>
          <a:endParaRPr lang="ru-RU" dirty="0"/>
        </a:p>
      </dgm:t>
    </dgm:pt>
    <dgm:pt modelId="{9A3B1F36-61F4-4554-8E1A-CFF57052BB08}" type="parTrans" cxnId="{69F8E82B-C680-4E57-B6F8-84BDDFAA4420}">
      <dgm:prSet/>
      <dgm:spPr/>
      <dgm:t>
        <a:bodyPr/>
        <a:lstStyle/>
        <a:p>
          <a:endParaRPr lang="ru-RU"/>
        </a:p>
      </dgm:t>
    </dgm:pt>
    <dgm:pt modelId="{93BB5C4F-2C67-44A9-89D2-728E5ACAC4FF}" type="sibTrans" cxnId="{69F8E82B-C680-4E57-B6F8-84BDDFAA4420}">
      <dgm:prSet/>
      <dgm:spPr/>
      <dgm:t>
        <a:bodyPr/>
        <a:lstStyle/>
        <a:p>
          <a:endParaRPr lang="ru-RU"/>
        </a:p>
      </dgm:t>
    </dgm:pt>
    <dgm:pt modelId="{71B8E300-564E-453B-8F27-74882374A37A}">
      <dgm:prSet/>
      <dgm:spPr/>
      <dgm:t>
        <a:bodyPr/>
        <a:lstStyle/>
        <a:p>
          <a:pPr rtl="0"/>
          <a:r>
            <a:rPr lang="ru-RU" dirty="0" smtClean="0"/>
            <a:t>Запись слов с </a:t>
          </a:r>
          <a:r>
            <a:rPr lang="ru-RU" dirty="0" err="1" smtClean="0"/>
            <a:t>жи</a:t>
          </a:r>
          <a:r>
            <a:rPr lang="ru-RU" dirty="0" smtClean="0"/>
            <a:t>, </a:t>
          </a:r>
          <a:r>
            <a:rPr lang="ru-RU" dirty="0" err="1" smtClean="0"/>
            <a:t>ши</a:t>
          </a:r>
          <a:endParaRPr lang="ru-RU" dirty="0"/>
        </a:p>
      </dgm:t>
    </dgm:pt>
    <dgm:pt modelId="{E3F52FB9-5B85-4A98-A8EC-F2AFEFB27348}" type="parTrans" cxnId="{A027A4ED-4C4E-41EB-991C-E90E9FAD0933}">
      <dgm:prSet/>
      <dgm:spPr/>
      <dgm:t>
        <a:bodyPr/>
        <a:lstStyle/>
        <a:p>
          <a:endParaRPr lang="ru-RU"/>
        </a:p>
      </dgm:t>
    </dgm:pt>
    <dgm:pt modelId="{6A81BD16-68AB-4CBE-A8A7-10179E0F7D43}" type="sibTrans" cxnId="{A027A4ED-4C4E-41EB-991C-E90E9FAD0933}">
      <dgm:prSet/>
      <dgm:spPr/>
      <dgm:t>
        <a:bodyPr/>
        <a:lstStyle/>
        <a:p>
          <a:endParaRPr lang="ru-RU"/>
        </a:p>
      </dgm:t>
    </dgm:pt>
    <dgm:pt modelId="{B1183667-8A28-4260-8ED9-48466F328220}">
      <dgm:prSet/>
      <dgm:spPr/>
      <dgm:t>
        <a:bodyPr/>
        <a:lstStyle/>
        <a:p>
          <a:pPr rtl="0"/>
          <a:r>
            <a:rPr lang="ru-RU" dirty="0" smtClean="0"/>
            <a:t>Сказка про буквы Ч, Щ, Я, А?</a:t>
          </a:r>
          <a:endParaRPr lang="ru-RU" dirty="0"/>
        </a:p>
      </dgm:t>
    </dgm:pt>
    <dgm:pt modelId="{283454F0-B7D8-43DA-8674-26C6162394CA}" type="parTrans" cxnId="{20B483FE-43B7-48E6-843A-82E806E0CE89}">
      <dgm:prSet/>
      <dgm:spPr/>
      <dgm:t>
        <a:bodyPr/>
        <a:lstStyle/>
        <a:p>
          <a:endParaRPr lang="ru-RU"/>
        </a:p>
      </dgm:t>
    </dgm:pt>
    <dgm:pt modelId="{A74EB0E3-9B4C-4055-8619-91F92B0D4683}" type="sibTrans" cxnId="{20B483FE-43B7-48E6-843A-82E806E0CE89}">
      <dgm:prSet/>
      <dgm:spPr/>
      <dgm:t>
        <a:bodyPr/>
        <a:lstStyle/>
        <a:p>
          <a:endParaRPr lang="ru-RU"/>
        </a:p>
      </dgm:t>
    </dgm:pt>
    <dgm:pt modelId="{E47A8824-6D7B-40B7-ADF1-FE682A98AFF8}">
      <dgm:prSet/>
      <dgm:spPr/>
      <dgm:t>
        <a:bodyPr/>
        <a:lstStyle/>
        <a:p>
          <a:pPr rtl="0"/>
          <a:r>
            <a:rPr lang="ru-RU" dirty="0" smtClean="0"/>
            <a:t>Составление ответов с опорой на слова и их запись</a:t>
          </a:r>
          <a:endParaRPr lang="ru-RU" dirty="0"/>
        </a:p>
      </dgm:t>
    </dgm:pt>
    <dgm:pt modelId="{BC8C9485-F4B6-42D9-B2F6-F8A6EC5F75AA}" type="parTrans" cxnId="{94BCB01E-5512-49F7-BED6-6833FB1C6BF7}">
      <dgm:prSet/>
      <dgm:spPr/>
      <dgm:t>
        <a:bodyPr/>
        <a:lstStyle/>
        <a:p>
          <a:endParaRPr lang="ru-RU"/>
        </a:p>
      </dgm:t>
    </dgm:pt>
    <dgm:pt modelId="{8B76F7EC-7B06-4992-BD3C-055ED7BE4E92}" type="sibTrans" cxnId="{94BCB01E-5512-49F7-BED6-6833FB1C6BF7}">
      <dgm:prSet/>
      <dgm:spPr/>
      <dgm:t>
        <a:bodyPr/>
        <a:lstStyle/>
        <a:p>
          <a:endParaRPr lang="ru-RU"/>
        </a:p>
      </dgm:t>
    </dgm:pt>
    <dgm:pt modelId="{6EEB430B-ACE0-4A15-9E60-0CBB807527F9}">
      <dgm:prSet/>
      <dgm:spPr/>
      <dgm:t>
        <a:bodyPr/>
        <a:lstStyle/>
        <a:p>
          <a:pPr rtl="0"/>
          <a:r>
            <a:rPr lang="ru-RU" dirty="0" smtClean="0"/>
            <a:t>Подведение итогов</a:t>
          </a:r>
          <a:endParaRPr lang="ru-RU" dirty="0"/>
        </a:p>
      </dgm:t>
    </dgm:pt>
    <dgm:pt modelId="{06B18097-E48D-4561-BEF1-8E10D65F684C}" type="parTrans" cxnId="{F1A6190C-80DF-48A0-A2B9-5BC76E1A2480}">
      <dgm:prSet/>
      <dgm:spPr/>
      <dgm:t>
        <a:bodyPr/>
        <a:lstStyle/>
        <a:p>
          <a:endParaRPr lang="ru-RU"/>
        </a:p>
      </dgm:t>
    </dgm:pt>
    <dgm:pt modelId="{793885B5-EA4C-4C69-99EC-8C5E98B7C327}" type="sibTrans" cxnId="{F1A6190C-80DF-48A0-A2B9-5BC76E1A2480}">
      <dgm:prSet/>
      <dgm:spPr/>
      <dgm:t>
        <a:bodyPr/>
        <a:lstStyle/>
        <a:p>
          <a:endParaRPr lang="ru-RU"/>
        </a:p>
      </dgm:t>
    </dgm:pt>
    <dgm:pt modelId="{BC185E24-31FE-41F4-96DC-1ADF6BEBB35C}">
      <dgm:prSet/>
      <dgm:spPr/>
      <dgm:t>
        <a:bodyPr/>
        <a:lstStyle/>
        <a:p>
          <a:pPr rtl="0"/>
          <a:r>
            <a:rPr lang="ru-RU" dirty="0" smtClean="0"/>
            <a:t>Физкультминутка</a:t>
          </a:r>
          <a:endParaRPr lang="ru-RU" dirty="0"/>
        </a:p>
      </dgm:t>
    </dgm:pt>
    <dgm:pt modelId="{B8E3885B-ED66-4F42-93E3-8D928C5F93D3}" type="parTrans" cxnId="{998FA1CC-E750-4F95-8C50-0CF0F7793806}">
      <dgm:prSet/>
      <dgm:spPr/>
      <dgm:t>
        <a:bodyPr/>
        <a:lstStyle/>
        <a:p>
          <a:endParaRPr lang="ru-RU"/>
        </a:p>
      </dgm:t>
    </dgm:pt>
    <dgm:pt modelId="{F1D85304-A8F9-4B53-9505-0A8545769FD1}" type="sibTrans" cxnId="{998FA1CC-E750-4F95-8C50-0CF0F7793806}">
      <dgm:prSet/>
      <dgm:spPr/>
      <dgm:t>
        <a:bodyPr/>
        <a:lstStyle/>
        <a:p>
          <a:endParaRPr lang="ru-RU"/>
        </a:p>
      </dgm:t>
    </dgm:pt>
    <dgm:pt modelId="{2C2EB1C4-81C4-4487-9675-E84EEB153E51}">
      <dgm:prSet/>
      <dgm:spPr/>
      <dgm:t>
        <a:bodyPr/>
        <a:lstStyle/>
        <a:p>
          <a:pPr rtl="0"/>
          <a:r>
            <a:rPr lang="ru-RU" dirty="0" smtClean="0"/>
            <a:t>Составление схем предложения, слова</a:t>
          </a:r>
          <a:endParaRPr lang="ru-RU" dirty="0"/>
        </a:p>
      </dgm:t>
    </dgm:pt>
    <dgm:pt modelId="{D2B08101-7B0C-42ED-8E56-32A541562BC4}" type="parTrans" cxnId="{7132CFF4-1AEA-4923-AD93-DFEC29F08FD0}">
      <dgm:prSet/>
      <dgm:spPr/>
      <dgm:t>
        <a:bodyPr/>
        <a:lstStyle/>
        <a:p>
          <a:endParaRPr lang="ru-RU"/>
        </a:p>
      </dgm:t>
    </dgm:pt>
    <dgm:pt modelId="{0F565C5E-EC60-4B1E-94CE-5233CA659692}" type="sibTrans" cxnId="{7132CFF4-1AEA-4923-AD93-DFEC29F08FD0}">
      <dgm:prSet/>
      <dgm:spPr/>
      <dgm:t>
        <a:bodyPr/>
        <a:lstStyle/>
        <a:p>
          <a:endParaRPr lang="ru-RU"/>
        </a:p>
      </dgm:t>
    </dgm:pt>
    <dgm:pt modelId="{AAD9583E-B2AB-4DF1-81FD-EEE9583E083D}" type="pres">
      <dgm:prSet presAssocID="{397638FA-F046-490C-BA72-BBF2C83AC7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668AAE-7F32-4C77-9918-F9DFA09C8F61}" type="pres">
      <dgm:prSet presAssocID="{841552BE-7772-4975-B8E2-2F238DE8318C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E2943-87D8-4F5A-910B-E20515A2DBA2}" type="pres">
      <dgm:prSet presAssocID="{48797733-B1BF-456D-975C-7A5A3F6A9946}" presName="spacer" presStyleCnt="0"/>
      <dgm:spPr/>
    </dgm:pt>
    <dgm:pt modelId="{6DE9BFDA-090A-43B7-B2ED-31EC7CC71A46}" type="pres">
      <dgm:prSet presAssocID="{0E0FE12F-0D8E-4337-A5C7-70177F957DDA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C0BE0-AECA-4068-9AD1-406D3BB199E2}" type="pres">
      <dgm:prSet presAssocID="{93BB5C4F-2C67-44A9-89D2-728E5ACAC4FF}" presName="spacer" presStyleCnt="0"/>
      <dgm:spPr/>
    </dgm:pt>
    <dgm:pt modelId="{BA2F2712-5301-4C7C-872F-36AECB08DF09}" type="pres">
      <dgm:prSet presAssocID="{71B8E300-564E-453B-8F27-74882374A37A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514B0-EF9B-4862-9F6F-D6594552EA13}" type="pres">
      <dgm:prSet presAssocID="{6A81BD16-68AB-4CBE-A8A7-10179E0F7D43}" presName="spacer" presStyleCnt="0"/>
      <dgm:spPr/>
    </dgm:pt>
    <dgm:pt modelId="{54FDB183-0C50-4EF5-A91F-D0733A7E9CD6}" type="pres">
      <dgm:prSet presAssocID="{B1183667-8A28-4260-8ED9-48466F328220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78C1A-EB65-43B3-BB71-384C1597B1BD}" type="pres">
      <dgm:prSet presAssocID="{A74EB0E3-9B4C-4055-8619-91F92B0D4683}" presName="spacer" presStyleCnt="0"/>
      <dgm:spPr/>
    </dgm:pt>
    <dgm:pt modelId="{084F8D6A-0A34-4009-B373-6473E2D98FE9}" type="pres">
      <dgm:prSet presAssocID="{E47A8824-6D7B-40B7-ADF1-FE682A98AFF8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3605F-482E-4928-AD3C-520A755A17F7}" type="pres">
      <dgm:prSet presAssocID="{8B76F7EC-7B06-4992-BD3C-055ED7BE4E92}" presName="spacer" presStyleCnt="0"/>
      <dgm:spPr/>
    </dgm:pt>
    <dgm:pt modelId="{8048189F-E041-45B3-93E9-4492D99987D9}" type="pres">
      <dgm:prSet presAssocID="{6EEB430B-ACE0-4A15-9E60-0CBB807527F9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784CF-DC57-4F2B-8192-987E9BF32EB1}" type="pres">
      <dgm:prSet presAssocID="{793885B5-EA4C-4C69-99EC-8C5E98B7C327}" presName="spacer" presStyleCnt="0"/>
      <dgm:spPr/>
    </dgm:pt>
    <dgm:pt modelId="{4DB4FFE9-5C3E-4B7E-ACF8-4BEEAD380C36}" type="pres">
      <dgm:prSet presAssocID="{BC185E24-31FE-41F4-96DC-1ADF6BEBB35C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051E9-A717-4D61-AA31-AE08900D7C19}" type="pres">
      <dgm:prSet presAssocID="{F1D85304-A8F9-4B53-9505-0A8545769FD1}" presName="spacer" presStyleCnt="0"/>
      <dgm:spPr/>
    </dgm:pt>
    <dgm:pt modelId="{F1858BD2-54CF-41A0-AD8F-81B3067D7D5C}" type="pres">
      <dgm:prSet presAssocID="{2C2EB1C4-81C4-4487-9675-E84EEB153E51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A6190C-80DF-48A0-A2B9-5BC76E1A2480}" srcId="{397638FA-F046-490C-BA72-BBF2C83AC7E0}" destId="{6EEB430B-ACE0-4A15-9E60-0CBB807527F9}" srcOrd="5" destOrd="0" parTransId="{06B18097-E48D-4561-BEF1-8E10D65F684C}" sibTransId="{793885B5-EA4C-4C69-99EC-8C5E98B7C327}"/>
    <dgm:cxn modelId="{0AA2279C-7A37-411B-9E28-74CB6B4E849F}" type="presOf" srcId="{E47A8824-6D7B-40B7-ADF1-FE682A98AFF8}" destId="{084F8D6A-0A34-4009-B373-6473E2D98FE9}" srcOrd="0" destOrd="0" presId="urn:microsoft.com/office/officeart/2005/8/layout/vList2"/>
    <dgm:cxn modelId="{A027A4ED-4C4E-41EB-991C-E90E9FAD0933}" srcId="{397638FA-F046-490C-BA72-BBF2C83AC7E0}" destId="{71B8E300-564E-453B-8F27-74882374A37A}" srcOrd="2" destOrd="0" parTransId="{E3F52FB9-5B85-4A98-A8EC-F2AFEFB27348}" sibTransId="{6A81BD16-68AB-4CBE-A8A7-10179E0F7D43}"/>
    <dgm:cxn modelId="{56415A89-504B-4A1C-ACEE-B53F7ECFB0A2}" type="presOf" srcId="{841552BE-7772-4975-B8E2-2F238DE8318C}" destId="{F2668AAE-7F32-4C77-9918-F9DFA09C8F61}" srcOrd="0" destOrd="0" presId="urn:microsoft.com/office/officeart/2005/8/layout/vList2"/>
    <dgm:cxn modelId="{A52AB53D-6BA9-40A9-90D7-77AA72D97B3E}" type="presOf" srcId="{B1183667-8A28-4260-8ED9-48466F328220}" destId="{54FDB183-0C50-4EF5-A91F-D0733A7E9CD6}" srcOrd="0" destOrd="0" presId="urn:microsoft.com/office/officeart/2005/8/layout/vList2"/>
    <dgm:cxn modelId="{69F8E82B-C680-4E57-B6F8-84BDDFAA4420}" srcId="{397638FA-F046-490C-BA72-BBF2C83AC7E0}" destId="{0E0FE12F-0D8E-4337-A5C7-70177F957DDA}" srcOrd="1" destOrd="0" parTransId="{9A3B1F36-61F4-4554-8E1A-CFF57052BB08}" sibTransId="{93BB5C4F-2C67-44A9-89D2-728E5ACAC4FF}"/>
    <dgm:cxn modelId="{7132CFF4-1AEA-4923-AD93-DFEC29F08FD0}" srcId="{397638FA-F046-490C-BA72-BBF2C83AC7E0}" destId="{2C2EB1C4-81C4-4487-9675-E84EEB153E51}" srcOrd="7" destOrd="0" parTransId="{D2B08101-7B0C-42ED-8E56-32A541562BC4}" sibTransId="{0F565C5E-EC60-4B1E-94CE-5233CA659692}"/>
    <dgm:cxn modelId="{0872D895-4CD8-4B2C-988E-7F8200A09EDD}" type="presOf" srcId="{2C2EB1C4-81C4-4487-9675-E84EEB153E51}" destId="{F1858BD2-54CF-41A0-AD8F-81B3067D7D5C}" srcOrd="0" destOrd="0" presId="urn:microsoft.com/office/officeart/2005/8/layout/vList2"/>
    <dgm:cxn modelId="{46C08DBD-4241-4020-8ECA-8DAE6AF99D79}" type="presOf" srcId="{71B8E300-564E-453B-8F27-74882374A37A}" destId="{BA2F2712-5301-4C7C-872F-36AECB08DF09}" srcOrd="0" destOrd="0" presId="urn:microsoft.com/office/officeart/2005/8/layout/vList2"/>
    <dgm:cxn modelId="{5E18489F-5561-41C6-B85E-EAB3A3EA2098}" type="presOf" srcId="{397638FA-F046-490C-BA72-BBF2C83AC7E0}" destId="{AAD9583E-B2AB-4DF1-81FD-EEE9583E083D}" srcOrd="0" destOrd="0" presId="urn:microsoft.com/office/officeart/2005/8/layout/vList2"/>
    <dgm:cxn modelId="{20B483FE-43B7-48E6-843A-82E806E0CE89}" srcId="{397638FA-F046-490C-BA72-BBF2C83AC7E0}" destId="{B1183667-8A28-4260-8ED9-48466F328220}" srcOrd="3" destOrd="0" parTransId="{283454F0-B7D8-43DA-8674-26C6162394CA}" sibTransId="{A74EB0E3-9B4C-4055-8619-91F92B0D4683}"/>
    <dgm:cxn modelId="{998FA1CC-E750-4F95-8C50-0CF0F7793806}" srcId="{397638FA-F046-490C-BA72-BBF2C83AC7E0}" destId="{BC185E24-31FE-41F4-96DC-1ADF6BEBB35C}" srcOrd="6" destOrd="0" parTransId="{B8E3885B-ED66-4F42-93E3-8D928C5F93D3}" sibTransId="{F1D85304-A8F9-4B53-9505-0A8545769FD1}"/>
    <dgm:cxn modelId="{9833706F-E511-477B-BEBE-7B27D4B02636}" type="presOf" srcId="{BC185E24-31FE-41F4-96DC-1ADF6BEBB35C}" destId="{4DB4FFE9-5C3E-4B7E-ACF8-4BEEAD380C36}" srcOrd="0" destOrd="0" presId="urn:microsoft.com/office/officeart/2005/8/layout/vList2"/>
    <dgm:cxn modelId="{73C7F35B-577E-4119-B63E-0D27B79C12B0}" srcId="{397638FA-F046-490C-BA72-BBF2C83AC7E0}" destId="{841552BE-7772-4975-B8E2-2F238DE8318C}" srcOrd="0" destOrd="0" parTransId="{C243A1C4-56AB-4B51-B1D5-3F1C7A429301}" sibTransId="{48797733-B1BF-456D-975C-7A5A3F6A9946}"/>
    <dgm:cxn modelId="{FB0D6300-1C7C-4554-B8C2-1B7628D64A75}" type="presOf" srcId="{0E0FE12F-0D8E-4337-A5C7-70177F957DDA}" destId="{6DE9BFDA-090A-43B7-B2ED-31EC7CC71A46}" srcOrd="0" destOrd="0" presId="urn:microsoft.com/office/officeart/2005/8/layout/vList2"/>
    <dgm:cxn modelId="{168AFB8C-1B67-4CCF-9DCE-5CFBA0BA9410}" type="presOf" srcId="{6EEB430B-ACE0-4A15-9E60-0CBB807527F9}" destId="{8048189F-E041-45B3-93E9-4492D99987D9}" srcOrd="0" destOrd="0" presId="urn:microsoft.com/office/officeart/2005/8/layout/vList2"/>
    <dgm:cxn modelId="{94BCB01E-5512-49F7-BED6-6833FB1C6BF7}" srcId="{397638FA-F046-490C-BA72-BBF2C83AC7E0}" destId="{E47A8824-6D7B-40B7-ADF1-FE682A98AFF8}" srcOrd="4" destOrd="0" parTransId="{BC8C9485-F4B6-42D9-B2F6-F8A6EC5F75AA}" sibTransId="{8B76F7EC-7B06-4992-BD3C-055ED7BE4E92}"/>
    <dgm:cxn modelId="{00C00DF2-AE91-4D98-ADCD-4DEA68149B98}" type="presParOf" srcId="{AAD9583E-B2AB-4DF1-81FD-EEE9583E083D}" destId="{F2668AAE-7F32-4C77-9918-F9DFA09C8F61}" srcOrd="0" destOrd="0" presId="urn:microsoft.com/office/officeart/2005/8/layout/vList2"/>
    <dgm:cxn modelId="{0EF0370F-CCB6-4D08-AC00-38B91F1545ED}" type="presParOf" srcId="{AAD9583E-B2AB-4DF1-81FD-EEE9583E083D}" destId="{B35E2943-87D8-4F5A-910B-E20515A2DBA2}" srcOrd="1" destOrd="0" presId="urn:microsoft.com/office/officeart/2005/8/layout/vList2"/>
    <dgm:cxn modelId="{FECF3178-BCBD-4F8E-993A-AC3ED1B491FA}" type="presParOf" srcId="{AAD9583E-B2AB-4DF1-81FD-EEE9583E083D}" destId="{6DE9BFDA-090A-43B7-B2ED-31EC7CC71A46}" srcOrd="2" destOrd="0" presId="urn:microsoft.com/office/officeart/2005/8/layout/vList2"/>
    <dgm:cxn modelId="{9DC1C32D-22A4-4081-9336-C594986D6EFE}" type="presParOf" srcId="{AAD9583E-B2AB-4DF1-81FD-EEE9583E083D}" destId="{603C0BE0-AECA-4068-9AD1-406D3BB199E2}" srcOrd="3" destOrd="0" presId="urn:microsoft.com/office/officeart/2005/8/layout/vList2"/>
    <dgm:cxn modelId="{EBE2B7B5-50FA-43AF-931B-7659D572010B}" type="presParOf" srcId="{AAD9583E-B2AB-4DF1-81FD-EEE9583E083D}" destId="{BA2F2712-5301-4C7C-872F-36AECB08DF09}" srcOrd="4" destOrd="0" presId="urn:microsoft.com/office/officeart/2005/8/layout/vList2"/>
    <dgm:cxn modelId="{75948D52-724F-45BB-BE5B-B08B6616CB8D}" type="presParOf" srcId="{AAD9583E-B2AB-4DF1-81FD-EEE9583E083D}" destId="{0C9514B0-EF9B-4862-9F6F-D6594552EA13}" srcOrd="5" destOrd="0" presId="urn:microsoft.com/office/officeart/2005/8/layout/vList2"/>
    <dgm:cxn modelId="{B18C291E-1066-44A6-A743-8172F097D28B}" type="presParOf" srcId="{AAD9583E-B2AB-4DF1-81FD-EEE9583E083D}" destId="{54FDB183-0C50-4EF5-A91F-D0733A7E9CD6}" srcOrd="6" destOrd="0" presId="urn:microsoft.com/office/officeart/2005/8/layout/vList2"/>
    <dgm:cxn modelId="{382A0A5D-2819-4033-9CA0-2DBC1A076EE7}" type="presParOf" srcId="{AAD9583E-B2AB-4DF1-81FD-EEE9583E083D}" destId="{59978C1A-EB65-43B3-BB71-384C1597B1BD}" srcOrd="7" destOrd="0" presId="urn:microsoft.com/office/officeart/2005/8/layout/vList2"/>
    <dgm:cxn modelId="{8001DC30-62F4-4003-A788-44401D9A9B54}" type="presParOf" srcId="{AAD9583E-B2AB-4DF1-81FD-EEE9583E083D}" destId="{084F8D6A-0A34-4009-B373-6473E2D98FE9}" srcOrd="8" destOrd="0" presId="urn:microsoft.com/office/officeart/2005/8/layout/vList2"/>
    <dgm:cxn modelId="{2DB47695-32B4-46A3-9F1E-30F37E8D08E1}" type="presParOf" srcId="{AAD9583E-B2AB-4DF1-81FD-EEE9583E083D}" destId="{EAA3605F-482E-4928-AD3C-520A755A17F7}" srcOrd="9" destOrd="0" presId="urn:microsoft.com/office/officeart/2005/8/layout/vList2"/>
    <dgm:cxn modelId="{800C5638-8B42-42D4-A598-483C983B16EB}" type="presParOf" srcId="{AAD9583E-B2AB-4DF1-81FD-EEE9583E083D}" destId="{8048189F-E041-45B3-93E9-4492D99987D9}" srcOrd="10" destOrd="0" presId="urn:microsoft.com/office/officeart/2005/8/layout/vList2"/>
    <dgm:cxn modelId="{8938B03F-B48B-416E-BE44-E9986042C1AB}" type="presParOf" srcId="{AAD9583E-B2AB-4DF1-81FD-EEE9583E083D}" destId="{9DB784CF-DC57-4F2B-8192-987E9BF32EB1}" srcOrd="11" destOrd="0" presId="urn:microsoft.com/office/officeart/2005/8/layout/vList2"/>
    <dgm:cxn modelId="{735C0A41-1A5D-42CD-A590-459D7775A0C0}" type="presParOf" srcId="{AAD9583E-B2AB-4DF1-81FD-EEE9583E083D}" destId="{4DB4FFE9-5C3E-4B7E-ACF8-4BEEAD380C36}" srcOrd="12" destOrd="0" presId="urn:microsoft.com/office/officeart/2005/8/layout/vList2"/>
    <dgm:cxn modelId="{898E756F-236C-4C3C-8DE3-AA1AE788B227}" type="presParOf" srcId="{AAD9583E-B2AB-4DF1-81FD-EEE9583E083D}" destId="{91F051E9-A717-4D61-AA31-AE08900D7C19}" srcOrd="13" destOrd="0" presId="urn:microsoft.com/office/officeart/2005/8/layout/vList2"/>
    <dgm:cxn modelId="{59814204-CBF3-425A-8363-91F9FFFFC2EB}" type="presParOf" srcId="{AAD9583E-B2AB-4DF1-81FD-EEE9583E083D}" destId="{F1858BD2-54CF-41A0-AD8F-81B3067D7D5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668AAE-7F32-4C77-9918-F9DFA09C8F61}">
      <dsp:nvSpPr>
        <dsp:cNvPr id="0" name=""/>
        <dsp:cNvSpPr/>
      </dsp:nvSpPr>
      <dsp:spPr>
        <a:xfrm>
          <a:off x="0" y="317763"/>
          <a:ext cx="9721079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Ответы на вопросы</a:t>
          </a:r>
          <a:endParaRPr lang="ru-RU" sz="3300" kern="1200" dirty="0"/>
        </a:p>
      </dsp:txBody>
      <dsp:txXfrm>
        <a:off x="0" y="317763"/>
        <a:ext cx="9721079" cy="791505"/>
      </dsp:txXfrm>
    </dsp:sp>
    <dsp:sp modelId="{6DE9BFDA-090A-43B7-B2ED-31EC7CC71A46}">
      <dsp:nvSpPr>
        <dsp:cNvPr id="0" name=""/>
        <dsp:cNvSpPr/>
      </dsp:nvSpPr>
      <dsp:spPr>
        <a:xfrm>
          <a:off x="0" y="1204308"/>
          <a:ext cx="9721079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Чистописание</a:t>
          </a:r>
          <a:endParaRPr lang="ru-RU" sz="3300" kern="1200" dirty="0"/>
        </a:p>
      </dsp:txBody>
      <dsp:txXfrm>
        <a:off x="0" y="1204308"/>
        <a:ext cx="9721079" cy="791505"/>
      </dsp:txXfrm>
    </dsp:sp>
    <dsp:sp modelId="{BA2F2712-5301-4C7C-872F-36AECB08DF09}">
      <dsp:nvSpPr>
        <dsp:cNvPr id="0" name=""/>
        <dsp:cNvSpPr/>
      </dsp:nvSpPr>
      <dsp:spPr>
        <a:xfrm>
          <a:off x="0" y="2090853"/>
          <a:ext cx="9721079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Запись слов с </a:t>
          </a:r>
          <a:r>
            <a:rPr lang="ru-RU" sz="3300" kern="1200" dirty="0" err="1" smtClean="0"/>
            <a:t>жи</a:t>
          </a:r>
          <a:r>
            <a:rPr lang="ru-RU" sz="3300" kern="1200" dirty="0" smtClean="0"/>
            <a:t>, </a:t>
          </a:r>
          <a:r>
            <a:rPr lang="ru-RU" sz="3300" kern="1200" dirty="0" err="1" smtClean="0"/>
            <a:t>ши</a:t>
          </a:r>
          <a:endParaRPr lang="ru-RU" sz="3300" kern="1200" dirty="0"/>
        </a:p>
      </dsp:txBody>
      <dsp:txXfrm>
        <a:off x="0" y="2090853"/>
        <a:ext cx="9721079" cy="791505"/>
      </dsp:txXfrm>
    </dsp:sp>
    <dsp:sp modelId="{54FDB183-0C50-4EF5-A91F-D0733A7E9CD6}">
      <dsp:nvSpPr>
        <dsp:cNvPr id="0" name=""/>
        <dsp:cNvSpPr/>
      </dsp:nvSpPr>
      <dsp:spPr>
        <a:xfrm>
          <a:off x="0" y="2977398"/>
          <a:ext cx="9721079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Сказка про буквы Ч, Щ, Я, А?</a:t>
          </a:r>
          <a:endParaRPr lang="ru-RU" sz="3300" kern="1200" dirty="0"/>
        </a:p>
      </dsp:txBody>
      <dsp:txXfrm>
        <a:off x="0" y="2977398"/>
        <a:ext cx="9721079" cy="791505"/>
      </dsp:txXfrm>
    </dsp:sp>
    <dsp:sp modelId="{084F8D6A-0A34-4009-B373-6473E2D98FE9}">
      <dsp:nvSpPr>
        <dsp:cNvPr id="0" name=""/>
        <dsp:cNvSpPr/>
      </dsp:nvSpPr>
      <dsp:spPr>
        <a:xfrm>
          <a:off x="0" y="3863943"/>
          <a:ext cx="9721079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Составление ответов с опорой на слова и их запись</a:t>
          </a:r>
          <a:endParaRPr lang="ru-RU" sz="3300" kern="1200" dirty="0"/>
        </a:p>
      </dsp:txBody>
      <dsp:txXfrm>
        <a:off x="0" y="3863943"/>
        <a:ext cx="9721079" cy="791505"/>
      </dsp:txXfrm>
    </dsp:sp>
    <dsp:sp modelId="{8048189F-E041-45B3-93E9-4492D99987D9}">
      <dsp:nvSpPr>
        <dsp:cNvPr id="0" name=""/>
        <dsp:cNvSpPr/>
      </dsp:nvSpPr>
      <dsp:spPr>
        <a:xfrm>
          <a:off x="0" y="4750488"/>
          <a:ext cx="9721079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Подведение итогов</a:t>
          </a:r>
          <a:endParaRPr lang="ru-RU" sz="3300" kern="1200" dirty="0"/>
        </a:p>
      </dsp:txBody>
      <dsp:txXfrm>
        <a:off x="0" y="4750488"/>
        <a:ext cx="9721079" cy="791505"/>
      </dsp:txXfrm>
    </dsp:sp>
    <dsp:sp modelId="{4DB4FFE9-5C3E-4B7E-ACF8-4BEEAD380C36}">
      <dsp:nvSpPr>
        <dsp:cNvPr id="0" name=""/>
        <dsp:cNvSpPr/>
      </dsp:nvSpPr>
      <dsp:spPr>
        <a:xfrm>
          <a:off x="0" y="5637033"/>
          <a:ext cx="9721079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Физкультминутка</a:t>
          </a:r>
          <a:endParaRPr lang="ru-RU" sz="3300" kern="1200" dirty="0"/>
        </a:p>
      </dsp:txBody>
      <dsp:txXfrm>
        <a:off x="0" y="5637033"/>
        <a:ext cx="9721079" cy="791505"/>
      </dsp:txXfrm>
    </dsp:sp>
    <dsp:sp modelId="{F1858BD2-54CF-41A0-AD8F-81B3067D7D5C}">
      <dsp:nvSpPr>
        <dsp:cNvPr id="0" name=""/>
        <dsp:cNvSpPr/>
      </dsp:nvSpPr>
      <dsp:spPr>
        <a:xfrm>
          <a:off x="0" y="6523578"/>
          <a:ext cx="9721079" cy="7915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Составление схем предложения, слова</a:t>
          </a:r>
          <a:endParaRPr lang="ru-RU" sz="3300" kern="1200" dirty="0"/>
        </a:p>
      </dsp:txBody>
      <dsp:txXfrm>
        <a:off x="0" y="6523578"/>
        <a:ext cx="9721079" cy="791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7BDA2-7B8E-497C-BE57-30C35CC75334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24050" y="685800"/>
            <a:ext cx="3009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AF70E-5EE0-44BC-97F6-516D5429F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2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432" algn="l" defTabSz="9142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575" algn="l" defTabSz="9142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719" algn="l" defTabSz="9142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863" algn="l" defTabSz="9142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007" algn="l" defTabSz="9142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150" algn="l" defTabSz="91428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648" y="3781505"/>
            <a:ext cx="9085342" cy="26092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298" y="6898005"/>
            <a:ext cx="7482047" cy="31108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59366" y="865069"/>
            <a:ext cx="2809479" cy="1843694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363" y="865069"/>
            <a:ext cx="8255859" cy="1843694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29" y="7822252"/>
            <a:ext cx="9085342" cy="241768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329" y="5159416"/>
            <a:ext cx="9085342" cy="2662832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9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9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9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9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49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79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0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39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5363" y="5041068"/>
            <a:ext cx="5531741" cy="1426094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35248" y="5041068"/>
            <a:ext cx="5533597" cy="1426094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487482"/>
            <a:ext cx="9619774" cy="20288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32" y="2724825"/>
            <a:ext cx="4722671" cy="1135578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96" indent="0">
              <a:buNone/>
              <a:defRPr sz="2900" b="1"/>
            </a:lvl2pPr>
            <a:lvl3pPr marL="1305992" indent="0">
              <a:buNone/>
              <a:defRPr sz="2600" b="1"/>
            </a:lvl3pPr>
            <a:lvl4pPr marL="1958988" indent="0">
              <a:buNone/>
              <a:defRPr sz="2300" b="1"/>
            </a:lvl4pPr>
            <a:lvl5pPr marL="2611984" indent="0">
              <a:buNone/>
              <a:defRPr sz="2300" b="1"/>
            </a:lvl5pPr>
            <a:lvl6pPr marL="3264977" indent="0">
              <a:buNone/>
              <a:defRPr sz="2300" b="1"/>
            </a:lvl6pPr>
            <a:lvl7pPr marL="3917973" indent="0">
              <a:buNone/>
              <a:defRPr sz="2300" b="1"/>
            </a:lvl7pPr>
            <a:lvl8pPr marL="4570967" indent="0">
              <a:buNone/>
              <a:defRPr sz="2300" b="1"/>
            </a:lvl8pPr>
            <a:lvl9pPr marL="522396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432" y="3860403"/>
            <a:ext cx="4722671" cy="701353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9680" y="2724825"/>
            <a:ext cx="4724526" cy="1135578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96" indent="0">
              <a:buNone/>
              <a:defRPr sz="2900" b="1"/>
            </a:lvl2pPr>
            <a:lvl3pPr marL="1305992" indent="0">
              <a:buNone/>
              <a:defRPr sz="2600" b="1"/>
            </a:lvl3pPr>
            <a:lvl4pPr marL="1958988" indent="0">
              <a:buNone/>
              <a:defRPr sz="2300" b="1"/>
            </a:lvl4pPr>
            <a:lvl5pPr marL="2611984" indent="0">
              <a:buNone/>
              <a:defRPr sz="2300" b="1"/>
            </a:lvl5pPr>
            <a:lvl6pPr marL="3264977" indent="0">
              <a:buNone/>
              <a:defRPr sz="2300" b="1"/>
            </a:lvl6pPr>
            <a:lvl7pPr marL="3917973" indent="0">
              <a:buNone/>
              <a:defRPr sz="2300" b="1"/>
            </a:lvl7pPr>
            <a:lvl8pPr marL="4570967" indent="0">
              <a:buNone/>
              <a:defRPr sz="2300" b="1"/>
            </a:lvl8pPr>
            <a:lvl9pPr marL="522396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29680" y="3860403"/>
            <a:ext cx="4724526" cy="701353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5" y="484664"/>
            <a:ext cx="3516488" cy="2062639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8960" y="484664"/>
            <a:ext cx="5975246" cy="1038927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435" y="2547307"/>
            <a:ext cx="3516488" cy="8326637"/>
          </a:xfrm>
        </p:spPr>
        <p:txBody>
          <a:bodyPr/>
          <a:lstStyle>
            <a:lvl1pPr marL="0" indent="0">
              <a:buNone/>
              <a:defRPr sz="2000"/>
            </a:lvl1pPr>
            <a:lvl2pPr marL="652996" indent="0">
              <a:buNone/>
              <a:defRPr sz="1700"/>
            </a:lvl2pPr>
            <a:lvl3pPr marL="1305992" indent="0">
              <a:buNone/>
              <a:defRPr sz="1400"/>
            </a:lvl3pPr>
            <a:lvl4pPr marL="1958988" indent="0">
              <a:buNone/>
              <a:defRPr sz="1300"/>
            </a:lvl4pPr>
            <a:lvl5pPr marL="2611984" indent="0">
              <a:buNone/>
              <a:defRPr sz="1300"/>
            </a:lvl5pPr>
            <a:lvl6pPr marL="3264977" indent="0">
              <a:buNone/>
              <a:defRPr sz="1300"/>
            </a:lvl6pPr>
            <a:lvl7pPr marL="3917973" indent="0">
              <a:buNone/>
              <a:defRPr sz="1300"/>
            </a:lvl7pPr>
            <a:lvl8pPr marL="4570967" indent="0">
              <a:buNone/>
              <a:defRPr sz="1300"/>
            </a:lvl8pPr>
            <a:lvl9pPr marL="522396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049" y="8521065"/>
            <a:ext cx="6413183" cy="10059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049" y="1087676"/>
            <a:ext cx="6413183" cy="7303770"/>
          </a:xfrm>
        </p:spPr>
        <p:txBody>
          <a:bodyPr/>
          <a:lstStyle>
            <a:lvl1pPr marL="0" indent="0">
              <a:buNone/>
              <a:defRPr sz="4600"/>
            </a:lvl1pPr>
            <a:lvl2pPr marL="652996" indent="0">
              <a:buNone/>
              <a:defRPr sz="4000"/>
            </a:lvl2pPr>
            <a:lvl3pPr marL="1305992" indent="0">
              <a:buNone/>
              <a:defRPr sz="3400"/>
            </a:lvl3pPr>
            <a:lvl4pPr marL="1958988" indent="0">
              <a:buNone/>
              <a:defRPr sz="2900"/>
            </a:lvl4pPr>
            <a:lvl5pPr marL="2611984" indent="0">
              <a:buNone/>
              <a:defRPr sz="2900"/>
            </a:lvl5pPr>
            <a:lvl6pPr marL="3264977" indent="0">
              <a:buNone/>
              <a:defRPr sz="2900"/>
            </a:lvl6pPr>
            <a:lvl7pPr marL="3917973" indent="0">
              <a:buNone/>
              <a:defRPr sz="2900"/>
            </a:lvl7pPr>
            <a:lvl8pPr marL="4570967" indent="0">
              <a:buNone/>
              <a:defRPr sz="2900"/>
            </a:lvl8pPr>
            <a:lvl9pPr marL="5223962" indent="0">
              <a:buNone/>
              <a:defRPr sz="2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049" y="9527025"/>
            <a:ext cx="6413183" cy="1428630"/>
          </a:xfrm>
        </p:spPr>
        <p:txBody>
          <a:bodyPr/>
          <a:lstStyle>
            <a:lvl1pPr marL="0" indent="0">
              <a:buNone/>
              <a:defRPr sz="2000"/>
            </a:lvl1pPr>
            <a:lvl2pPr marL="652996" indent="0">
              <a:buNone/>
              <a:defRPr sz="1700"/>
            </a:lvl2pPr>
            <a:lvl3pPr marL="1305992" indent="0">
              <a:buNone/>
              <a:defRPr sz="1400"/>
            </a:lvl3pPr>
            <a:lvl4pPr marL="1958988" indent="0">
              <a:buNone/>
              <a:defRPr sz="1300"/>
            </a:lvl4pPr>
            <a:lvl5pPr marL="2611984" indent="0">
              <a:buNone/>
              <a:defRPr sz="1300"/>
            </a:lvl5pPr>
            <a:lvl6pPr marL="3264977" indent="0">
              <a:buNone/>
              <a:defRPr sz="1300"/>
            </a:lvl6pPr>
            <a:lvl7pPr marL="3917973" indent="0">
              <a:buNone/>
              <a:defRPr sz="1300"/>
            </a:lvl7pPr>
            <a:lvl8pPr marL="4570967" indent="0">
              <a:buNone/>
              <a:defRPr sz="1300"/>
            </a:lvl8pPr>
            <a:lvl9pPr marL="522396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487482"/>
            <a:ext cx="9619774" cy="2028825"/>
          </a:xfrm>
          <a:prstGeom prst="rect">
            <a:avLst/>
          </a:prstGeom>
        </p:spPr>
        <p:txBody>
          <a:bodyPr vert="horz" lIns="130598" tIns="65300" rIns="130598" bIns="653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32" y="2840356"/>
            <a:ext cx="9619774" cy="8033584"/>
          </a:xfrm>
          <a:prstGeom prst="rect">
            <a:avLst/>
          </a:prstGeom>
        </p:spPr>
        <p:txBody>
          <a:bodyPr vert="horz" lIns="130598" tIns="65300" rIns="130598" bIns="6530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432" y="11282526"/>
            <a:ext cx="2494016" cy="648097"/>
          </a:xfrm>
          <a:prstGeom prst="rect">
            <a:avLst/>
          </a:prstGeom>
        </p:spPr>
        <p:txBody>
          <a:bodyPr vert="horz" lIns="130598" tIns="65300" rIns="130598" bIns="6530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1954" y="11282526"/>
            <a:ext cx="3384735" cy="648097"/>
          </a:xfrm>
          <a:prstGeom prst="rect">
            <a:avLst/>
          </a:prstGeom>
        </p:spPr>
        <p:txBody>
          <a:bodyPr vert="horz" lIns="130598" tIns="65300" rIns="130598" bIns="6530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0190" y="11282526"/>
            <a:ext cx="2494016" cy="648097"/>
          </a:xfrm>
          <a:prstGeom prst="rect">
            <a:avLst/>
          </a:prstGeom>
        </p:spPr>
        <p:txBody>
          <a:bodyPr vert="horz" lIns="130598" tIns="65300" rIns="130598" bIns="6530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xStyles>
    <p:titleStyle>
      <a:lvl1pPr algn="ctr" defTabSz="1305992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47" indent="-489747" algn="l" defTabSz="1305992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117" indent="-408122" algn="l" defTabSz="1305992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490" indent="-326498" algn="l" defTabSz="130599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486" indent="-326498" algn="l" defTabSz="1305992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479" indent="-326498" algn="l" defTabSz="1305992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475" indent="-326498" algn="l" defTabSz="130599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471" indent="-326498" algn="l" defTabSz="130599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465" indent="-326498" algn="l" defTabSz="130599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460" indent="-326498" algn="l" defTabSz="130599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05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96" algn="l" defTabSz="1305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992" algn="l" defTabSz="1305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988" algn="l" defTabSz="1305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984" algn="l" defTabSz="1305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977" algn="l" defTabSz="1305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973" algn="l" defTabSz="1305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967" algn="l" defTabSz="1305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962" algn="l" defTabSz="1305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07815" y="2198043"/>
            <a:ext cx="9085342" cy="2609294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Предмет: обучение грамоте (письмо) по УМК «ПНШ».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03299" y="5366395"/>
            <a:ext cx="7482047" cy="4642475"/>
          </a:xfrm>
        </p:spPr>
        <p:txBody>
          <a:bodyPr>
            <a:normAutofit/>
          </a:bodyPr>
          <a:lstStyle/>
          <a:p>
            <a:r>
              <a:rPr lang="ru-RU" sz="4000" b="1" dirty="0"/>
              <a:t>Тема:«Правописание ЧА-ЩА».</a:t>
            </a:r>
            <a:endParaRPr lang="en-US" sz="4000" b="1" dirty="0"/>
          </a:p>
          <a:p>
            <a:r>
              <a:rPr lang="ru-RU" sz="3000" b="1" dirty="0"/>
              <a:t>Автор: Бородай Нина </a:t>
            </a:r>
            <a:r>
              <a:rPr lang="ru-RU" sz="3000" b="1" dirty="0" smtClean="0"/>
              <a:t>Григорьевна</a:t>
            </a:r>
          </a:p>
          <a:p>
            <a:r>
              <a:rPr lang="ru-RU" sz="4800" b="1" dirty="0" smtClean="0"/>
              <a:t>Иллюстрационный</a:t>
            </a:r>
          </a:p>
          <a:p>
            <a:r>
              <a:rPr lang="ru-RU" sz="4800" b="1" dirty="0" smtClean="0"/>
              <a:t>материал к уроку</a:t>
            </a:r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03960" y="2092506"/>
            <a:ext cx="7274726" cy="863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9" tIns="45714" rIns="91429" bIns="45714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ru-RU" sz="1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 Ш Ч Щ</a:t>
            </a:r>
            <a:r>
              <a:rPr lang="en-US" sz="1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endParaRPr lang="ru-RU" sz="111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ru-RU" sz="1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</a:t>
            </a:r>
            <a:r>
              <a:rPr lang="en-US" sz="1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</a:t>
            </a:r>
            <a:r>
              <a:rPr lang="en-US" sz="1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endParaRPr lang="ru-RU" sz="111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ru-RU" sz="1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 Щ</a:t>
            </a:r>
            <a:r>
              <a:rPr lang="en-US" sz="1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endParaRPr lang="ru-RU" sz="111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ru-RU" sz="1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</a:t>
            </a:r>
            <a:r>
              <a:rPr lang="en-US" sz="1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endParaRPr lang="ru-RU" sz="111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1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1100" dirty="0" smtClean="0">
                <a:latin typeface="Times New Roman" pitchFamily="18" charset="0"/>
                <a:cs typeface="Times New Roman" pitchFamily="18" charset="0"/>
              </a:rPr>
              <a:t>Ч Щ Ш</a:t>
            </a:r>
            <a:r>
              <a:rPr lang="en-US" sz="111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1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Схемы для ответов</a:t>
            </a:r>
            <a:br>
              <a:rPr lang="ru-RU" dirty="0" smtClean="0"/>
            </a:br>
            <a:r>
              <a:rPr lang="ru-RU" dirty="0" smtClean="0"/>
              <a:t>Рисунок 6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ru-RU" dirty="0" smtClean="0"/>
              <a:t>Чудо-дерево</a:t>
            </a:r>
            <a:r>
              <a:rPr lang="en-US" dirty="0" smtClean="0"/>
              <a:t>”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Рисунок 7</a:t>
            </a:r>
            <a:endParaRPr lang="ru-RU" dirty="0"/>
          </a:p>
        </p:txBody>
      </p:sp>
      <p:pic>
        <p:nvPicPr>
          <p:cNvPr id="36886" name="Picture 22" descr="C:\Users\Bag\Pictures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767" y="3998243"/>
            <a:ext cx="9925204" cy="698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901899"/>
            <a:ext cx="9619774" cy="3744416"/>
          </a:xfrm>
        </p:spPr>
        <p:txBody>
          <a:bodyPr>
            <a:noAutofit/>
          </a:bodyPr>
          <a:lstStyle/>
          <a:p>
            <a:r>
              <a:rPr lang="ru-RU" sz="4900" dirty="0"/>
              <a:t>Карточки со словами с сочетаниями </a:t>
            </a:r>
            <a:r>
              <a:rPr lang="ru-RU" sz="4900" i="1" dirty="0" err="1"/>
              <a:t>ча</a:t>
            </a:r>
            <a:r>
              <a:rPr lang="ru-RU" sz="4900" i="1" dirty="0"/>
              <a:t> ,</a:t>
            </a:r>
            <a:r>
              <a:rPr lang="ru-RU" sz="4900" i="1" dirty="0" err="1"/>
              <a:t>ща</a:t>
            </a:r>
            <a:r>
              <a:rPr lang="ru-RU" sz="4900" i="1" dirty="0"/>
              <a:t> </a:t>
            </a:r>
            <a:br>
              <a:rPr lang="ru-RU" sz="4900" i="1" dirty="0"/>
            </a:br>
            <a:r>
              <a:rPr lang="ru-RU" sz="4900" dirty="0"/>
              <a:t>для работы</a:t>
            </a:r>
            <a:r>
              <a:rPr lang="en-US" sz="4900" dirty="0"/>
              <a:t> </a:t>
            </a:r>
            <a:r>
              <a:rPr lang="ru-RU" sz="4900" dirty="0"/>
              <a:t>в </a:t>
            </a:r>
            <a:r>
              <a:rPr lang="ru-RU" sz="4900" dirty="0" smtClean="0"/>
              <a:t>парах</a:t>
            </a:r>
            <a:br>
              <a:rPr lang="ru-RU" sz="4900" dirty="0" smtClean="0"/>
            </a:br>
            <a:r>
              <a:rPr lang="ru-RU" sz="4900" dirty="0" smtClean="0"/>
              <a:t>Игра «Буква заблудилась»</a:t>
            </a:r>
            <a:br>
              <a:rPr lang="ru-RU" sz="4900" dirty="0" smtClean="0"/>
            </a:br>
            <a:r>
              <a:rPr lang="ru-RU" sz="4900" dirty="0" smtClean="0"/>
              <a:t>Рисунок 8</a:t>
            </a:r>
            <a:br>
              <a:rPr lang="ru-RU" sz="4900" dirty="0" smtClean="0"/>
            </a:br>
            <a:endParaRPr lang="ru-RU" sz="4900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91792" y="4718323"/>
            <a:ext cx="9520783" cy="283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 . </a:t>
            </a:r>
            <a:r>
              <a:rPr lang="ru-RU" sz="89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йник</a:t>
            </a:r>
            <a:r>
              <a:rPr lang="ru-RU" sz="8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 . </a:t>
            </a:r>
            <a:r>
              <a:rPr lang="ru-RU" sz="89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lang="ru-RU" sz="8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 .  </a:t>
            </a:r>
            <a:r>
              <a:rPr lang="ru-RU" sz="89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шка</a:t>
            </a:r>
            <a:r>
              <a:rPr lang="ru-RU" sz="8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89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пищ</a:t>
            </a:r>
            <a:r>
              <a:rPr lang="ru-RU" sz="8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 т.</a:t>
            </a:r>
            <a:endParaRPr lang="ru-RU" sz="89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487482"/>
            <a:ext cx="9619774" cy="107835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Демонстрация СКАЗКИ</a:t>
            </a:r>
            <a:br>
              <a:rPr lang="ru-RU" dirty="0" smtClean="0"/>
            </a:br>
            <a:r>
              <a:rPr lang="ru-RU" sz="4400" dirty="0" smtClean="0"/>
              <a:t>Рисунок 9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000" dirty="0"/>
              <a:t> «Был жаркий летний день. Согласные буквы </a:t>
            </a:r>
            <a:r>
              <a:rPr lang="ru-RU" sz="4000" i="1" dirty="0"/>
              <a:t>Ч</a:t>
            </a:r>
            <a:r>
              <a:rPr lang="ru-RU" sz="4000" dirty="0"/>
              <a:t> и </a:t>
            </a:r>
            <a:r>
              <a:rPr lang="ru-RU" sz="4000" i="1" dirty="0"/>
              <a:t>Щ</a:t>
            </a:r>
            <a:r>
              <a:rPr lang="ru-RU" sz="4000" dirty="0"/>
              <a:t> пошли искупаться на местное озеро. Доплыли до середины, улеглись на мель. Плещутся, весело им! И вдруг откуда не возьмись, набежала тучка. Потемнело небо, грянул гром, побежали лёгкие волны по озеру. Они накрыли </a:t>
            </a:r>
            <a:r>
              <a:rPr lang="ru-RU" sz="4000" i="1" dirty="0"/>
              <a:t>Ч</a:t>
            </a:r>
            <a:r>
              <a:rPr lang="ru-RU" sz="4000" dirty="0"/>
              <a:t> и </a:t>
            </a:r>
            <a:r>
              <a:rPr lang="ru-RU" sz="4000" i="1" dirty="0"/>
              <a:t>Щ</a:t>
            </a:r>
            <a:r>
              <a:rPr lang="ru-RU" sz="4000" dirty="0"/>
              <a:t>. Испугались бедные, кричат: «Помогите!» А на берегу сидела важная и сытая буква У. Она поднялась, посмотрела на барахтающиеся в воде буквы и спокойно укрылась под грибком. Волна вот-вот накроит их с головой. Но к счастью, их крик услышала гласная </a:t>
            </a:r>
            <a:r>
              <a:rPr lang="ru-RU" sz="4000" i="1" dirty="0"/>
              <a:t>А</a:t>
            </a:r>
            <a:r>
              <a:rPr lang="ru-RU" sz="4000" dirty="0"/>
              <a:t>. Она смело кинулась в воду, подплыла к ним. Одну свою тонкую руку она протянула </a:t>
            </a:r>
            <a:r>
              <a:rPr lang="ru-RU" sz="4000" i="1" dirty="0"/>
              <a:t>Ч</a:t>
            </a:r>
            <a:r>
              <a:rPr lang="ru-RU" sz="4000" dirty="0"/>
              <a:t>, другую - </a:t>
            </a:r>
            <a:r>
              <a:rPr lang="ru-RU" sz="4000" i="1" dirty="0"/>
              <a:t>Щ</a:t>
            </a:r>
            <a:r>
              <a:rPr lang="ru-RU" sz="4000" dirty="0"/>
              <a:t> и вытащила их на берег. С тех пор согласные </a:t>
            </a:r>
            <a:r>
              <a:rPr lang="ru-RU" sz="4000" i="1" dirty="0"/>
              <a:t>Ч</a:t>
            </a:r>
            <a:r>
              <a:rPr lang="ru-RU" sz="4000" dirty="0"/>
              <a:t> и </a:t>
            </a:r>
            <a:r>
              <a:rPr lang="ru-RU" sz="4000" i="1" dirty="0"/>
              <a:t>Щ</a:t>
            </a:r>
            <a:r>
              <a:rPr lang="ru-RU" sz="4000" dirty="0"/>
              <a:t> дружат только с </a:t>
            </a:r>
            <a:r>
              <a:rPr lang="ru-RU" sz="4000" i="1" dirty="0"/>
              <a:t>А</a:t>
            </a:r>
            <a:r>
              <a:rPr lang="ru-RU" sz="4000" dirty="0"/>
              <a:t>. Помните об этом ребята!»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4432" y="847522"/>
            <a:ext cx="9619774" cy="25026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Схема предложения для самопроверки.</a:t>
            </a:r>
            <a:br>
              <a:rPr lang="ru-RU" dirty="0" smtClean="0"/>
            </a:br>
            <a:r>
              <a:rPr lang="ru-RU" dirty="0" smtClean="0"/>
              <a:t>Рисунок 10</a:t>
            </a:r>
            <a:endParaRPr lang="ru-RU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95847" y="4934347"/>
            <a:ext cx="8928992" cy="1584176"/>
            <a:chOff x="705" y="705"/>
            <a:chExt cx="8850" cy="1215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870" y="990"/>
              <a:ext cx="1545" cy="735"/>
            </a:xfrm>
            <a:prstGeom prst="rect">
              <a:avLst/>
            </a:prstGeom>
            <a:solidFill>
              <a:srgbClr val="548DD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4215" y="990"/>
              <a:ext cx="1545" cy="73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5940" y="990"/>
              <a:ext cx="1545" cy="735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7695" y="990"/>
              <a:ext cx="1545" cy="73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2625" y="990"/>
              <a:ext cx="1440" cy="735"/>
            </a:xfrm>
            <a:prstGeom prst="rtTriangl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032" name="AutoShape 8"/>
            <p:cNvCxnSpPr>
              <a:cxnSpLocks noChangeShapeType="1"/>
            </p:cNvCxnSpPr>
            <p:nvPr/>
          </p:nvCxnSpPr>
          <p:spPr bwMode="auto">
            <a:xfrm flipV="1">
              <a:off x="705" y="705"/>
              <a:ext cx="1" cy="12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>
              <a:off x="705" y="1920"/>
              <a:ext cx="885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 flipH="1" flipV="1">
              <a:off x="9484" y="1654"/>
              <a:ext cx="71" cy="7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487482"/>
            <a:ext cx="9619774" cy="29346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Звуковая и звукобуквенная схема слова для самопроверки.</a:t>
            </a:r>
            <a:br>
              <a:rPr lang="ru-RU" dirty="0" smtClean="0"/>
            </a:br>
            <a:r>
              <a:rPr lang="ru-RU" dirty="0" smtClean="0"/>
              <a:t>Рисунок 11</a:t>
            </a:r>
            <a:endParaRPr lang="ru-RU" dirty="0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239863" y="4214267"/>
            <a:ext cx="8352928" cy="3312368"/>
            <a:chOff x="1449" y="2597"/>
            <a:chExt cx="3670" cy="1414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1449" y="3242"/>
              <a:ext cx="724" cy="7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3288" y="3242"/>
              <a:ext cx="724" cy="7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Oval 5"/>
            <p:cNvSpPr>
              <a:spLocks noChangeArrowheads="1"/>
            </p:cNvSpPr>
            <p:nvPr/>
          </p:nvSpPr>
          <p:spPr bwMode="auto">
            <a:xfrm>
              <a:off x="2316" y="3198"/>
              <a:ext cx="848" cy="8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Oval 6"/>
            <p:cNvSpPr>
              <a:spLocks noChangeArrowheads="1"/>
            </p:cNvSpPr>
            <p:nvPr/>
          </p:nvSpPr>
          <p:spPr bwMode="auto">
            <a:xfrm>
              <a:off x="4147" y="3198"/>
              <a:ext cx="848" cy="8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2055" name="AutoShape 7"/>
            <p:cNvCxnSpPr>
              <a:cxnSpLocks noChangeShapeType="1"/>
            </p:cNvCxnSpPr>
            <p:nvPr/>
          </p:nvCxnSpPr>
          <p:spPr bwMode="auto">
            <a:xfrm flipV="1">
              <a:off x="2783" y="2597"/>
              <a:ext cx="168" cy="5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056" name="Oval 8"/>
            <p:cNvSpPr>
              <a:spLocks noChangeArrowheads="1"/>
            </p:cNvSpPr>
            <p:nvPr/>
          </p:nvSpPr>
          <p:spPr bwMode="auto">
            <a:xfrm>
              <a:off x="4963" y="3101"/>
              <a:ext cx="156" cy="15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Arc 9"/>
            <p:cNvSpPr>
              <a:spLocks/>
            </p:cNvSpPr>
            <p:nvPr/>
          </p:nvSpPr>
          <p:spPr bwMode="auto">
            <a:xfrm>
              <a:off x="5015" y="3221"/>
              <a:ext cx="104" cy="171"/>
            </a:xfrm>
            <a:custGeom>
              <a:avLst/>
              <a:gdLst>
                <a:gd name="G0" fmla="+- 0 0 0"/>
                <a:gd name="G1" fmla="+- 11319 0 0"/>
                <a:gd name="G2" fmla="+- 21600 0 0"/>
                <a:gd name="T0" fmla="*/ 18397 w 21600"/>
                <a:gd name="T1" fmla="*/ 0 h 32427"/>
                <a:gd name="T2" fmla="*/ 4584 w 21600"/>
                <a:gd name="T3" fmla="*/ 32427 h 32427"/>
                <a:gd name="T4" fmla="*/ 0 w 21600"/>
                <a:gd name="T5" fmla="*/ 11319 h 3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2427" fill="none" extrusionOk="0">
                  <a:moveTo>
                    <a:pt x="18396" y="0"/>
                  </a:moveTo>
                  <a:cubicBezTo>
                    <a:pt x="20491" y="3404"/>
                    <a:pt x="21600" y="7322"/>
                    <a:pt x="21600" y="11319"/>
                  </a:cubicBezTo>
                  <a:cubicBezTo>
                    <a:pt x="21600" y="21481"/>
                    <a:pt x="14515" y="30270"/>
                    <a:pt x="4583" y="32426"/>
                  </a:cubicBezTo>
                </a:path>
                <a:path w="21600" h="32427" stroke="0" extrusionOk="0">
                  <a:moveTo>
                    <a:pt x="18396" y="0"/>
                  </a:moveTo>
                  <a:cubicBezTo>
                    <a:pt x="20491" y="3404"/>
                    <a:pt x="21600" y="7322"/>
                    <a:pt x="21600" y="11319"/>
                  </a:cubicBezTo>
                  <a:cubicBezTo>
                    <a:pt x="21600" y="21481"/>
                    <a:pt x="14515" y="30270"/>
                    <a:pt x="4583" y="32426"/>
                  </a:cubicBezTo>
                  <a:lnTo>
                    <a:pt x="0" y="11319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815927" y="8919755"/>
            <a:ext cx="68407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[</a:t>
            </a:r>
            <a:r>
              <a:rPr kumimoji="0" lang="ru-RU" sz="1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en-US" sz="1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][</a:t>
            </a:r>
            <a:r>
              <a:rPr kumimoji="0" lang="ru-RU" sz="1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en-US" sz="1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][</a:t>
            </a:r>
            <a:r>
              <a:rPr kumimoji="0" lang="ru-RU" sz="1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en-US" sz="1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’][</a:t>
            </a:r>
            <a:r>
              <a:rPr kumimoji="0" lang="ru-RU" sz="1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en-US" sz="10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]</a:t>
            </a:r>
            <a:endParaRPr kumimoji="0" lang="en-US" sz="10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4048175" y="7598643"/>
            <a:ext cx="360040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Шкала успеха</a:t>
            </a:r>
            <a:br>
              <a:rPr lang="ru-RU" u="sng" dirty="0" smtClean="0"/>
            </a:br>
            <a:r>
              <a:rPr lang="ru-RU" sz="4400" dirty="0"/>
              <a:t>Рисунок </a:t>
            </a:r>
            <a:r>
              <a:rPr lang="ru-RU" sz="4400" dirty="0" smtClean="0"/>
              <a:t>12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3759" y="2840356"/>
            <a:ext cx="10384879" cy="8934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Я мог (-</a:t>
            </a:r>
            <a:r>
              <a:rPr lang="ru-RU" dirty="0" err="1" smtClean="0"/>
              <a:t>ла</a:t>
            </a:r>
            <a:r>
              <a:rPr lang="ru-RU" dirty="0" smtClean="0"/>
              <a:t>) работать лучше     </a:t>
            </a:r>
          </a:p>
          <a:p>
            <a:pPr>
              <a:buNone/>
            </a:pPr>
            <a:r>
              <a:rPr lang="ru-RU" dirty="0" smtClean="0"/>
              <a:t>               </a:t>
            </a:r>
          </a:p>
          <a:p>
            <a:pPr>
              <a:buNone/>
            </a:pPr>
            <a:r>
              <a:rPr lang="ru-RU" dirty="0" smtClean="0"/>
              <a:t>              Сегодня я понял (-а) , чего мне не хватает для успешной работы   </a:t>
            </a:r>
          </a:p>
          <a:p>
            <a:pPr>
              <a:buNone/>
            </a:pPr>
            <a:r>
              <a:rPr lang="ru-RU" dirty="0" smtClean="0"/>
              <a:t>            Сегодня я работал (-а) в полную силу. У меня всё получилось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Я очень старался (-ась), но у меня не всё получилось</a:t>
            </a:r>
          </a:p>
          <a:p>
            <a:pPr>
              <a:buNone/>
            </a:pPr>
            <a:r>
              <a:rPr lang="ru-RU" dirty="0" smtClean="0"/>
              <a:t>                Я сегодня плохо работал (-а)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375767" y="615848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03759" y="2702099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7775" y="443029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91791" y="83404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ru-RU"/>
          </a:p>
        </p:txBody>
      </p:sp>
      <p:cxnSp>
        <p:nvCxnSpPr>
          <p:cNvPr id="25" name="Скругленная соединительная линия 24"/>
          <p:cNvCxnSpPr/>
          <p:nvPr/>
        </p:nvCxnSpPr>
        <p:spPr>
          <a:xfrm flipV="1">
            <a:off x="519783" y="10334947"/>
            <a:ext cx="1728192" cy="504056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775" y="469851"/>
            <a:ext cx="9619774" cy="2028825"/>
          </a:xfrm>
        </p:spPr>
        <p:txBody>
          <a:bodyPr>
            <a:normAutofit/>
          </a:bodyPr>
          <a:lstStyle/>
          <a:p>
            <a:r>
              <a:rPr lang="ru-RU" dirty="0" smtClean="0"/>
              <a:t>Маша и Миша</a:t>
            </a:r>
            <a:br>
              <a:rPr lang="ru-RU" dirty="0" smtClean="0"/>
            </a:br>
            <a:r>
              <a:rPr lang="ru-RU" sz="4400" dirty="0" smtClean="0"/>
              <a:t>Рисунок 1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6866" name="Picture 2" descr="https://encrypted-tbn2.gstatic.com/images?q=tbn:ANd9GcQ0Uw4URE-WtpL2X69l8yv_aBFyAMmA5GOmnUrp-yi0I9kY-ewF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511" y="3422179"/>
            <a:ext cx="2898239" cy="5724000"/>
          </a:xfrm>
          <a:prstGeom prst="rect">
            <a:avLst/>
          </a:prstGeom>
          <a:noFill/>
        </p:spPr>
      </p:pic>
      <p:pic>
        <p:nvPicPr>
          <p:cNvPr id="36868" name="Picture 4" descr="https://encrypted-tbn2.gstatic.com/images?q=tbn:ANd9GcRHBOpY6bQ-T7T7jz0hljhhoMeZMmGDHIA94Hbs0vjbOIbpwPs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7840" y="3998242"/>
            <a:ext cx="2730200" cy="52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Стволы деревьев</a:t>
            </a:r>
            <a:br>
              <a:rPr lang="ru-RU" sz="4000" dirty="0" smtClean="0"/>
            </a:br>
            <a:r>
              <a:rPr lang="ru-RU" sz="4000" dirty="0" smtClean="0"/>
              <a:t>Рисунок 2</a:t>
            </a:r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56087" y="2774107"/>
          <a:ext cx="4608512" cy="7505317"/>
        </p:xfrm>
        <a:graphic>
          <a:graphicData uri="http://schemas.openxmlformats.org/drawingml/2006/table">
            <a:tbl>
              <a:tblPr/>
              <a:tblGrid>
                <a:gridCol w="2360882"/>
                <a:gridCol w="2247630"/>
              </a:tblGrid>
              <a:tr h="1341503">
                <a:tc>
                  <a:txBody>
                    <a:bodyPr/>
                    <a:lstStyle/>
                    <a:p>
                      <a:pPr marL="330200" indent="0"/>
                      <a:r>
                        <a:rPr lang="ru" sz="7200" cap="small" spc="-100" dirty="0">
                          <a:latin typeface="Calibri"/>
                        </a:rPr>
                        <a:t>ши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74700" indent="0"/>
                      <a:r>
                        <a:rPr lang="ru" sz="7200" cap="small" spc="-100" dirty="0">
                          <a:latin typeface="Calibri"/>
                        </a:rPr>
                        <a:t>жи</a:t>
                      </a:r>
                    </a:p>
                  </a:txBody>
                  <a:tcPr marL="0" marR="0" marT="0" marB="0"/>
                </a:tc>
              </a:tr>
              <a:tr h="2139305">
                <a:tc>
                  <a:txBody>
                    <a:bodyPr/>
                    <a:lstStyle/>
                    <a:p>
                      <a:pPr marL="1003300" indent="0"/>
                      <a:r>
                        <a:rPr lang="ru" sz="7200" cap="small" spc="-100" dirty="0">
                          <a:latin typeface="Calibri"/>
                        </a:rPr>
                        <a:t>ши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9200" indent="0"/>
                      <a:r>
                        <a:rPr lang="ru" sz="7200" cap="small" spc="-100" dirty="0">
                          <a:latin typeface="Calibri"/>
                        </a:rPr>
                        <a:t>жи</a:t>
                      </a:r>
                    </a:p>
                  </a:txBody>
                  <a:tcPr marL="0" marR="0" marT="0" marB="0"/>
                </a:tc>
              </a:tr>
              <a:tr h="1341503">
                <a:tc>
                  <a:txBody>
                    <a:bodyPr/>
                    <a:lstStyle/>
                    <a:p>
                      <a:pPr marL="1003300" indent="0"/>
                      <a:r>
                        <a:rPr lang="ru" sz="7200" cap="small" spc="-100" dirty="0">
                          <a:latin typeface="Calibri"/>
                        </a:rPr>
                        <a:t>ши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0" indent="0"/>
                      <a:r>
                        <a:rPr lang="ru" sz="7200" cap="small" spc="-100" dirty="0">
                          <a:latin typeface="Calibri"/>
                        </a:rPr>
                        <a:t>жи</a:t>
                      </a:r>
                    </a:p>
                  </a:txBody>
                  <a:tcPr marL="0" marR="0" marT="0" marB="0"/>
                </a:tc>
              </a:tr>
              <a:tr h="1341503">
                <a:tc>
                  <a:txBody>
                    <a:bodyPr/>
                    <a:lstStyle/>
                    <a:p>
                      <a:pPr marL="812800" indent="0"/>
                      <a:r>
                        <a:rPr lang="ru" sz="7200" cap="small" spc="-100" dirty="0">
                          <a:latin typeface="Calibri"/>
                        </a:rPr>
                        <a:t>ши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200" indent="0"/>
                      <a:r>
                        <a:rPr lang="ru" sz="7200" cap="small" spc="-100" dirty="0">
                          <a:latin typeface="Calibri"/>
                        </a:rPr>
                        <a:t>жи</a:t>
                      </a:r>
                    </a:p>
                  </a:txBody>
                  <a:tcPr marL="0" marR="0" marT="0" marB="0"/>
                </a:tc>
              </a:tr>
              <a:tr h="1341503">
                <a:tc>
                  <a:txBody>
                    <a:bodyPr/>
                    <a:lstStyle/>
                    <a:p>
                      <a:pPr marL="63500" indent="0"/>
                      <a:r>
                        <a:rPr lang="ru" sz="7200" cap="small" spc="-100" dirty="0">
                          <a:latin typeface="Calibri"/>
                        </a:rPr>
                        <a:t>ши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2200" indent="0"/>
                      <a:r>
                        <a:rPr lang="ru" sz="7200" cap="small" spc="-100" dirty="0">
                          <a:latin typeface="Calibri"/>
                        </a:rPr>
                        <a:t>жи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Иллюстрационный </a:t>
            </a:r>
            <a:r>
              <a:rPr lang="ru-RU" sz="4000" dirty="0"/>
              <a:t>материал для определения темы урока.</a:t>
            </a:r>
            <a:r>
              <a:rPr lang="en-US" sz="4000" dirty="0"/>
              <a:t> </a:t>
            </a:r>
            <a:r>
              <a:rPr lang="ru-RU" sz="4000" dirty="0"/>
              <a:t>Рисунок </a:t>
            </a:r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34432" y="2840355"/>
            <a:ext cx="9619774" cy="8718727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8000" dirty="0" smtClean="0"/>
              <a:t>Ч  Щ    Я     А</a:t>
            </a:r>
            <a:endParaRPr lang="ru-RU" sz="8000" dirty="0"/>
          </a:p>
        </p:txBody>
      </p:sp>
      <p:pic>
        <p:nvPicPr>
          <p:cNvPr id="7" name="Рисунок 6" descr="sun_rai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767" y="2198043"/>
            <a:ext cx="2428875" cy="31432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544119" y="2774107"/>
            <a:ext cx="5760640" cy="7200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26933" y="858444"/>
            <a:ext cx="7434073" cy="106893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 txBox="1">
            <a:spLocks/>
          </p:cNvSpPr>
          <p:nvPr/>
        </p:nvSpPr>
        <p:spPr>
          <a:xfrm>
            <a:off x="686832" y="1063547"/>
            <a:ext cx="9619774" cy="2430641"/>
          </a:xfrm>
          <a:prstGeom prst="rect">
            <a:avLst/>
          </a:prstGeom>
        </p:spPr>
        <p:txBody>
          <a:bodyPr vert="horz" lIns="130583" tIns="65291" rIns="130583" bIns="65291" rtlCol="0" anchor="ctr">
            <a:normAutofit fontScale="82500" lnSpcReduction="10000"/>
          </a:bodyPr>
          <a:lstStyle/>
          <a:p>
            <a:pPr algn="ctr" defTabSz="1305832">
              <a:spcBef>
                <a:spcPct val="0"/>
              </a:spcBef>
              <a:defRPr/>
            </a:pPr>
            <a:r>
              <a:rPr lang="ru-RU" sz="6300" dirty="0" smtClean="0">
                <a:latin typeface="+mj-lt"/>
                <a:ea typeface="+mj-ea"/>
                <a:cs typeface="+mj-cs"/>
              </a:rPr>
              <a:t>Карточки с названиями действий</a:t>
            </a:r>
          </a:p>
          <a:p>
            <a:pPr algn="ctr" defTabSz="1305832">
              <a:spcBef>
                <a:spcPct val="0"/>
              </a:spcBef>
              <a:defRPr/>
            </a:pPr>
            <a:r>
              <a:rPr lang="ru-RU" sz="6300" dirty="0" smtClean="0">
                <a:latin typeface="+mj-lt"/>
                <a:ea typeface="+mj-ea"/>
                <a:cs typeface="+mj-cs"/>
              </a:rPr>
              <a:t>Рисунок 4</a:t>
            </a:r>
            <a:br>
              <a:rPr lang="ru-RU" sz="6300" dirty="0" smtClean="0">
                <a:latin typeface="+mj-lt"/>
                <a:ea typeface="+mj-ea"/>
                <a:cs typeface="+mj-cs"/>
              </a:rPr>
            </a:br>
            <a:endParaRPr lang="ru-RU" sz="6300" dirty="0" smtClean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91792" y="3271053"/>
          <a:ext cx="9721080" cy="7632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3920" y="1621979"/>
            <a:ext cx="7128792" cy="1008091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4432" y="487483"/>
            <a:ext cx="9619774" cy="1134497"/>
          </a:xfrm>
        </p:spPr>
        <p:txBody>
          <a:bodyPr/>
          <a:lstStyle/>
          <a:p>
            <a:r>
              <a:rPr lang="ru-RU" dirty="0" smtClean="0"/>
              <a:t>Элементы букв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91879" y="1750085"/>
            <a:ext cx="6336706" cy="896081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Конструирование букв</a:t>
            </a:r>
            <a:br>
              <a:rPr lang="ru-RU" dirty="0" smtClean="0"/>
            </a:br>
            <a:r>
              <a:rPr lang="ru-RU" sz="4000" dirty="0"/>
              <a:t>Рисунок </a:t>
            </a:r>
            <a:r>
              <a:rPr lang="ru-RU" sz="4000" dirty="0" smtClean="0"/>
              <a:t>5</a:t>
            </a:r>
            <a:endParaRPr lang="ru-RU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348187" y="2889919"/>
            <a:ext cx="5931407" cy="742797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Конструирование букв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242</Words>
  <Application>Microsoft Office PowerPoint</Application>
  <PresentationFormat>Произвольный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Предмет: обучение грамоте (письмо) по УМК «ПНШ». </vt:lpstr>
      <vt:lpstr>Маша и Миша Рисунок 1</vt:lpstr>
      <vt:lpstr>Стволы деревьев Рисунок 2</vt:lpstr>
      <vt:lpstr>Иллюстрационный материал для определения темы урока. Рисунок 3</vt:lpstr>
      <vt:lpstr>Слайд 5</vt:lpstr>
      <vt:lpstr>Слайд 6</vt:lpstr>
      <vt:lpstr>Элементы букв</vt:lpstr>
      <vt:lpstr>Конструирование букв Рисунок 5</vt:lpstr>
      <vt:lpstr>Конструирование букв</vt:lpstr>
      <vt:lpstr>Схемы для ответов Рисунок 6</vt:lpstr>
      <vt:lpstr>“Чудо-дерево” Рисунок 7</vt:lpstr>
      <vt:lpstr>Карточки со словами с сочетаниями ча ,ща  для работы в парах Игра «Буква заблудилась» Рисунок 8 </vt:lpstr>
      <vt:lpstr>Демонстрация СКАЗКИ Рисунок 9  «Был жаркий летний день. Согласные буквы Ч и Щ пошли искупаться на местное озеро. Доплыли до середины, улеглись на мель. Плещутся, весело им! И вдруг откуда не возьмись, набежала тучка. Потемнело небо, грянул гром, побежали лёгкие волны по озеру. Они накрыли Ч и Щ. Испугались бедные, кричат: «Помогите!» А на берегу сидела важная и сытая буква У. Она поднялась, посмотрела на барахтающиеся в воде буквы и спокойно укрылась под грибком. Волна вот-вот накроит их с головой. Но к счастью, их крик услышала гласная А. Она смело кинулась в воду, подплыла к ним. Одну свою тонкую руку она протянула Ч, другую - Щ и вытащила их на берег. С тех пор согласные Ч и Щ дружат только с А. Помните об этом ребята!» </vt:lpstr>
      <vt:lpstr>Схема предложения для самопроверки. Рисунок 10</vt:lpstr>
      <vt:lpstr>Звуковая и звукобуквенная схема слова для самопроверки. Рисунок 11</vt:lpstr>
      <vt:lpstr>Шкала успеха Рисунок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Bag</dc:creator>
  <cp:lastModifiedBy>User</cp:lastModifiedBy>
  <cp:revision>47</cp:revision>
  <dcterms:modified xsi:type="dcterms:W3CDTF">2013-01-28T18:44:16Z</dcterms:modified>
</cp:coreProperties>
</file>