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6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86391" autoAdjust="0"/>
  </p:normalViewPr>
  <p:slideViewPr>
    <p:cSldViewPr>
      <p:cViewPr varScale="1">
        <p:scale>
          <a:sx n="94" d="100"/>
          <a:sy n="94" d="100"/>
        </p:scale>
        <p:origin x="-2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6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10D8A-E560-4F97-826A-B98773ABCE4A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53255-093C-451A-9DEE-C440B9F88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10D8A-E560-4F97-826A-B98773ABCE4A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53255-093C-451A-9DEE-C440B9F88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10D8A-E560-4F97-826A-B98773ABCE4A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53255-093C-451A-9DEE-C440B9F88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10D8A-E560-4F97-826A-B98773ABCE4A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53255-093C-451A-9DEE-C440B9F88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10D8A-E560-4F97-826A-B98773ABCE4A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53255-093C-451A-9DEE-C440B9F88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10D8A-E560-4F97-826A-B98773ABCE4A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53255-093C-451A-9DEE-C440B9F88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10D8A-E560-4F97-826A-B98773ABCE4A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53255-093C-451A-9DEE-C440B9F88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10D8A-E560-4F97-826A-B98773ABCE4A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53255-093C-451A-9DEE-C440B9F88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10D8A-E560-4F97-826A-B98773ABCE4A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53255-093C-451A-9DEE-C440B9F88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10D8A-E560-4F97-826A-B98773ABCE4A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53255-093C-451A-9DEE-C440B9F88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10D8A-E560-4F97-826A-B98773ABCE4A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253255-093C-451A-9DEE-C440B9F882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D10D8A-E560-4F97-826A-B98773ABCE4A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3253255-093C-451A-9DEE-C440B9F882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«дерево» и «древесина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Древесина.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Породы деревьев.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672794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Составила</a:t>
            </a:r>
          </a:p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учитель технологии</a:t>
            </a:r>
          </a:p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Лобастова Т.В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</a:p>
          <a:p>
            <a:pPr algn="r"/>
            <a:r>
              <a:rPr lang="ru-RU" b="1" i="1" dirty="0" smtClean="0">
                <a:solidFill>
                  <a:srgbClr val="C00000"/>
                </a:solidFill>
              </a:rPr>
              <a:t>МБОУ СОШ № 73 города Кирова</a:t>
            </a:r>
            <a:endParaRPr lang="en-US" b="1" i="1" dirty="0" smtClean="0">
              <a:solidFill>
                <a:srgbClr val="C00000"/>
              </a:solidFill>
            </a:endParaRPr>
          </a:p>
          <a:p>
            <a:pPr algn="r"/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Кедр                           Туя</a:t>
            </a:r>
            <a:endParaRPr lang="ru-RU" dirty="0"/>
          </a:p>
        </p:txBody>
      </p:sp>
      <p:pic>
        <p:nvPicPr>
          <p:cNvPr id="5" name="Содержимое 4" descr="РырьС‘.  Растущее дерево состоит из корня, ствола и кроны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328614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Название дерева сосна объединяет род растений семейства хвойных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714356"/>
            <a:ext cx="414340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иды хвойных деревье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428628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дно из наиболее популярных хвойных растени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857232"/>
            <a:ext cx="421484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929618" cy="285752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i="1" dirty="0" smtClean="0"/>
              <a:t>И тихо дремлет бор зеленый. И в серебре лесных озер — </a:t>
            </a:r>
            <a:br>
              <a:rPr lang="ru-RU" sz="2700" i="1" dirty="0" smtClean="0"/>
            </a:br>
            <a:r>
              <a:rPr lang="ru-RU" sz="2700" i="1" dirty="0" smtClean="0"/>
              <a:t>Еще стройней его колонны, </a:t>
            </a:r>
            <a:br>
              <a:rPr lang="ru-RU" sz="2700" i="1" dirty="0" smtClean="0"/>
            </a:br>
            <a:r>
              <a:rPr lang="ru-RU" sz="2700" i="1" dirty="0" smtClean="0"/>
              <a:t>Еще свежее сосен кроны </a:t>
            </a:r>
            <a:br>
              <a:rPr lang="ru-RU" sz="2700" i="1" dirty="0" smtClean="0"/>
            </a:br>
            <a:r>
              <a:rPr lang="ru-RU" sz="2700" i="1" dirty="0" smtClean="0"/>
              <a:t>И нежных лиственниц узор!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i="1" dirty="0" smtClean="0"/>
              <a:t>И. Бунин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Хвойные деревья и кустарники.  Каталог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786058"/>
            <a:ext cx="3860280" cy="321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3000372"/>
            <a:ext cx="4043362" cy="3643338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Лиственница</a:t>
            </a:r>
            <a:br>
              <a:rPr lang="ru-RU" dirty="0" smtClean="0"/>
            </a:br>
            <a:r>
              <a:rPr lang="ru-RU" sz="1600" dirty="0" smtClean="0"/>
              <a:t>- это единственное европейское хвойное дерево с опадающими на зиму хвоей.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Древесина твердая, устойчива к загниванию, трудно обрабатывается.</a:t>
            </a:r>
            <a:br>
              <a:rPr lang="ru-RU" sz="1600" dirty="0" smtClean="0"/>
            </a:br>
            <a:r>
              <a:rPr lang="ru-RU" sz="1600" dirty="0" smtClean="0"/>
              <a:t>Текстура похожа на текстуру сосны, но более яркая.</a:t>
            </a:r>
            <a:br>
              <a:rPr lang="ru-RU" sz="1600" dirty="0" smtClean="0"/>
            </a:br>
            <a:r>
              <a:rPr lang="ru-RU" sz="1600" dirty="0" smtClean="0"/>
              <a:t>Применяют для изготовления шпал для железной дороги, столбов, плотин, причалов, применяют в судостроении.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143404" cy="285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4198157" cy="307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14290"/>
            <a:ext cx="2972451" cy="260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642918"/>
            <a:ext cx="3328982" cy="294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786190"/>
            <a:ext cx="1905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93978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Лиственные породы древесины.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114668" cy="375762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Для строения деревьев таких пород характерно наличие сосудов, имеющих трубчатую форму и хорошо различимых на поперечном разрезе ствола в виде мелких отверстий</a:t>
            </a:r>
            <a:r>
              <a:rPr lang="ru-RU" dirty="0" smtClean="0"/>
              <a:t>.</a:t>
            </a:r>
            <a:r>
              <a:rPr lang="ru-RU" dirty="0"/>
              <a:t> </a:t>
            </a:r>
          </a:p>
          <a:p>
            <a:r>
              <a:rPr lang="ru-RU" dirty="0" smtClean="0"/>
              <a:t> </a:t>
            </a:r>
            <a:r>
              <a:rPr lang="ru-RU" b="1" i="1" dirty="0"/>
              <a:t>Лиственные породы</a:t>
            </a:r>
            <a:r>
              <a:rPr lang="ru-RU" dirty="0"/>
              <a:t> деревьев делят также на </a:t>
            </a:r>
            <a:r>
              <a:rPr lang="ru-RU" i="1" dirty="0"/>
              <a:t>твердые и </a:t>
            </a:r>
            <a:r>
              <a:rPr lang="ru-RU" i="1" dirty="0" smtClean="0"/>
              <a:t>мягкие</a:t>
            </a:r>
            <a:r>
              <a:rPr lang="ru-RU" i="1" dirty="0"/>
              <a:t>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786190"/>
            <a:ext cx="3286132" cy="245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000636"/>
            <a:ext cx="20859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Дуб</a:t>
            </a:r>
            <a:endParaRPr lang="ru-RU" dirty="0"/>
          </a:p>
        </p:txBody>
      </p:sp>
      <p:pic>
        <p:nvPicPr>
          <p:cNvPr id="5" name="Содержимое 4" descr="im_31_s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385765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i="1" dirty="0"/>
              <a:t>Дуб</a:t>
            </a:r>
            <a:r>
              <a:rPr lang="ru-RU" dirty="0"/>
              <a:t> имеет ядро от темно-бурого до желтовато-коричневого цвета. Светло-желтая заболонь четко выражена и имеет 8-10 слоев. Годичные слои четко видны на всех разрезах. </a:t>
            </a:r>
            <a:r>
              <a:rPr lang="ru-RU" dirty="0" smtClean="0"/>
              <a:t>Сердцевинные </a:t>
            </a:r>
            <a:r>
              <a:rPr lang="ru-RU" dirty="0"/>
              <a:t>лучи развиты сильно и различаются на всех разрезах; сосуды мелкие.</a:t>
            </a:r>
          </a:p>
          <a:p>
            <a:r>
              <a:rPr lang="ru-RU" dirty="0"/>
              <a:t>Техническая характеристика: древесина дуба обладает красивой текстурой и цветом, высокой прочностью против гниения, а также хорошей способностью к изгибу.</a:t>
            </a:r>
          </a:p>
          <a:p>
            <a:r>
              <a:rPr lang="ru-RU" dirty="0"/>
              <a:t>Древесину дуба применяют в столярно-мебельном, паркетном и фанерном производстве, в </a:t>
            </a:r>
            <a:r>
              <a:rPr lang="ru-RU" dirty="0" err="1"/>
              <a:t>вагоно</a:t>
            </a:r>
            <a:r>
              <a:rPr lang="ru-RU" dirty="0"/>
              <a:t>- и судостроении. (Во времена Петра I на один </a:t>
            </a:r>
            <a:r>
              <a:rPr lang="ru-RU" dirty="0" err="1"/>
              <a:t>шестидесятипушечный</a:t>
            </a:r>
            <a:r>
              <a:rPr lang="ru-RU" dirty="0"/>
              <a:t> корабль необходимо было израсходовать около 1600 дубовых стволов.)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Ясень</a:t>
            </a:r>
            <a:endParaRPr lang="ru-RU" dirty="0"/>
          </a:p>
        </p:txBody>
      </p:sp>
      <p:pic>
        <p:nvPicPr>
          <p:cNvPr id="5" name="Содержимое 4" descr="im_32_s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364333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/>
              <a:t>Ясень</a:t>
            </a:r>
            <a:r>
              <a:rPr lang="ru-RU" dirty="0"/>
              <a:t> имеет светло-бурое ядро. Заболонь широкая, желтовато-белая, постепенно переходящая в ядро. Годичные слои хорошо видны на всех разрезах. </a:t>
            </a:r>
          </a:p>
          <a:p>
            <a:r>
              <a:rPr lang="ru-RU" dirty="0"/>
              <a:t>Техническая характеристика: древесина прочная и вязкая, с красивой текстурой, хорошо обрабатывается, а при сушке почти не растрескивается.</a:t>
            </a:r>
          </a:p>
          <a:p>
            <a:r>
              <a:rPr lang="ru-RU" dirty="0"/>
              <a:t>Применяется в тех же областях, что и древесина </a:t>
            </a:r>
            <a:r>
              <a:rPr lang="ru-RU" dirty="0" smtClean="0"/>
              <a:t>дуба. </a:t>
            </a:r>
            <a:r>
              <a:rPr lang="ru-RU" dirty="0"/>
              <a:t>Высокая ударная вязкость и способность к изгибу обусловливают применение ее для производства спортивного инвентаря и ручек различных инструментов. 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Клён</a:t>
            </a:r>
            <a:endParaRPr lang="ru-RU" dirty="0"/>
          </a:p>
        </p:txBody>
      </p:sp>
      <p:pic>
        <p:nvPicPr>
          <p:cNvPr id="5" name="Содержимое 4" descr="im_33_s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3181380" cy="426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/>
              <a:t>Клен</a:t>
            </a:r>
            <a:r>
              <a:rPr lang="ru-RU" dirty="0"/>
              <a:t> (обыкновенный</a:t>
            </a:r>
            <a:r>
              <a:rPr lang="ru-RU" dirty="0" smtClean="0"/>
              <a:t>), </a:t>
            </a:r>
            <a:r>
              <a:rPr lang="ru-RU" dirty="0"/>
              <a:t>имеет </a:t>
            </a:r>
            <a:r>
              <a:rPr lang="ru-RU" dirty="0" err="1"/>
              <a:t>безъядровую</a:t>
            </a:r>
            <a:r>
              <a:rPr lang="ru-RU" dirty="0"/>
              <a:t>, заболонную древесину. У клена иногда встречается ложное ядро зеленовато-серого цвета. На фоне слабо различимых годичных слоев хорошо видны сердцевинные лучи, окрашенные в буроватый цвет и имеющие сильный блеск.</a:t>
            </a:r>
          </a:p>
          <a:p>
            <a:r>
              <a:rPr lang="ru-RU" dirty="0"/>
              <a:t>Техническая характеристика: древесина плотная, тяжелая и прочная, имеет белый цвет с желтоватым оттенком.</a:t>
            </a:r>
          </a:p>
          <a:p>
            <a:r>
              <a:rPr lang="ru-RU" dirty="0"/>
              <a:t>Применяется в производстве мебели, деталей текстильных машин, музыкальных и столярных инструментов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Берёза</a:t>
            </a:r>
            <a:endParaRPr lang="ru-RU" dirty="0"/>
          </a:p>
        </p:txBody>
      </p:sp>
      <p:pic>
        <p:nvPicPr>
          <p:cNvPr id="5" name="Содержимое 4" descr="im_34_s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3262312" cy="433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/>
              <a:t>Береза</a:t>
            </a:r>
            <a:r>
              <a:rPr lang="ru-RU" dirty="0"/>
              <a:t> </a:t>
            </a:r>
            <a:r>
              <a:rPr lang="ru-RU" dirty="0" smtClean="0"/>
              <a:t>—порода </a:t>
            </a:r>
            <a:r>
              <a:rPr lang="ru-RU" dirty="0"/>
              <a:t>древесины белого цвета с красноватым оттенком. Имеет узкие, едва заметные на радиальном разрезе сердцевинные лучи.</a:t>
            </a:r>
          </a:p>
          <a:p>
            <a:r>
              <a:rPr lang="ru-RU" dirty="0"/>
              <a:t>Техническая характеристика: отличается высокой прочностью, особенно при ударных нагрузках, но малостойкая и во влажной среде быстро загнивает. Хорошо обтачивается.</a:t>
            </a:r>
          </a:p>
          <a:p>
            <a:r>
              <a:rPr lang="ru-RU" dirty="0"/>
              <a:t>Используется для изготовления лущеного шпона, фанеры, лыж и мебели.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Осина</a:t>
            </a:r>
            <a:endParaRPr lang="ru-RU" dirty="0"/>
          </a:p>
        </p:txBody>
      </p:sp>
      <p:pic>
        <p:nvPicPr>
          <p:cNvPr id="5" name="Содержимое 4" descr="im_35_s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364333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Осина</a:t>
            </a:r>
            <a:r>
              <a:rPr lang="ru-RU" dirty="0" smtClean="0"/>
              <a:t> </a:t>
            </a:r>
            <a:r>
              <a:rPr lang="ru-RU" dirty="0"/>
              <a:t>характеризуется древесиной белого цвета с зеленоватым оттенком.</a:t>
            </a:r>
          </a:p>
          <a:p>
            <a:r>
              <a:rPr lang="ru-RU" dirty="0"/>
              <a:t>Техническая характеристика: древесина легкая и мягкая. Хорошо обрабатывается, склонна к загниванию.</a:t>
            </a:r>
          </a:p>
          <a:p>
            <a:r>
              <a:rPr lang="ru-RU" dirty="0"/>
              <a:t>Применяется в спичечном производстве, а также для изготовления игрушек, посуды и стружки.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Липа</a:t>
            </a:r>
            <a:endParaRPr lang="ru-RU" dirty="0"/>
          </a:p>
        </p:txBody>
      </p:sp>
      <p:pic>
        <p:nvPicPr>
          <p:cNvPr id="5" name="Содержимое 4" descr="im_37_s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3571899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/>
              <a:t>Липа </a:t>
            </a:r>
            <a:r>
              <a:rPr lang="ru-RU" dirty="0"/>
              <a:t>имеет невысокие физико-механические свойства.</a:t>
            </a:r>
          </a:p>
          <a:p>
            <a:r>
              <a:rPr lang="ru-RU" dirty="0"/>
              <a:t>Техническая характеристика: древесина белого цвета с легким розоватым или красноватым оттенком, мягкая, легкая. Хорошо точится, мало трескается и слабо коробится.</a:t>
            </a:r>
          </a:p>
          <a:p>
            <a:r>
              <a:rPr lang="ru-RU" dirty="0"/>
              <a:t>Из древесины липы изготовляют чертежные доски, тару под пищевые продукты и другие изделия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5286388"/>
            <a:ext cx="8043890" cy="7486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Составные части дерева</a:t>
            </a:r>
            <a:endParaRPr lang="ru-RU" dirty="0"/>
          </a:p>
        </p:txBody>
      </p:sp>
      <p:pic>
        <p:nvPicPr>
          <p:cNvPr id="6" name="Содержимое 5" descr="Вершина ствола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71737" y="530225"/>
            <a:ext cx="3910500" cy="46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/>
              <a:t>Укажи названия деревьев</a:t>
            </a:r>
            <a:endParaRPr lang="ru-RU" dirty="0"/>
          </a:p>
        </p:txBody>
      </p:sp>
      <p:pic>
        <p:nvPicPr>
          <p:cNvPr id="5" name="Содержимое 4" descr="http://www.sakhalin.ru/boomerang/Drevesnue/images/game/krossword/krossword%20%285%29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357298"/>
            <a:ext cx="535785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5113226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Ответы:</a:t>
            </a:r>
          </a:p>
          <a:p>
            <a:pPr marL="514350" indent="-514350" algn="r">
              <a:buAutoNum type="arabicPeriod"/>
            </a:pPr>
            <a:r>
              <a:rPr lang="ru-RU" dirty="0" smtClean="0"/>
              <a:t>Дуб</a:t>
            </a:r>
            <a:r>
              <a:rPr lang="ru-RU" dirty="0"/>
              <a:t>. </a:t>
            </a:r>
            <a:endParaRPr lang="ru-RU" dirty="0" smtClean="0"/>
          </a:p>
          <a:p>
            <a:pPr marL="514350" indent="-514350" algn="r">
              <a:buAutoNum type="arabicPeriod"/>
            </a:pPr>
            <a:r>
              <a:rPr lang="ru-RU" dirty="0" smtClean="0"/>
              <a:t>Ель</a:t>
            </a:r>
            <a:r>
              <a:rPr lang="ru-RU" dirty="0"/>
              <a:t>. </a:t>
            </a:r>
            <a:endParaRPr lang="ru-RU" dirty="0" smtClean="0"/>
          </a:p>
          <a:p>
            <a:pPr marL="514350" indent="-514350" algn="r">
              <a:buAutoNum type="arabicPeriod"/>
            </a:pPr>
            <a:r>
              <a:rPr lang="ru-RU" dirty="0" smtClean="0"/>
              <a:t>Береза</a:t>
            </a:r>
            <a:r>
              <a:rPr lang="ru-RU" dirty="0"/>
              <a:t>. </a:t>
            </a:r>
            <a:endParaRPr lang="ru-RU" dirty="0" smtClean="0"/>
          </a:p>
          <a:p>
            <a:pPr marL="514350" indent="-514350" algn="r">
              <a:buAutoNum type="arabicPeriod"/>
            </a:pPr>
            <a:r>
              <a:rPr lang="ru-RU" dirty="0" smtClean="0"/>
              <a:t>Орех</a:t>
            </a:r>
            <a:r>
              <a:rPr lang="ru-RU" dirty="0"/>
              <a:t>. </a:t>
            </a:r>
            <a:endParaRPr lang="ru-RU" dirty="0" smtClean="0"/>
          </a:p>
          <a:p>
            <a:pPr marL="514350" indent="-514350" algn="r">
              <a:buAutoNum type="arabicPeriod"/>
            </a:pPr>
            <a:r>
              <a:rPr lang="ru-RU" dirty="0" smtClean="0"/>
              <a:t>Вишня</a:t>
            </a:r>
            <a:r>
              <a:rPr lang="ru-RU" dirty="0"/>
              <a:t>. </a:t>
            </a:r>
            <a:endParaRPr lang="ru-RU" dirty="0" smtClean="0"/>
          </a:p>
          <a:p>
            <a:pPr marL="514350" indent="-514350" algn="r">
              <a:buAutoNum type="arabicPeriod"/>
            </a:pPr>
            <a:r>
              <a:rPr lang="ru-RU" dirty="0" smtClean="0"/>
              <a:t>Тополь</a:t>
            </a:r>
            <a:r>
              <a:rPr lang="ru-RU" dirty="0"/>
              <a:t>. </a:t>
            </a:r>
            <a:endParaRPr lang="ru-RU" dirty="0" smtClean="0"/>
          </a:p>
          <a:p>
            <a:pPr marL="514350" indent="-514350" algn="r">
              <a:buAutoNum type="arabicPeriod"/>
            </a:pPr>
            <a:r>
              <a:rPr lang="ru-RU" dirty="0" smtClean="0"/>
              <a:t>Ясень</a:t>
            </a:r>
            <a:r>
              <a:rPr lang="ru-RU" dirty="0"/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повторения: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Назови составные части дерева.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 какие две группы пород делится вся древесина?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Приведите пример лиственных пород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Приведите примеры хвойных пород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 каким признакам различают породы древесины?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называется текстурой древесины? </a:t>
            </a:r>
            <a:endParaRPr lang="ru-RU" dirty="0"/>
          </a:p>
        </p:txBody>
      </p:sp>
      <p:pic>
        <p:nvPicPr>
          <p:cNvPr id="5" name="Содержимое 4" descr="Вершина ствола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736"/>
            <a:ext cx="38576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143512"/>
            <a:ext cx="7615262" cy="642942"/>
          </a:xfrm>
        </p:spPr>
        <p:txBody>
          <a:bodyPr/>
          <a:lstStyle/>
          <a:p>
            <a:r>
              <a:rPr lang="ru-RU" dirty="0" smtClean="0"/>
              <a:t>Тест для закрепления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ru-RU" sz="4800" b="1" i="1" dirty="0" smtClean="0"/>
              <a:t>1. Как называется тонкий слой клеток, расположенный между корой и древесиной?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4800" i="1" dirty="0" smtClean="0"/>
              <a:t>Камбий,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4800" i="1" dirty="0" smtClean="0"/>
              <a:t>Кора,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4800" i="1" dirty="0" smtClean="0"/>
              <a:t>Заболонь,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4800" i="1" dirty="0" smtClean="0"/>
              <a:t>Ядро.</a:t>
            </a:r>
          </a:p>
          <a:p>
            <a:pPr marL="514350" indent="-514350">
              <a:buNone/>
            </a:pPr>
            <a:r>
              <a:rPr lang="ru-RU" sz="4800" b="1" i="1" dirty="0" smtClean="0"/>
              <a:t>2. Какой слой древесины проводит соки, питающие дерево?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4800" i="1" dirty="0" smtClean="0"/>
              <a:t>Пробковый,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4800" i="1" dirty="0" smtClean="0"/>
              <a:t>Лубяной,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4800" i="1" dirty="0" smtClean="0"/>
              <a:t>Сердцевина,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4800" i="1" dirty="0" smtClean="0"/>
              <a:t>Сердцевинные лучи.</a:t>
            </a:r>
          </a:p>
          <a:p>
            <a:pPr marL="514350" indent="-514350">
              <a:buNone/>
            </a:pPr>
            <a:r>
              <a:rPr lang="ru-RU" sz="4800" b="1" i="1" dirty="0" smtClean="0"/>
              <a:t>3. Каким способом выполняется тангенциальный разрез ствола дерева?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4800" i="1" dirty="0" smtClean="0"/>
              <a:t>Поперек оси ствола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4800" i="1" dirty="0" smtClean="0"/>
              <a:t>Вдоль оси ствола, через сердцевину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4800" i="1" dirty="0" smtClean="0"/>
              <a:t>Параллельно сердцевине с удалением на некоторое расстояние.</a:t>
            </a:r>
          </a:p>
          <a:p>
            <a:pPr marL="514350" indent="-514350">
              <a:buNone/>
            </a:pPr>
            <a:r>
              <a:rPr lang="ru-RU" sz="4800" b="1" i="1" dirty="0" smtClean="0"/>
              <a:t>4. Какая из пород древесины не является хвойной?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4800" i="1" dirty="0" smtClean="0"/>
              <a:t>Сосна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4800" i="1" dirty="0" smtClean="0"/>
              <a:t>Кедр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4800" i="1" dirty="0" smtClean="0"/>
              <a:t>Пихта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4800" i="1" dirty="0" smtClean="0"/>
              <a:t>Ольха.</a:t>
            </a:r>
          </a:p>
          <a:p>
            <a:pPr marL="514350" indent="-514350">
              <a:buNone/>
            </a:pPr>
            <a:r>
              <a:rPr lang="ru-RU" sz="4800" b="1" i="1" dirty="0" smtClean="0"/>
              <a:t>5. Что показывают годичные кольца?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4800" i="1" dirty="0" smtClean="0"/>
              <a:t>Возраст дерева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4800" i="1" dirty="0" smtClean="0"/>
              <a:t>Породу дерева</a:t>
            </a:r>
          </a:p>
          <a:p>
            <a:pPr marL="514350" indent="-514350">
              <a:buNone/>
            </a:pPr>
            <a:r>
              <a:rPr lang="ru-RU" sz="4800" b="1" i="1" dirty="0" smtClean="0"/>
              <a:t>6. В сказках и  рассказах русских писателей вы встречали слова «береста» и «лыко». Что это означает? Какие изделия изготовляют из бересты и лыка?</a:t>
            </a:r>
          </a:p>
          <a:p>
            <a:pPr marL="514350" indent="-514350">
              <a:buFont typeface="+mj-lt"/>
              <a:buAutoNum type="alphaLcPeriod"/>
            </a:pPr>
            <a:endParaRPr lang="ru-RU" i="1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468344" y="5072074"/>
            <a:ext cx="8183880" cy="97303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/>
              <a:t>Спасибо за внимание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«дерево» и «древесина»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00042"/>
            <a:ext cx="550072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186766" cy="562612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Рыхлый и мягкий центр дерева называют </a:t>
            </a:r>
            <a:r>
              <a:rPr lang="ru-RU" b="1" i="1" dirty="0"/>
              <a:t>сердцевиной</a:t>
            </a:r>
            <a:r>
              <a:rPr lang="ru-RU" dirty="0"/>
              <a:t> и в поперечном разрезе имеет вид темного пятна диаметром 2-5 мм и состоит из рыхлых тканей, быстро поддающихся </a:t>
            </a:r>
            <a:r>
              <a:rPr lang="ru-RU" dirty="0" smtClean="0"/>
              <a:t>загниванию</a:t>
            </a:r>
          </a:p>
          <a:p>
            <a:r>
              <a:rPr lang="ru-RU" b="1" i="1" dirty="0"/>
              <a:t>Камбий</a:t>
            </a:r>
            <a:r>
              <a:rPr lang="ru-RU" dirty="0"/>
              <a:t> — тонкий слой живых клеток, расположенный между корой и древесиной. Только с камбия </a:t>
            </a:r>
            <a:r>
              <a:rPr lang="ru-RU" i="1" dirty="0"/>
              <a:t>происходит образование новых клеток и ежегодный прирост дерева по толщине</a:t>
            </a:r>
            <a:r>
              <a:rPr lang="ru-RU" dirty="0" smtClean="0"/>
              <a:t>.</a:t>
            </a:r>
          </a:p>
          <a:p>
            <a:r>
              <a:rPr lang="ru-RU" b="1" i="1" dirty="0"/>
              <a:t>Кора</a:t>
            </a:r>
            <a:r>
              <a:rPr lang="ru-RU" dirty="0"/>
              <a:t> состоит из двух слоев - </a:t>
            </a:r>
            <a:r>
              <a:rPr lang="ru-RU" i="1" dirty="0"/>
              <a:t>пробкового и лубяного</a:t>
            </a:r>
            <a:r>
              <a:rPr lang="ru-RU" dirty="0"/>
              <a:t>. Расположенный снаружи пробковый слой защищает древесину ствола от свирепых морозов, знойных солнечных лучей и механических повреждений. Лубяной слой коры проводит воду с выработанными в листьях органическими веществами по стволу вниз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Слой живой древесины, расположенный вокруг ядра, называют </a:t>
            </a:r>
            <a:r>
              <a:rPr lang="ru-RU" b="1" i="1" dirty="0"/>
              <a:t>заболонью</a:t>
            </a:r>
            <a:r>
              <a:rPr lang="ru-RU" dirty="0"/>
              <a:t>. Древесина заболони более насыщена влагой и менее прочна, чем выдержанная древесина ядра.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214942" y="714356"/>
            <a:ext cx="3295705" cy="4939558"/>
          </a:xfrm>
        </p:spPr>
        <p:txBody>
          <a:bodyPr>
            <a:normAutofit/>
          </a:bodyPr>
          <a:lstStyle/>
          <a:p>
            <a:r>
              <a:rPr lang="ru-RU" dirty="0"/>
              <a:t>Для изучения строения древесины различают </a:t>
            </a:r>
            <a:r>
              <a:rPr lang="ru-RU" b="1" i="1" dirty="0"/>
              <a:t>три главных разреза </a:t>
            </a:r>
            <a:r>
              <a:rPr lang="ru-RU" b="1" i="1" dirty="0" smtClean="0"/>
              <a:t>ст</a:t>
            </a:r>
            <a:r>
              <a:rPr lang="ru-RU" b="1" dirty="0" smtClean="0"/>
              <a:t>вола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i="1" dirty="0"/>
              <a:t>Разрез 2</a:t>
            </a:r>
            <a:r>
              <a:rPr lang="ru-RU" dirty="0"/>
              <a:t>, проходящий перпендикулярно сердцевине ствола, называют </a:t>
            </a:r>
            <a:r>
              <a:rPr lang="ru-RU" b="1" i="1" dirty="0"/>
              <a:t>торцовым</a:t>
            </a:r>
            <a:r>
              <a:rPr lang="ru-RU" dirty="0"/>
              <a:t>. Он перпендикулярен годичным кольцам и волокнам.</a:t>
            </a:r>
          </a:p>
          <a:p>
            <a:r>
              <a:rPr lang="ru-RU" b="1" i="1" dirty="0"/>
              <a:t>Разрез 3</a:t>
            </a:r>
            <a:r>
              <a:rPr lang="ru-RU" dirty="0"/>
              <a:t>, проходящий через сердцевину ствола, называют </a:t>
            </a:r>
            <a:r>
              <a:rPr lang="ru-RU" b="1" i="1" dirty="0"/>
              <a:t>радиальным</a:t>
            </a:r>
            <a:r>
              <a:rPr lang="ru-RU" dirty="0"/>
              <a:t>. Он параллелен годичным слоям и волокнам.</a:t>
            </a:r>
          </a:p>
          <a:p>
            <a:r>
              <a:rPr lang="ru-RU" b="1" i="1" dirty="0"/>
              <a:t>Тангенциальный разрез 1</a:t>
            </a:r>
            <a:r>
              <a:rPr lang="ru-RU" dirty="0"/>
              <a:t> проходит параллельно сердцевине ствола и удален от нее на некоторое расстояние. По этим разрезам выявляются различные свойства и рисунки древесины. </a:t>
            </a:r>
          </a:p>
        </p:txBody>
      </p:sp>
      <p:pic>
        <p:nvPicPr>
          <p:cNvPr id="5" name="Содержимое 4" descr="«дерево» и «древесина»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4643470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57224" y="571480"/>
            <a:ext cx="3857652" cy="5554683"/>
          </a:xfrm>
        </p:spPr>
        <p:txBody>
          <a:bodyPr>
            <a:noAutofit/>
          </a:bodyPr>
          <a:lstStyle/>
          <a:p>
            <a:r>
              <a:rPr lang="ru-RU" sz="2800" dirty="0"/>
              <a:t>Для определения породы древесины на практике достаточно изучить </a:t>
            </a:r>
            <a:r>
              <a:rPr lang="ru-RU" sz="2800" b="1" i="1" dirty="0"/>
              <a:t>макроструктуру</a:t>
            </a:r>
            <a:r>
              <a:rPr lang="ru-RU" sz="2800" dirty="0"/>
              <a:t> небольшого куска дерева, который отпиливают от </a:t>
            </a:r>
            <a:r>
              <a:rPr lang="ru-RU" sz="2800" dirty="0" smtClean="0"/>
              <a:t>доски</a:t>
            </a:r>
            <a:r>
              <a:rPr lang="en-US" sz="2800" dirty="0" smtClean="0"/>
              <a:t>,</a:t>
            </a:r>
            <a:r>
              <a:rPr lang="ru-RU" sz="2800" dirty="0" smtClean="0"/>
              <a:t> </a:t>
            </a:r>
            <a:r>
              <a:rPr lang="ru-RU" sz="2800" dirty="0"/>
              <a:t>бруска или кряжа. </a:t>
            </a:r>
          </a:p>
        </p:txBody>
      </p:sp>
      <p:pic>
        <p:nvPicPr>
          <p:cNvPr id="5" name="Содержимое 4" descr="«дерево» и «древесина»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786314" y="571480"/>
            <a:ext cx="35719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_28_s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286124"/>
            <a:ext cx="22860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3357586" cy="2500330"/>
          </a:xfrm>
        </p:spPr>
        <p:txBody>
          <a:bodyPr>
            <a:normAutofit fontScale="90000"/>
          </a:bodyPr>
          <a:lstStyle/>
          <a:p>
            <a:r>
              <a:rPr lang="ru-RU" sz="2400" b="0" dirty="0" smtClean="0"/>
              <a:t>Породы древесины определяют по их следующим характерным признакам: </a:t>
            </a:r>
            <a:r>
              <a:rPr lang="ru-RU" sz="2400" i="1" dirty="0"/>
              <a:t>текстуре, запаху, твердости, цвету</a:t>
            </a:r>
            <a:r>
              <a:rPr lang="ru-RU" sz="2400" dirty="0" smtClean="0"/>
              <a:t>.</a:t>
            </a:r>
            <a:r>
              <a:rPr lang="ru-RU" sz="1600" b="0" dirty="0" smtClean="0"/>
              <a:t/>
            </a:r>
            <a:br>
              <a:rPr lang="ru-RU" sz="1600" b="0" dirty="0" smtClean="0"/>
            </a:br>
            <a:endParaRPr lang="ru-RU" sz="16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58" y="2928934"/>
            <a:ext cx="3108355" cy="3197229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/>
              <a:t>Деревья, </a:t>
            </a:r>
            <a:r>
              <a:rPr lang="ru-RU" sz="2800" dirty="0" smtClean="0"/>
              <a:t>имеющие листву, называют </a:t>
            </a:r>
            <a:r>
              <a:rPr lang="ru-RU" sz="2800" b="1" i="1" dirty="0" smtClean="0"/>
              <a:t>лиственными</a:t>
            </a:r>
            <a:r>
              <a:rPr lang="ru-RU" sz="2800" dirty="0" smtClean="0"/>
              <a:t>, а имеющие хвою — </a:t>
            </a:r>
            <a:r>
              <a:rPr lang="ru-RU" sz="2800" b="1" i="1" dirty="0" smtClean="0"/>
              <a:t>хвойными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14810" y="571480"/>
            <a:ext cx="4286280" cy="5214974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Лиственными</a:t>
            </a:r>
            <a:r>
              <a:rPr lang="ru-RU" dirty="0" smtClean="0"/>
              <a:t> </a:t>
            </a:r>
            <a:r>
              <a:rPr lang="ru-RU" dirty="0"/>
              <a:t>породами являются </a:t>
            </a:r>
            <a:r>
              <a:rPr lang="ru-RU" b="1" i="1" dirty="0"/>
              <a:t>береза, осина, дуб, ольха, липа</a:t>
            </a:r>
            <a:r>
              <a:rPr lang="ru-RU" dirty="0"/>
              <a:t> и др., </a:t>
            </a:r>
            <a:r>
              <a:rPr lang="ru-RU" b="1" i="1" dirty="0"/>
              <a:t>хвойными породами</a:t>
            </a:r>
            <a:r>
              <a:rPr lang="ru-RU" dirty="0"/>
              <a:t> — </a:t>
            </a:r>
            <a:r>
              <a:rPr lang="ru-RU" b="1" i="1" dirty="0"/>
              <a:t>сосна, ель, кедр, пихта, лиственница</a:t>
            </a:r>
            <a:r>
              <a:rPr lang="ru-RU" dirty="0"/>
              <a:t> и др. Лиственницей называют дерево за то, что она, как и лиственные породы, на зиму сбрасывает хвою.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Хвойные породы древесины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400" dirty="0"/>
              <a:t>Особенностью строения </a:t>
            </a:r>
            <a:r>
              <a:rPr lang="ru-RU" sz="2400" b="1" i="1" dirty="0"/>
              <a:t>древесины хвойных пород</a:t>
            </a:r>
            <a:r>
              <a:rPr lang="ru-RU" sz="2400" dirty="0"/>
              <a:t> являются </a:t>
            </a:r>
            <a:r>
              <a:rPr lang="ru-RU" sz="2400" i="1" dirty="0"/>
              <a:t>смоляные ходы</a:t>
            </a:r>
            <a:r>
              <a:rPr lang="ru-RU" sz="2400" dirty="0"/>
              <a:t>, представляющие собой тонкие, наполненные смолой каналы. Годичные слои видны на всех разрезах. Все породы, кроме пихты, имеют смолистый запах; сердцевинные лучи не видны.</a:t>
            </a:r>
          </a:p>
          <a:p>
            <a:r>
              <a:rPr lang="ru-RU" sz="2400" dirty="0"/>
              <a:t>Промышленное применение: в </a:t>
            </a:r>
            <a:r>
              <a:rPr lang="ru-RU" sz="2400" dirty="0" err="1"/>
              <a:t>судо</a:t>
            </a:r>
            <a:r>
              <a:rPr lang="ru-RU" sz="2400" dirty="0"/>
              <a:t>-, </a:t>
            </a:r>
            <a:r>
              <a:rPr lang="ru-RU" sz="2400" dirty="0" err="1"/>
              <a:t>вагоно</a:t>
            </a:r>
            <a:r>
              <a:rPr lang="ru-RU" sz="2400" dirty="0"/>
              <a:t>-, </a:t>
            </a:r>
            <a:r>
              <a:rPr lang="ru-RU" sz="2400" dirty="0" err="1"/>
              <a:t>машино</a:t>
            </a:r>
            <a:r>
              <a:rPr lang="ru-RU" sz="2400" dirty="0"/>
              <a:t>-, мостостроении, в столярно-мебельном производстве и домостроении. 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5" name="Содержимое 4" descr="может достигать 24 м. Шишки этого вида мелкие, не больше горошины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71612"/>
            <a:ext cx="435771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иды хвойных деревьев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714348" y="2797968"/>
            <a:ext cx="2810696" cy="348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Название дерева сосна объединяет род растений семейства хвойных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714620"/>
            <a:ext cx="342902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Сосна                         Ель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0034" y="500042"/>
            <a:ext cx="3214710" cy="1571636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5600" dirty="0" smtClean="0"/>
          </a:p>
          <a:p>
            <a:endParaRPr lang="ru-RU" sz="6400" dirty="0" smtClean="0"/>
          </a:p>
          <a:p>
            <a:pPr>
              <a:buFont typeface="Arial" pitchFamily="34" charset="0"/>
              <a:buChar char="•"/>
            </a:pPr>
            <a:r>
              <a:rPr lang="ru-RU" sz="6400" dirty="0" smtClean="0"/>
              <a:t>Древесина мягкая</a:t>
            </a:r>
          </a:p>
          <a:p>
            <a:pPr>
              <a:buFont typeface="Arial" pitchFamily="34" charset="0"/>
              <a:buChar char="•"/>
            </a:pPr>
            <a:r>
              <a:rPr lang="ru-RU" sz="6400" dirty="0" smtClean="0"/>
              <a:t>Немного темнее, чем у ели, с красноватым оттенком.</a:t>
            </a:r>
          </a:p>
          <a:p>
            <a:pPr>
              <a:buFont typeface="Arial" pitchFamily="34" charset="0"/>
              <a:buChar char="•"/>
            </a:pPr>
            <a:r>
              <a:rPr lang="ru-RU" sz="6400" dirty="0" smtClean="0"/>
              <a:t>Отлично видны годичные кольца</a:t>
            </a:r>
          </a:p>
          <a:p>
            <a:pPr>
              <a:buFont typeface="Arial" pitchFamily="34" charset="0"/>
              <a:buChar char="•"/>
            </a:pPr>
            <a:r>
              <a:rPr lang="ru-RU" sz="6400" dirty="0" smtClean="0"/>
              <a:t>древесина </a:t>
            </a:r>
            <a:r>
              <a:rPr lang="ru-RU" sz="6400" dirty="0"/>
              <a:t>смолистая, прочная, устойчивая против загнивания; легко колется и пилится.</a:t>
            </a:r>
          </a:p>
          <a:p>
            <a:pPr>
              <a:buFont typeface="Arial" pitchFamily="34" charset="0"/>
              <a:buChar char="•"/>
            </a:pPr>
            <a:r>
              <a:rPr lang="ru-RU" sz="6400" dirty="0" smtClean="0"/>
              <a:t>Применяется в строительстве, производстве мебели</a:t>
            </a:r>
          </a:p>
          <a:p>
            <a:pPr>
              <a:buFont typeface="Arial" pitchFamily="34" charset="0"/>
              <a:buChar char="•"/>
            </a:pPr>
            <a:endParaRPr lang="ru-RU" sz="6400" dirty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3857620" y="428604"/>
            <a:ext cx="4829181" cy="228601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Древесина бело-желтого цвета,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В разрезе видны мелкие сучки.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смолы </a:t>
            </a:r>
            <a:r>
              <a:rPr lang="ru-RU" sz="1600" dirty="0"/>
              <a:t>не содержит, запаха не имеет. </a:t>
            </a:r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Обладает </a:t>
            </a:r>
            <a:r>
              <a:rPr lang="ru-RU" sz="1600" dirty="0"/>
              <a:t>малой устойчивостью против </a:t>
            </a:r>
            <a:r>
              <a:rPr lang="ru-RU" sz="1600" dirty="0" smtClean="0"/>
              <a:t>загнивания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Применяется при изготовлении мебели, музыкальных инструментов, при производстве бумаги.</a:t>
            </a:r>
          </a:p>
          <a:p>
            <a:pPr>
              <a:buFont typeface="Arial" pitchFamily="34" charset="0"/>
              <a:buChar char="•"/>
            </a:pPr>
            <a:endParaRPr lang="ru-RU" sz="16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554</TotalTime>
  <Words>1062</Words>
  <Application>Microsoft Office PowerPoint</Application>
  <PresentationFormat>Экран (4:3)</PresentationFormat>
  <Paragraphs>117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Древесина.  Породы деревьев.</vt:lpstr>
      <vt:lpstr>Составные части дерева</vt:lpstr>
      <vt:lpstr>Слайд 3</vt:lpstr>
      <vt:lpstr>Слайд 4</vt:lpstr>
      <vt:lpstr>Слайд 5</vt:lpstr>
      <vt:lpstr>Слайд 6</vt:lpstr>
      <vt:lpstr>Породы древесины определяют по их следующим характерным признакам: текстуре, запаху, твердости, цвету. </vt:lpstr>
      <vt:lpstr>Хвойные породы древесины</vt:lpstr>
      <vt:lpstr>  Сосна                         Ель </vt:lpstr>
      <vt:lpstr>Кедр                           Туя</vt:lpstr>
      <vt:lpstr>И тихо дремлет бор зеленый. И в серебре лесных озер —  Еще стройней его колонны,  Еще свежее сосен кроны  И нежных лиственниц узор! И. Бунин </vt:lpstr>
      <vt:lpstr>Лиственница - это единственное европейское хвойное дерево с опадающими на зиму хвоей.  Древесина твердая, устойчива к загниванию, трудно обрабатывается. Текстура похожа на текстуру сосны, но более яркая. Применяют для изготовления шпал для железной дороги, столбов, плотин, причалов, применяют в судостроении. </vt:lpstr>
      <vt:lpstr>Лиственные породы древесины.</vt:lpstr>
      <vt:lpstr>Дуб</vt:lpstr>
      <vt:lpstr>Ясень</vt:lpstr>
      <vt:lpstr>Клён</vt:lpstr>
      <vt:lpstr>Берёза</vt:lpstr>
      <vt:lpstr>Осина</vt:lpstr>
      <vt:lpstr>Липа</vt:lpstr>
      <vt:lpstr>Укажи названия деревьев</vt:lpstr>
      <vt:lpstr>Вопросы для повторения:</vt:lpstr>
      <vt:lpstr>Тест для закрепления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Древесина. Породы деревьев.</dc:title>
  <dc:creator>Admin</dc:creator>
  <cp:lastModifiedBy>Admin</cp:lastModifiedBy>
  <cp:revision>36</cp:revision>
  <dcterms:created xsi:type="dcterms:W3CDTF">2012-09-24T06:43:36Z</dcterms:created>
  <dcterms:modified xsi:type="dcterms:W3CDTF">2013-01-08T16:34:32Z</dcterms:modified>
</cp:coreProperties>
</file>