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8EE"/>
    <a:srgbClr val="E21E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46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855785"/>
            <a:ext cx="7825148" cy="60022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428868"/>
            <a:ext cx="8143932" cy="3571900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rgbClr val="00B0F0"/>
                </a:solidFill>
                <a:latin typeface="Comic Sans MS" pitchFamily="66" charset="0"/>
              </a:rPr>
              <a:t>Семья</a:t>
            </a:r>
            <a:br>
              <a:rPr lang="ru-RU" sz="8800" b="1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ru-RU" sz="8800" b="1" dirty="0" smtClean="0">
                <a:solidFill>
                  <a:srgbClr val="00B0F0"/>
                </a:solidFill>
                <a:latin typeface="Comic Sans MS" pitchFamily="66" charset="0"/>
              </a:rPr>
              <a:t> и семейные ценности</a:t>
            </a:r>
            <a:endParaRPr lang="ru-RU" sz="88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642918"/>
            <a:ext cx="8429684" cy="557202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Comic Sans MS" pitchFamily="66" charset="0"/>
              </a:rPr>
              <a:t>Распределите обязанности</a:t>
            </a:r>
            <a:endParaRPr lang="ru-RU" sz="4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472" y="1214422"/>
            <a:ext cx="7854696" cy="54292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/>
                <a:cs typeface="Times New Roman"/>
              </a:rPr>
              <a:t>☻ Приготовление еды</a:t>
            </a: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☻ Забота о чистоте</a:t>
            </a: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☻ Ремонт обуви </a:t>
            </a: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☻ Замена лампочек</a:t>
            </a: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☻ Уход за огородом</a:t>
            </a: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☻ Уход за животными</a:t>
            </a: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☻ Стирка белья</a:t>
            </a: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☻ Мытье окон</a:t>
            </a: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☻ Ремонт</a:t>
            </a: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☻ Просмотр телевизора</a:t>
            </a: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☻ Заработок денег</a:t>
            </a:r>
          </a:p>
          <a:p>
            <a:pPr algn="just"/>
            <a:r>
              <a:rPr lang="ru-RU" dirty="0" smtClean="0">
                <a:latin typeface="Times New Roman"/>
                <a:cs typeface="Times New Roman"/>
              </a:rPr>
              <a:t>☻ Забота о семье</a:t>
            </a:r>
          </a:p>
          <a:p>
            <a:pPr algn="just"/>
            <a:endParaRPr lang="ru-RU" dirty="0"/>
          </a:p>
        </p:txBody>
      </p:sp>
      <p:pic>
        <p:nvPicPr>
          <p:cNvPr id="1026" name="Picture 2" descr="C:\Users\н\Desktop\картинки\1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12639" y="2143116"/>
            <a:ext cx="4203852" cy="36433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55220375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2285992"/>
            <a:ext cx="3086100" cy="4191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401582505_42cb54a52c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2143116"/>
            <a:ext cx="4643438" cy="4714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785794"/>
            <a:ext cx="9144000" cy="1500222"/>
          </a:xfrm>
        </p:spPr>
        <p:txBody>
          <a:bodyPr>
            <a:noAutofit/>
          </a:bodyPr>
          <a:lstStyle/>
          <a:p>
            <a:pPr algn="ctr">
              <a:lnSpc>
                <a:spcPts val="7200"/>
              </a:lnSpc>
            </a:pPr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Психологический климат в семье, от чего он зависит?</a:t>
            </a:r>
            <a:endParaRPr lang="ru-RU" sz="4800" b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285852" y="4071942"/>
            <a:ext cx="1500198" cy="164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99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357158" y="571480"/>
            <a:ext cx="8572592" cy="92869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  <a:latin typeface="Comic Sans MS" pitchFamily="66" charset="0"/>
              </a:rPr>
              <a:t>Личностные качества, от которых зависит  психологический климат в семье   </a:t>
            </a:r>
            <a:endParaRPr lang="ru-RU" sz="28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half" idx="1"/>
          </p:nvPr>
        </p:nvSpPr>
        <p:spPr>
          <a:xfrm>
            <a:off x="785786" y="1643050"/>
            <a:ext cx="2928958" cy="493791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♦ Аккуратность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♦ Агрессивность</a:t>
            </a:r>
            <a:endParaRPr lang="ru-RU" b="1" dirty="0" smtClean="0">
              <a:solidFill>
                <a:schemeClr val="accent1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♦ Безразличие</a:t>
            </a:r>
            <a:endParaRPr lang="ru-RU" b="1" dirty="0" smtClean="0">
              <a:solidFill>
                <a:schemeClr val="accent1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♦ Благоразумие</a:t>
            </a:r>
            <a:endParaRPr lang="ru-RU" b="1" dirty="0" smtClean="0">
              <a:solidFill>
                <a:schemeClr val="accent1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♦ Болтливость</a:t>
            </a:r>
            <a:endParaRPr lang="ru-RU" b="1" dirty="0" smtClean="0">
              <a:solidFill>
                <a:schemeClr val="accent1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♦ Вежливость</a:t>
            </a:r>
            <a:endParaRPr lang="ru-RU" b="1" dirty="0" smtClean="0">
              <a:solidFill>
                <a:schemeClr val="accent1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♦ Верность</a:t>
            </a:r>
            <a:endParaRPr lang="ru-RU" b="1" dirty="0" smtClean="0">
              <a:solidFill>
                <a:schemeClr val="accent1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♦ Веселость</a:t>
            </a:r>
            <a:endParaRPr lang="ru-RU" b="1" dirty="0" smtClean="0">
              <a:solidFill>
                <a:schemeClr val="accent1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♦ Внимательность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♦ Бережливость</a:t>
            </a:r>
            <a:endParaRPr lang="ru-RU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7" name="Содержимое 16"/>
          <p:cNvSpPr>
            <a:spLocks noGrp="1"/>
          </p:cNvSpPr>
          <p:nvPr>
            <p:ph sz="half" idx="2"/>
          </p:nvPr>
        </p:nvSpPr>
        <p:spPr>
          <a:xfrm>
            <a:off x="5500694" y="1571612"/>
            <a:ext cx="2714644" cy="443484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♦ Вспыльчивость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♦ Доброта</a:t>
            </a:r>
            <a:endParaRPr lang="ru-RU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♦ Доверчивость</a:t>
            </a:r>
            <a:endParaRPr lang="ru-RU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♦ Жадность</a:t>
            </a:r>
            <a:endParaRPr lang="ru-RU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♦ Заботливость</a:t>
            </a:r>
            <a:endParaRPr lang="ru-RU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♦ Капризность</a:t>
            </a:r>
            <a:endParaRPr lang="ru-RU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♦ Конфликтность</a:t>
            </a:r>
            <a:endParaRPr lang="ru-RU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♦ Лживость</a:t>
            </a:r>
            <a:endParaRPr lang="ru-RU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♦ Мудрость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♦ Нежность</a:t>
            </a:r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5" name="Picture 14" descr="\\MICROSOF-05BCCC\User (D)\Семейная\Ирина\Анимашки\gallery_2_391_6820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00430" y="2786058"/>
            <a:ext cx="1643066" cy="256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\\MICROSOF-05BCCC\User (D)\Семейная\Ирина\Анимашки\155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481" y="714358"/>
            <a:ext cx="5755610" cy="5786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1928802"/>
            <a:ext cx="8486780" cy="4357718"/>
          </a:xfrm>
        </p:spPr>
        <p:txBody>
          <a:bodyPr/>
          <a:lstStyle/>
          <a:p>
            <a:pPr algn="ctr"/>
            <a:r>
              <a:rPr lang="ru-RU" sz="3500" dirty="0" smtClean="0">
                <a:solidFill>
                  <a:schemeClr val="tx1"/>
                </a:solidFill>
                <a:latin typeface="Comic Sans MS" pitchFamily="66" charset="0"/>
              </a:rPr>
              <a:t>Помните ребята, </a:t>
            </a:r>
            <a:br>
              <a:rPr lang="ru-RU" sz="35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3500" dirty="0" smtClean="0">
                <a:solidFill>
                  <a:schemeClr val="tx1"/>
                </a:solidFill>
                <a:latin typeface="Comic Sans MS" pitchFamily="66" charset="0"/>
              </a:rPr>
              <a:t>какой бы век ни стоял на Земле,</a:t>
            </a:r>
            <a:br>
              <a:rPr lang="ru-RU" sz="35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3500" dirty="0" smtClean="0">
                <a:solidFill>
                  <a:schemeClr val="tx1"/>
                </a:solidFill>
                <a:latin typeface="Comic Sans MS" pitchFamily="66" charset="0"/>
              </a:rPr>
              <a:t> есть нерушимые ценности,</a:t>
            </a:r>
            <a:br>
              <a:rPr lang="ru-RU" sz="35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3500" dirty="0" smtClean="0">
                <a:solidFill>
                  <a:schemeClr val="tx1"/>
                </a:solidFill>
                <a:latin typeface="Comic Sans MS" pitchFamily="66" charset="0"/>
              </a:rPr>
              <a:t> которые мы должны беречь. </a:t>
            </a:r>
            <a:br>
              <a:rPr lang="ru-RU" sz="35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3500" dirty="0" smtClean="0">
                <a:solidFill>
                  <a:schemeClr val="tx1"/>
                </a:solidFill>
                <a:latin typeface="Comic Sans MS" pitchFamily="66" charset="0"/>
              </a:rPr>
              <a:t>Это наша семья!</a:t>
            </a:r>
            <a:br>
              <a:rPr lang="ru-RU" sz="35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3500" dirty="0" smtClean="0">
                <a:solidFill>
                  <a:schemeClr val="tx1"/>
                </a:solidFill>
                <a:latin typeface="Comic Sans MS" pitchFamily="66" charset="0"/>
              </a:rPr>
              <a:t> Берегите своих родных, </a:t>
            </a:r>
            <a:br>
              <a:rPr lang="ru-RU" sz="35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3500" dirty="0" smtClean="0">
                <a:solidFill>
                  <a:schemeClr val="tx1"/>
                </a:solidFill>
                <a:latin typeface="Comic Sans MS" pitchFamily="66" charset="0"/>
              </a:rPr>
              <a:t>будьте внимательны, заботливы. </a:t>
            </a:r>
            <a:br>
              <a:rPr lang="ru-RU" sz="35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3500" dirty="0" smtClean="0">
                <a:solidFill>
                  <a:schemeClr val="tx1"/>
                </a:solidFill>
                <a:latin typeface="Comic Sans MS" pitchFamily="66" charset="0"/>
              </a:rPr>
              <a:t>Весь наш мир проходит в семье,</a:t>
            </a:r>
            <a:br>
              <a:rPr lang="ru-RU" sz="35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3500" dirty="0" smtClean="0">
                <a:solidFill>
                  <a:schemeClr val="tx1"/>
                </a:solidFill>
                <a:latin typeface="Comic Sans MS" pitchFamily="66" charset="0"/>
              </a:rPr>
              <a:t> пусть он будет красочным, </a:t>
            </a:r>
            <a:br>
              <a:rPr lang="ru-RU" sz="35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3500" dirty="0" smtClean="0">
                <a:solidFill>
                  <a:schemeClr val="tx1"/>
                </a:solidFill>
                <a:latin typeface="Comic Sans MS" pitchFamily="66" charset="0"/>
              </a:rPr>
              <a:t>интересным и светлым … </a:t>
            </a:r>
            <a:endParaRPr lang="ru-RU" sz="35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2787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5984" y="3643290"/>
            <a:ext cx="4435802" cy="321471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1857364"/>
            <a:ext cx="8305800" cy="207170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B0F0"/>
                </a:solidFill>
                <a:latin typeface="Comic Sans MS" pitchFamily="66" charset="0"/>
              </a:rPr>
              <a:t>Желаем всем взаимоуважения и согласия. Пусть в каждом вашем доме и нашем общем большом доме будет тепло,  солнечно и уютно!</a:t>
            </a:r>
            <a:endParaRPr lang="ru-RU" sz="4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Картинка 19 из 551705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00002" y="285728"/>
            <a:ext cx="8643998" cy="785818"/>
          </a:xfrm>
        </p:spPr>
        <p:txBody>
          <a:bodyPr>
            <a:noAutofit/>
          </a:bodyPr>
          <a:lstStyle/>
          <a:p>
            <a:pPr algn="ctr"/>
            <a:r>
              <a:rPr lang="ru-RU" sz="3800" dirty="0" smtClean="0">
                <a:solidFill>
                  <a:schemeClr val="tx2"/>
                </a:solidFill>
                <a:latin typeface="Comic Sans MS" pitchFamily="66" charset="0"/>
              </a:rPr>
              <a:t>Как появилось слово Семья?</a:t>
            </a:r>
            <a:endParaRPr lang="ru-RU" sz="3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28728" y="1285860"/>
            <a:ext cx="6400800" cy="535785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2000" dirty="0" smtClean="0"/>
              <a:t>«Когда – то о нем не слыхала земля.</a:t>
            </a:r>
          </a:p>
          <a:p>
            <a:pPr algn="ctr"/>
            <a:r>
              <a:rPr lang="ru-RU" sz="12000" dirty="0" smtClean="0"/>
              <a:t>Но Еве сказал перед свадьбой Адам:</a:t>
            </a:r>
          </a:p>
          <a:p>
            <a:pPr algn="ctr"/>
            <a:r>
              <a:rPr lang="ru-RU" sz="12000" dirty="0" smtClean="0"/>
              <a:t>Сейчас я тебе семь вопросов задам:</a:t>
            </a:r>
          </a:p>
          <a:p>
            <a:pPr algn="ctr"/>
            <a:r>
              <a:rPr lang="ru-RU" sz="12000" dirty="0" smtClean="0"/>
              <a:t>Кто деток родит мне, богиня моя?</a:t>
            </a:r>
          </a:p>
          <a:p>
            <a:pPr algn="ctr"/>
            <a:r>
              <a:rPr lang="ru-RU" sz="12000" dirty="0" smtClean="0"/>
              <a:t>И Ева тихонько ответила: Я.</a:t>
            </a:r>
          </a:p>
          <a:p>
            <a:pPr algn="ctr"/>
            <a:r>
              <a:rPr lang="ru-RU" sz="12000" dirty="0" smtClean="0"/>
              <a:t>Кто платье сошьет, постирает белье.</a:t>
            </a:r>
          </a:p>
          <a:p>
            <a:pPr algn="ctr"/>
            <a:r>
              <a:rPr lang="ru-RU" sz="12000" dirty="0" smtClean="0"/>
              <a:t>Меня приласкает, украсит жилье?</a:t>
            </a:r>
          </a:p>
          <a:p>
            <a:pPr algn="ctr"/>
            <a:r>
              <a:rPr lang="ru-RU" sz="12000" dirty="0" smtClean="0"/>
              <a:t>Ответь на вопросы подруга моя…?</a:t>
            </a:r>
          </a:p>
          <a:p>
            <a:pPr algn="ctr"/>
            <a:r>
              <a:rPr lang="ru-RU" sz="12000" dirty="0" smtClean="0"/>
              <a:t>Я, я, я Ева молвила Я.</a:t>
            </a:r>
          </a:p>
          <a:p>
            <a:pPr algn="ctr"/>
            <a:r>
              <a:rPr lang="ru-RU" sz="12000" dirty="0" smtClean="0"/>
              <a:t>Сказала она знаменитых семь Я</a:t>
            </a:r>
          </a:p>
          <a:p>
            <a:pPr algn="ctr"/>
            <a:r>
              <a:rPr lang="ru-RU" sz="12000" dirty="0" smtClean="0"/>
              <a:t>И так на земле появилась СЕМЬЯ».</a:t>
            </a:r>
          </a:p>
          <a:p>
            <a:pPr algn="ctr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clipstock.ucoz.ru/_ph/34/2/34680143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229600" cy="2928926"/>
          </a:xfrm>
        </p:spPr>
        <p:txBody>
          <a:bodyPr>
            <a:noAutofit/>
          </a:bodyPr>
          <a:lstStyle/>
          <a:p>
            <a:pPr algn="ctr"/>
            <a:r>
              <a:rPr lang="ru-RU" sz="11500" b="1" dirty="0" smtClean="0">
                <a:solidFill>
                  <a:schemeClr val="accent3"/>
                </a:solidFill>
                <a:latin typeface="Comic Sans MS" pitchFamily="66" charset="0"/>
              </a:rPr>
              <a:t>Что такое </a:t>
            </a:r>
            <a:br>
              <a:rPr lang="ru-RU" sz="11500" b="1" dirty="0" smtClean="0">
                <a:solidFill>
                  <a:schemeClr val="accent3"/>
                </a:solidFill>
                <a:latin typeface="Comic Sans MS" pitchFamily="66" charset="0"/>
              </a:rPr>
            </a:br>
            <a:r>
              <a:rPr lang="ru-RU" sz="11500" b="1" dirty="0" smtClean="0">
                <a:solidFill>
                  <a:schemeClr val="accent3"/>
                </a:solidFill>
                <a:latin typeface="Comic Sans MS" pitchFamily="66" charset="0"/>
              </a:rPr>
              <a:t>семья?</a:t>
            </a:r>
            <a:endParaRPr lang="ru-RU" sz="11500" b="1" dirty="0">
              <a:solidFill>
                <a:schemeClr val="accent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foto_clouds_05-web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8229600" cy="57150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/>
                <a:latin typeface="Comic Sans MS" pitchFamily="66" charset="0"/>
              </a:rPr>
              <a:t>Семья – </a:t>
            </a:r>
            <a:r>
              <a:rPr lang="ru-RU" sz="3600" dirty="0" smtClean="0">
                <a:solidFill>
                  <a:schemeClr val="accent1"/>
                </a:solidFill>
                <a:effectLst/>
                <a:latin typeface="Comic Sans MS" pitchFamily="66" charset="0"/>
              </a:rPr>
              <a:t>это:</a:t>
            </a:r>
            <a:endParaRPr lang="ru-RU" sz="5400" dirty="0">
              <a:solidFill>
                <a:schemeClr val="accent1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2844" y="928670"/>
            <a:ext cx="8786874" cy="5643602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☺ - трудовой коллектив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☺ - моральная поддержка и опора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☺-высшие человеческие привязанности (любовь, дружба)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☺ - пространство для отдыха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☺ - школа доброты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☺ - многообразная система отношений с родственниками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☺ - мораль и вкусы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☺ - манеры и привычки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☺ - мировоззрение и убеждения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☺ - характер и идеалы</a:t>
            </a:r>
          </a:p>
          <a:p>
            <a:pPr algn="ctr"/>
            <a:r>
              <a:rPr lang="ru-RU" sz="3600" b="1" u="sng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Основы всего этого</a:t>
            </a:r>
          </a:p>
          <a:p>
            <a:pPr algn="ctr"/>
            <a:r>
              <a:rPr lang="ru-RU" sz="3600" b="1" u="sng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закладываются в семье!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21673207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1214422"/>
            <a:ext cx="7072362" cy="53179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56122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accent2"/>
                </a:solidFill>
                <a:latin typeface="Comic Sans MS" pitchFamily="66" charset="0"/>
              </a:rPr>
              <a:t>В современной литературе</a:t>
            </a:r>
            <a:endParaRPr lang="ru-RU" sz="44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86808" cy="47091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3"/>
                </a:solidFill>
              </a:rPr>
              <a:t>Семья –это  «малая социальная группа, основанная на любви, брачном союзе и родственных отношениях; объединенная общностью быта и ведением хозяйства, правовыми и нравственными отношениями, рождением и воспитанием детей».</a:t>
            </a:r>
            <a:endParaRPr lang="ru-RU" sz="36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26_p06_p01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643050"/>
            <a:ext cx="8501122" cy="3971940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ru-RU" sz="8000" b="1" dirty="0" smtClean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ru-RU" sz="8000" dirty="0" smtClean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ru-RU" sz="8000" dirty="0" smtClean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ru-RU" sz="8000" dirty="0" smtClean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ru-RU" sz="8000" dirty="0" smtClean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ru-RU" sz="8000" dirty="0" smtClean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ru-RU" sz="8000" dirty="0" smtClean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ru-RU" sz="8000" dirty="0" smtClean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ru-RU" sz="8000" dirty="0" smtClean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ru-RU" sz="8000" dirty="0" smtClean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ru-RU" sz="8000" dirty="0" smtClean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ru-RU" sz="80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ru-RU" sz="8800" b="1" dirty="0" smtClean="0">
                <a:solidFill>
                  <a:schemeClr val="tx2"/>
                </a:solidFill>
                <a:latin typeface="Comic Sans MS" pitchFamily="66" charset="0"/>
              </a:rPr>
              <a:t>Для чего  </a:t>
            </a:r>
            <a:br>
              <a:rPr lang="ru-RU" sz="88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8800" b="1" dirty="0" smtClean="0">
                <a:solidFill>
                  <a:schemeClr val="tx2"/>
                </a:solidFill>
                <a:latin typeface="Comic Sans MS" pitchFamily="66" charset="0"/>
              </a:rPr>
              <a:t> человеку </a:t>
            </a:r>
            <a:r>
              <a:rPr lang="ru-RU" sz="8800" dirty="0" smtClean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ru-RU" sz="8800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8800" b="1" dirty="0" smtClean="0">
                <a:solidFill>
                  <a:schemeClr val="tx2"/>
                </a:solidFill>
                <a:latin typeface="Comic Sans MS" pitchFamily="66" charset="0"/>
              </a:rPr>
              <a:t>нужна семья?</a:t>
            </a:r>
            <a:endParaRPr lang="ru-RU" sz="88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одители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214422"/>
            <a:ext cx="9144000" cy="5643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accent1"/>
                </a:solidFill>
                <a:latin typeface="Comic Sans MS" pitchFamily="66" charset="0"/>
              </a:rPr>
              <a:t>Пословицы о семье</a:t>
            </a:r>
            <a:endParaRPr lang="ru-RU" sz="48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357158" y="1357298"/>
            <a:ext cx="7786742" cy="48958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☺ Где любовь да совет, там и горя нет.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☼ Где мир и лад, не нужен и клад.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☺ Лучший клад, когда в семье лад.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☼  В гостях хорошо, а дома лучше. 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☺ В своем доме и стены помогают.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☼  В семье разлад, так и дому не рад.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☺  Доброе братство лучше богатства.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tx2"/>
                </a:solidFill>
                <a:latin typeface="Times New Roman"/>
                <a:cs typeface="Times New Roman"/>
              </a:rPr>
              <a:t>☼  Вся семья вместе, так и душа на месте.</a:t>
            </a:r>
            <a:endParaRPr lang="ru-RU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A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4500570"/>
            <a:ext cx="7772400" cy="1362456"/>
          </a:xfrm>
        </p:spPr>
        <p:txBody>
          <a:bodyPr/>
          <a:lstStyle/>
          <a:p>
            <a:pPr algn="ctr"/>
            <a:r>
              <a:rPr lang="ru-RU" sz="8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Семейные ценности,</a:t>
            </a:r>
            <a:br>
              <a:rPr lang="ru-RU" sz="8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ru-RU" sz="8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что это ?</a:t>
            </a:r>
            <a:endParaRPr lang="ru-RU" sz="80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3357562"/>
            <a:ext cx="8858280" cy="2500330"/>
          </a:xfrm>
        </p:spPr>
        <p:txBody>
          <a:bodyPr>
            <a:noAutofit/>
          </a:bodyPr>
          <a:lstStyle/>
          <a:p>
            <a:pPr algn="r"/>
            <a:r>
              <a:rPr lang="ru-RU" sz="9600" b="1" dirty="0" smtClean="0">
                <a:solidFill>
                  <a:schemeClr val="accent1"/>
                </a:solidFill>
                <a:latin typeface="Monotype Corsiva" pitchFamily="66" charset="0"/>
              </a:rPr>
              <a:t>Притча </a:t>
            </a:r>
            <a:br>
              <a:rPr lang="ru-RU" sz="9600" b="1" dirty="0" smtClean="0">
                <a:solidFill>
                  <a:schemeClr val="accent1"/>
                </a:solidFill>
                <a:latin typeface="Monotype Corsiva" pitchFamily="66" charset="0"/>
              </a:rPr>
            </a:br>
            <a:r>
              <a:rPr lang="ru-RU" sz="9600" b="1" dirty="0" smtClean="0">
                <a:solidFill>
                  <a:schemeClr val="accent1"/>
                </a:solidFill>
                <a:latin typeface="Monotype Corsiva" pitchFamily="66" charset="0"/>
              </a:rPr>
              <a:t>о копейке</a:t>
            </a:r>
            <a:endParaRPr lang="ru-RU" sz="9600" b="1" dirty="0">
              <a:solidFill>
                <a:schemeClr val="accent1"/>
              </a:solidFill>
              <a:latin typeface="Monotype Corsiva" pitchFamily="66" charset="0"/>
            </a:endParaRPr>
          </a:p>
        </p:txBody>
      </p:sp>
      <p:pic>
        <p:nvPicPr>
          <p:cNvPr id="3" name="Picture 7" descr="d0y3p1_con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214422"/>
            <a:ext cx="4166844" cy="32147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6" name="Picture 2" descr="G:\открытое зантяие\картинки\1_kopeyka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86512" y="1071546"/>
            <a:ext cx="2071702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403</Words>
  <Application>Microsoft Office PowerPoint</Application>
  <PresentationFormat>Экран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Семья  и семейные ценности</vt:lpstr>
      <vt:lpstr>Как появилось слово Семья?</vt:lpstr>
      <vt:lpstr>Что такое  семья?</vt:lpstr>
      <vt:lpstr>Семья – это:</vt:lpstr>
      <vt:lpstr>В современной литературе</vt:lpstr>
      <vt:lpstr>       Для чего    человеку  нужна семья?</vt:lpstr>
      <vt:lpstr>Пословицы о семье</vt:lpstr>
      <vt:lpstr>Семейные ценности, что это ?</vt:lpstr>
      <vt:lpstr>Притча  о копейке</vt:lpstr>
      <vt:lpstr>Распределите обязанности</vt:lpstr>
      <vt:lpstr>Психологический климат в семье, от чего он зависит?</vt:lpstr>
      <vt:lpstr>Личностные качества, от которых зависит  психологический климат в семье   </vt:lpstr>
      <vt:lpstr>Помните ребята,  какой бы век ни стоял на Земле,  есть нерушимые ценности,  которые мы должны беречь.  Это наша семья!  Берегите своих родных,  будьте внимательны, заботливы.  Весь наш мир проходит в семье,  пусть он будет красочным,  интересным и светлым … </vt:lpstr>
      <vt:lpstr>Желаем всем взаимоуважения и согласия. Пусть в каждом вашем доме и нашем общем большом доме будет тепло,  солнечно и уютно!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Семья  и семейные ценности</dc:title>
  <dc:creator>1</dc:creator>
  <cp:lastModifiedBy>Roman</cp:lastModifiedBy>
  <cp:revision>32</cp:revision>
  <dcterms:created xsi:type="dcterms:W3CDTF">2012-11-08T05:39:43Z</dcterms:created>
  <dcterms:modified xsi:type="dcterms:W3CDTF">2013-03-27T23:53:27Z</dcterms:modified>
</cp:coreProperties>
</file>