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7" r:id="rId18"/>
    <p:sldId id="279" r:id="rId19"/>
    <p:sldId id="272" r:id="rId20"/>
    <p:sldId id="273" r:id="rId21"/>
    <p:sldId id="274" r:id="rId22"/>
    <p:sldId id="275" r:id="rId23"/>
    <p:sldId id="299" r:id="rId24"/>
    <p:sldId id="300" r:id="rId25"/>
    <p:sldId id="276" r:id="rId26"/>
    <p:sldId id="280" r:id="rId27"/>
    <p:sldId id="281" r:id="rId28"/>
    <p:sldId id="286" r:id="rId29"/>
    <p:sldId id="285" r:id="rId30"/>
    <p:sldId id="287" r:id="rId31"/>
    <p:sldId id="288" r:id="rId32"/>
    <p:sldId id="282" r:id="rId33"/>
    <p:sldId id="283" r:id="rId34"/>
    <p:sldId id="284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5" r:id="rId44"/>
    <p:sldId id="298" r:id="rId45"/>
    <p:sldId id="260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7BB417-9200-41F7-9738-4C0E95B74DD4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B8EB14D-C80B-48BA-9D52-A33498C99B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9287-81BC-40FA-9F4E-06AF8DBF5CFB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4F3D-FB46-464F-9BAC-B23512D5FF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DDA846-AD2B-4679-9C17-1FB7C7DFB09E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6000BB5-E2A3-4679-B964-A5C1DCBA8A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C064-19E4-42FD-8BE3-398ADDB2E211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4908-0E33-4488-AFF1-AA3850C0F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B459D2B-6552-495C-97A4-6C301E6656FE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043230-1DC3-42BE-8AB8-93757D470E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393A-DC55-411B-A61F-13EAE4CE8FE3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0C2EA-1BCE-455E-80D7-D3CA70613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6AFF-71E3-438F-BF0F-74C6951E4AD1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9EF0-05F2-4EBB-A2EF-75138F06B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F1DA-9D80-4C0B-A431-41A5D053554C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3E6F-885E-46ED-BA4B-8569D146EC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BEB6C-0F26-4702-8DDF-2FCB8B7162F1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C34B-A64D-4DAD-BEF8-0876D0271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1E9F-F054-4BA8-AAD6-BB3C43C5B319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31B9B-D89F-4CDA-860F-58CF8AFBAD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6B71FD-8669-4752-A430-8E7007C0A9AD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1536F9-8209-4CE8-BEA1-CB9225A9FA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CF6ED9B-17FD-4FA0-8151-115793C64788}" type="datetimeFigureOut">
              <a:rPr lang="ru-RU"/>
              <a:pPr>
                <a:defRPr/>
              </a:pPr>
              <a:t>08.03.2013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AF67A5-4B3C-4A4F-B46B-04EEC5B5BF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 spd="slow">
    <p:blinds dir="vert"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animals.timduru.org/dirlist/fox/red%20fox%2056.jpg" TargetMode="External"/><Relationship Id="rId13" Type="http://schemas.openxmlformats.org/officeDocument/2006/relationships/hyperlink" Target="http://i005.radikal.ru/0902/0a/6ab50da34d69.jpg" TargetMode="External"/><Relationship Id="rId3" Type="http://schemas.openxmlformats.org/officeDocument/2006/relationships/hyperlink" Target="http://www.nuanspasta.com/1262-2791-thickbox/aroma-ahududu.jpg" TargetMode="External"/><Relationship Id="rId7" Type="http://schemas.openxmlformats.org/officeDocument/2006/relationships/hyperlink" Target="http://gpsmag.net.ua/gallery/photo846894.jpg" TargetMode="External"/><Relationship Id="rId12" Type="http://schemas.openxmlformats.org/officeDocument/2006/relationships/hyperlink" Target="http://img1.liveinternet.ru/images/attach/c/2/73/182/73182343_89185.jpg" TargetMode="External"/><Relationship Id="rId2" Type="http://schemas.openxmlformats.org/officeDocument/2006/relationships/hyperlink" Target="http://www.ural.ru/gallery/project/avto/india_cars/tata_indicia.jpg" TargetMode="External"/><Relationship Id="rId16" Type="http://schemas.openxmlformats.org/officeDocument/2006/relationships/hyperlink" Target="http://s49.radikal.ru/i123/1003/a8/8857881e078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elef.ru/data/catalog/products/092775.jpg" TargetMode="External"/><Relationship Id="rId11" Type="http://schemas.openxmlformats.org/officeDocument/2006/relationships/hyperlink" Target="http://content.foto.mail.ru/inbox/tenenbaum/_blogs/i-67.jpg" TargetMode="External"/><Relationship Id="rId5" Type="http://schemas.openxmlformats.org/officeDocument/2006/relationships/hyperlink" Target="http://h4.img.mediacache.rugion.ru/_i/forum/files/84/40/74/8440744_0s802_1300268936.jpg" TargetMode="External"/><Relationship Id="rId15" Type="http://schemas.openxmlformats.org/officeDocument/2006/relationships/hyperlink" Target="http://img-fotki.yandex.ru/get/5803/deccad.23/0_50c2a_9c0dab2a_XL" TargetMode="External"/><Relationship Id="rId10" Type="http://schemas.openxmlformats.org/officeDocument/2006/relationships/hyperlink" Target="http://www.ars-sport.ru/products_pictures/gloria_b.jpg" TargetMode="External"/><Relationship Id="rId4" Type="http://schemas.openxmlformats.org/officeDocument/2006/relationships/hyperlink" Target="http://www.smedia.rs/vesti/slike/news_4763.jpghttp:/h4.img.mediacache.rugion.ru/_i/forum/files/84/40/74/8440744_0s802_1300268936.jpg" TargetMode="External"/><Relationship Id="rId9" Type="http://schemas.openxmlformats.org/officeDocument/2006/relationships/hyperlink" Target="http://signosysimbolos.files.wordpress.com/2011/06/cocodrilo2.jpg" TargetMode="External"/><Relationship Id="rId14" Type="http://schemas.openxmlformats.org/officeDocument/2006/relationships/hyperlink" Target="http://stat17.privet.ru/lr/09105aa17df07b968893da6c038c0c2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988424" cy="30243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Авторская презентация к уроку </a:t>
            </a:r>
            <a:br>
              <a:rPr lang="ru-RU" dirty="0" smtClean="0"/>
            </a:br>
            <a:r>
              <a:rPr lang="ru-RU" dirty="0" smtClean="0"/>
              <a:t>русского языка по теме:</a:t>
            </a:r>
            <a:br>
              <a:rPr lang="ru-RU" dirty="0" smtClean="0"/>
            </a:br>
            <a:r>
              <a:rPr lang="ru-RU" dirty="0" smtClean="0"/>
              <a:t>«Обобщение знаний о глаголе 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0338" y="4005263"/>
            <a:ext cx="5762625" cy="2016125"/>
          </a:xfrm>
        </p:spPr>
        <p:txBody>
          <a:bodyPr/>
          <a:lstStyle/>
          <a:p>
            <a:r>
              <a:rPr lang="ru-RU" sz="2400" b="1" smtClean="0">
                <a:solidFill>
                  <a:srgbClr val="FFFF00"/>
                </a:solidFill>
              </a:rPr>
              <a:t>Подготовила: учитель нач.классов</a:t>
            </a:r>
          </a:p>
          <a:p>
            <a:r>
              <a:rPr lang="ru-RU" sz="2400" b="1" smtClean="0">
                <a:solidFill>
                  <a:srgbClr val="FFFF00"/>
                </a:solidFill>
              </a:rPr>
              <a:t>МКОУ «Гимназии №4 </a:t>
            </a:r>
          </a:p>
          <a:p>
            <a:r>
              <a:rPr lang="ru-RU" sz="2400" b="1" smtClean="0">
                <a:solidFill>
                  <a:srgbClr val="FFFF00"/>
                </a:solidFill>
              </a:rPr>
              <a:t>им М.А.Хабичева КГО»</a:t>
            </a:r>
          </a:p>
          <a:p>
            <a:r>
              <a:rPr lang="ru-RU" sz="2400" b="1" smtClean="0">
                <a:solidFill>
                  <a:srgbClr val="FFFF00"/>
                </a:solidFill>
              </a:rPr>
              <a:t>Алиева Мадина Сапаровна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71500"/>
            <a:ext cx="6353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50875"/>
            <a:ext cx="70580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71500"/>
            <a:ext cx="66738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04813"/>
            <a:ext cx="464026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    Проверка</a:t>
            </a:r>
            <a:endParaRPr lang="ru-RU" sz="7200" dirty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7239000" cy="45386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6000" b="1" smtClean="0"/>
              <a:t>М</a:t>
            </a:r>
            <a:r>
              <a:rPr lang="ru-RU" sz="6000" b="1" smtClean="0">
                <a:solidFill>
                  <a:srgbClr val="FF0000"/>
                </a:solidFill>
              </a:rPr>
              <a:t>а</a:t>
            </a:r>
            <a:r>
              <a:rPr lang="ru-RU" sz="6000" b="1" smtClean="0"/>
              <a:t>шина, м</a:t>
            </a:r>
            <a:r>
              <a:rPr lang="ru-RU" sz="6000" b="1" smtClean="0">
                <a:solidFill>
                  <a:srgbClr val="FF0000"/>
                </a:solidFill>
              </a:rPr>
              <a:t>а</a:t>
            </a:r>
            <a:r>
              <a:rPr lang="ru-RU" sz="6000" b="1" smtClean="0"/>
              <a:t>лина, м</a:t>
            </a:r>
            <a:r>
              <a:rPr lang="ru-RU" sz="6000" b="1" smtClean="0">
                <a:solidFill>
                  <a:srgbClr val="FF0000"/>
                </a:solidFill>
              </a:rPr>
              <a:t>е</a:t>
            </a:r>
            <a:r>
              <a:rPr lang="ru-RU" sz="6000" b="1" smtClean="0"/>
              <a:t>дведь, б</a:t>
            </a:r>
            <a:r>
              <a:rPr lang="ru-RU" sz="6000" b="1" smtClean="0">
                <a:solidFill>
                  <a:srgbClr val="FF0000"/>
                </a:solidFill>
              </a:rPr>
              <a:t>а</a:t>
            </a:r>
            <a:r>
              <a:rPr lang="ru-RU" sz="6000" b="1" smtClean="0"/>
              <a:t>р</a:t>
            </a:r>
            <a:r>
              <a:rPr lang="ru-RU" sz="6000" b="1" smtClean="0">
                <a:solidFill>
                  <a:srgbClr val="FF0000"/>
                </a:solidFill>
              </a:rPr>
              <a:t>а</a:t>
            </a:r>
            <a:r>
              <a:rPr lang="ru-RU" sz="6000" b="1" smtClean="0"/>
              <a:t>бан,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6000" b="1" smtClean="0"/>
              <a:t>т</a:t>
            </a:r>
            <a:r>
              <a:rPr lang="ru-RU" sz="6000" b="1" smtClean="0">
                <a:solidFill>
                  <a:srgbClr val="FF0000"/>
                </a:solidFill>
              </a:rPr>
              <a:t>е</a:t>
            </a:r>
            <a:r>
              <a:rPr lang="ru-RU" sz="6000" b="1" smtClean="0"/>
              <a:t>традь, ф</a:t>
            </a:r>
            <a:r>
              <a:rPr lang="ru-RU" sz="6000" b="1" smtClean="0">
                <a:solidFill>
                  <a:srgbClr val="FF0000"/>
                </a:solidFill>
              </a:rPr>
              <a:t>о</a:t>
            </a:r>
            <a:r>
              <a:rPr lang="ru-RU" sz="6000" b="1" smtClean="0"/>
              <a:t>нарь, л</a:t>
            </a:r>
            <a:r>
              <a:rPr lang="ru-RU" sz="6000" b="1" smtClean="0">
                <a:solidFill>
                  <a:srgbClr val="FF0000"/>
                </a:solidFill>
              </a:rPr>
              <a:t>и</a:t>
            </a:r>
            <a:r>
              <a:rPr lang="ru-RU" sz="6000" b="1" smtClean="0"/>
              <a:t>сица, кр</a:t>
            </a:r>
            <a:r>
              <a:rPr lang="ru-RU" sz="6000" b="1" smtClean="0">
                <a:solidFill>
                  <a:srgbClr val="FF0000"/>
                </a:solidFill>
              </a:rPr>
              <a:t>о</a:t>
            </a:r>
            <a:r>
              <a:rPr lang="ru-RU" sz="6000" b="1" smtClean="0"/>
              <a:t>к</a:t>
            </a:r>
            <a:r>
              <a:rPr lang="ru-RU" sz="6000" b="1" smtClean="0">
                <a:solidFill>
                  <a:srgbClr val="FF0000"/>
                </a:solidFill>
              </a:rPr>
              <a:t>о</a:t>
            </a:r>
            <a:r>
              <a:rPr lang="ru-RU" sz="6000" b="1" smtClean="0"/>
              <a:t>дил,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6000" b="1" smtClean="0"/>
              <a:t>к</a:t>
            </a:r>
            <a:r>
              <a:rPr lang="ru-RU" sz="6000" b="1" smtClean="0">
                <a:solidFill>
                  <a:srgbClr val="FF0000"/>
                </a:solidFill>
              </a:rPr>
              <a:t>о</a:t>
            </a:r>
            <a:r>
              <a:rPr lang="ru-RU" sz="6000" b="1" smtClean="0"/>
              <a:t>ньки, </a:t>
            </a:r>
            <a:r>
              <a:rPr lang="ru-RU" sz="6000" b="1" u="sng" smtClean="0"/>
              <a:t>М</a:t>
            </a:r>
            <a:r>
              <a:rPr lang="ru-RU" sz="6000" b="1" smtClean="0">
                <a:solidFill>
                  <a:srgbClr val="FF0000"/>
                </a:solidFill>
              </a:rPr>
              <a:t>о</a:t>
            </a:r>
            <a:r>
              <a:rPr lang="ru-RU" sz="6000" b="1" smtClean="0"/>
              <a:t>сква.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225425"/>
            <a:ext cx="7527925" cy="6950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347663"/>
            <a:ext cx="7888287" cy="7778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-19050"/>
            <a:ext cx="8491538" cy="6127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0" y="274638"/>
            <a:ext cx="8821738" cy="706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9538" y="255588"/>
            <a:ext cx="3895726" cy="1036637"/>
          </a:xfr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12875"/>
            <a:ext cx="7454900" cy="4846638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u="sng" dirty="0" smtClean="0">
                <a:solidFill>
                  <a:prstClr val="black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сква               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шина     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лина      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м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prstClr val="black"/>
                </a:solidFill>
              </a:rPr>
              <a:t>дведь  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б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р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бан</a:t>
            </a:r>
            <a:endParaRPr lang="ru-RU" sz="48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 </a:t>
            </a:r>
            <a:r>
              <a:rPr lang="ru-RU" sz="4800" b="1" dirty="0" smtClean="0">
                <a:solidFill>
                  <a:prstClr val="black"/>
                </a:solidFill>
              </a:rPr>
              <a:t>                          т</a:t>
            </a:r>
            <a:r>
              <a:rPr lang="ru-RU" sz="4800" b="1" dirty="0" smtClean="0">
                <a:solidFill>
                  <a:srgbClr val="FF0000"/>
                </a:solidFill>
              </a:rPr>
              <a:t>е</a:t>
            </a:r>
            <a:r>
              <a:rPr lang="ru-RU" sz="4800" b="1" dirty="0" smtClean="0">
                <a:solidFill>
                  <a:prstClr val="black"/>
                </a:solidFill>
              </a:rPr>
              <a:t>традь 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ф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нарь  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л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prstClr val="black"/>
                </a:solidFill>
              </a:rPr>
              <a:t>сица 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кр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дил</a:t>
            </a:r>
            <a:endParaRPr lang="ru-RU" sz="48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                           к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ньки</a:t>
            </a:r>
            <a:endParaRPr lang="ru-RU" sz="48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4438" y="328613"/>
            <a:ext cx="3773487" cy="1036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7239000" cy="5453062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92D050"/>
                </a:solidFill>
              </a:rPr>
              <a:t>1) обобщить знания учащихся о глаголе: умение различать времена глаголов по смыслу и по вопросам; умение различать числа глагола; формировать представления о неопределённой форме глагола;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92D050"/>
                </a:solidFill>
              </a:rPr>
              <a:t>2) развивать внимание, наблюдательность, умение работать группами, самопроверка;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rgbClr val="92D050"/>
                </a:solidFill>
              </a:rPr>
              <a:t>3) воспитывать чувство любви к родному языку, чувство дружбы и коллективизма.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288" y="404813"/>
            <a:ext cx="5897562" cy="601662"/>
          </a:xfrm>
        </p:spPr>
        <p:txBody>
          <a:bodyPr/>
          <a:lstStyle/>
          <a:p>
            <a:pPr fontAlgn="auto">
              <a:buFont typeface="Wingdings 2"/>
              <a:buNone/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Цели урока: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Одушевлен. И  </a:t>
            </a:r>
            <a:r>
              <a:rPr lang="ru-RU" dirty="0" err="1" smtClean="0"/>
              <a:t>неодушев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2770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л</a:t>
            </a:r>
            <a:r>
              <a:rPr lang="ru-RU" sz="4000" b="1" smtClean="0">
                <a:solidFill>
                  <a:srgbClr val="FF0000"/>
                </a:solidFill>
              </a:rPr>
              <a:t>и</a:t>
            </a:r>
            <a:r>
              <a:rPr lang="ru-RU" sz="4000" b="1" smtClean="0"/>
              <a:t>сица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м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b="1" smtClean="0"/>
              <a:t>дведь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кр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b="1" smtClean="0"/>
              <a:t>к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b="1" smtClean="0"/>
              <a:t>дил</a:t>
            </a:r>
          </a:p>
        </p:txBody>
      </p:sp>
      <p:sp>
        <p:nvSpPr>
          <p:cNvPr id="32771" name="Объект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м</a:t>
            </a:r>
            <a:r>
              <a:rPr lang="ru-RU" sz="4000" b="1" smtClean="0">
                <a:solidFill>
                  <a:srgbClr val="FF0000"/>
                </a:solidFill>
              </a:rPr>
              <a:t>а</a:t>
            </a:r>
            <a:r>
              <a:rPr lang="ru-RU" sz="4000" b="1" smtClean="0"/>
              <a:t>шина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М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b="1" smtClean="0"/>
              <a:t>сква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м</a:t>
            </a:r>
            <a:r>
              <a:rPr lang="ru-RU" sz="4000" b="1" smtClean="0">
                <a:solidFill>
                  <a:srgbClr val="FF0000"/>
                </a:solidFill>
              </a:rPr>
              <a:t>а</a:t>
            </a:r>
            <a:r>
              <a:rPr lang="ru-RU" sz="4000" b="1" smtClean="0"/>
              <a:t>лина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б</a:t>
            </a:r>
            <a:r>
              <a:rPr lang="ru-RU" sz="4000" b="1" smtClean="0">
                <a:solidFill>
                  <a:srgbClr val="FF0000"/>
                </a:solidFill>
              </a:rPr>
              <a:t>а</a:t>
            </a:r>
            <a:r>
              <a:rPr lang="ru-RU" sz="4000" b="1" smtClean="0"/>
              <a:t>р</a:t>
            </a:r>
            <a:r>
              <a:rPr lang="ru-RU" sz="4000" b="1" smtClean="0">
                <a:solidFill>
                  <a:srgbClr val="FF0000"/>
                </a:solidFill>
              </a:rPr>
              <a:t>а</a:t>
            </a:r>
            <a:r>
              <a:rPr lang="ru-RU" sz="4000" b="1" smtClean="0"/>
              <a:t>бан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ф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b="1" smtClean="0"/>
              <a:t>нарь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т</a:t>
            </a:r>
            <a:r>
              <a:rPr lang="ru-RU" sz="4000" b="1" smtClean="0">
                <a:solidFill>
                  <a:srgbClr val="FF0000"/>
                </a:solidFill>
              </a:rPr>
              <a:t>е</a:t>
            </a:r>
            <a:r>
              <a:rPr lang="ru-RU" sz="4000" b="1" smtClean="0"/>
              <a:t>традь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000" b="1" smtClean="0"/>
              <a:t>к</a:t>
            </a:r>
            <a:r>
              <a:rPr lang="ru-RU" sz="4000" b="1" smtClean="0">
                <a:solidFill>
                  <a:srgbClr val="FF0000"/>
                </a:solidFill>
              </a:rPr>
              <a:t>о</a:t>
            </a:r>
            <a:r>
              <a:rPr lang="ru-RU" sz="4000" b="1" smtClean="0"/>
              <a:t>ньки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сущ. в </a:t>
            </a:r>
            <a:r>
              <a:rPr lang="ru-RU" dirty="0" err="1" smtClean="0"/>
              <a:t>ед.ч</a:t>
            </a:r>
            <a:r>
              <a:rPr lang="ru-RU" dirty="0" smtClean="0"/>
              <a:t>. и    во </a:t>
            </a:r>
            <a:r>
              <a:rPr lang="ru-RU" dirty="0" err="1" smtClean="0"/>
              <a:t>мн.ч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м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prstClr val="black"/>
                </a:solidFill>
              </a:rPr>
              <a:t>шина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М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prstClr val="black"/>
                </a:solidFill>
              </a:rPr>
              <a:t>сква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м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prstClr val="black"/>
                </a:solidFill>
              </a:rPr>
              <a:t>лина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б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prstClr val="black"/>
                </a:solidFill>
              </a:rPr>
              <a:t>р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prstClr val="black"/>
                </a:solidFill>
              </a:rPr>
              <a:t>бан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ф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prstClr val="black"/>
                </a:solidFill>
              </a:rPr>
              <a:t>нарь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 smtClean="0">
                <a:solidFill>
                  <a:prstClr val="black"/>
                </a:solidFill>
              </a:rPr>
              <a:t>т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prstClr val="black"/>
                </a:solidFill>
              </a:rPr>
              <a:t>традь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л</a:t>
            </a:r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>
                <a:solidFill>
                  <a:prstClr val="black"/>
                </a:solidFill>
              </a:rPr>
              <a:t>сица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м</a:t>
            </a:r>
            <a:r>
              <a:rPr lang="ru-RU" sz="4000" b="1" dirty="0">
                <a:solidFill>
                  <a:srgbClr val="FF0000"/>
                </a:solidFill>
              </a:rPr>
              <a:t>е</a:t>
            </a:r>
            <a:r>
              <a:rPr lang="ru-RU" sz="4000" b="1" dirty="0">
                <a:solidFill>
                  <a:prstClr val="black"/>
                </a:solidFill>
              </a:rPr>
              <a:t>дведь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prstClr val="black"/>
                </a:solidFill>
              </a:rPr>
              <a:t>кр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prstClr val="black"/>
                </a:solidFill>
              </a:rPr>
              <a:t>к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prstClr val="black"/>
                </a:solidFill>
              </a:rPr>
              <a:t>дил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sz="40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sz="40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000" b="1" dirty="0" smtClean="0">
                <a:solidFill>
                  <a:prstClr val="black"/>
                </a:solidFill>
              </a:rPr>
              <a:t>  к</a:t>
            </a:r>
            <a:r>
              <a:rPr lang="ru-RU" sz="6000" b="1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>
                <a:solidFill>
                  <a:prstClr val="black"/>
                </a:solidFill>
              </a:rPr>
              <a:t>ньки</a:t>
            </a:r>
            <a:endParaRPr lang="ru-RU" sz="6000" b="1" dirty="0">
              <a:solidFill>
                <a:prstClr val="black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75" y="292100"/>
            <a:ext cx="3121025" cy="1176338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3519487" cy="4525962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prstClr val="black"/>
                </a:solidFill>
              </a:rPr>
              <a:t>шина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prstClr val="black"/>
                </a:solidFill>
              </a:rPr>
              <a:t>сква</a:t>
            </a:r>
            <a:endParaRPr lang="ru-RU" sz="44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ф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prstClr val="black"/>
                </a:solidFill>
              </a:rPr>
              <a:t>нарь</a:t>
            </a:r>
            <a:endParaRPr lang="ru-RU" sz="44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>
                <a:solidFill>
                  <a:prstClr val="black"/>
                </a:solidFill>
              </a:rPr>
              <a:t>т</a:t>
            </a:r>
            <a:r>
              <a:rPr lang="ru-RU" sz="4400" b="1" dirty="0">
                <a:solidFill>
                  <a:srgbClr val="FF0000"/>
                </a:solidFill>
              </a:rPr>
              <a:t>е</a:t>
            </a:r>
            <a:r>
              <a:rPr lang="ru-RU" sz="4400" b="1" dirty="0">
                <a:solidFill>
                  <a:prstClr val="black"/>
                </a:solidFill>
              </a:rPr>
              <a:t>традь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prstClr val="black"/>
                </a:solidFill>
              </a:rPr>
              <a:t>дведь</a:t>
            </a:r>
            <a:endParaRPr lang="ru-RU" sz="32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prstClr val="black"/>
                </a:solidFill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prstClr val="black"/>
                </a:solidFill>
              </a:rPr>
              <a:t>ньки</a:t>
            </a:r>
            <a:endParaRPr lang="ru-RU" sz="54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sz="34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sz="34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4300" y="1700213"/>
            <a:ext cx="3519488" cy="4525962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лина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б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>
                <a:solidFill>
                  <a:prstClr val="black"/>
                </a:solidFill>
              </a:rPr>
              <a:t>р</a:t>
            </a:r>
            <a:r>
              <a:rPr lang="ru-RU" sz="4800" b="1" dirty="0">
                <a:solidFill>
                  <a:srgbClr val="FF0000"/>
                </a:solidFill>
              </a:rPr>
              <a:t>а</a:t>
            </a:r>
            <a:r>
              <a:rPr lang="ru-RU" sz="4800" b="1" dirty="0">
                <a:solidFill>
                  <a:prstClr val="black"/>
                </a:solidFill>
              </a:rPr>
              <a:t>бан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>
                <a:solidFill>
                  <a:prstClr val="black"/>
                </a:solidFill>
              </a:rPr>
              <a:t>л</a:t>
            </a:r>
            <a:r>
              <a:rPr lang="ru-RU" sz="4800" b="1" dirty="0">
                <a:solidFill>
                  <a:srgbClr val="FF0000"/>
                </a:solidFill>
              </a:rPr>
              <a:t>и</a:t>
            </a:r>
            <a:r>
              <a:rPr lang="ru-RU" sz="4800" b="1" dirty="0">
                <a:solidFill>
                  <a:prstClr val="black"/>
                </a:solidFill>
              </a:rPr>
              <a:t>сица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кр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о</a:t>
            </a:r>
            <a:r>
              <a:rPr lang="ru-RU" sz="4800" b="1" dirty="0" smtClean="0">
                <a:solidFill>
                  <a:prstClr val="black"/>
                </a:solidFill>
              </a:rPr>
              <a:t>дил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prstClr val="black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79912" y="332656"/>
            <a:ext cx="2890664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45720" tIns="0" rIns="4572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слова из</a:t>
            </a:r>
            <a:br>
              <a:rPr lang="ru-RU" dirty="0" smtClean="0"/>
            </a:br>
            <a:r>
              <a:rPr lang="ru-RU" dirty="0" smtClean="0"/>
              <a:t>3-х слогов 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0040"/>
            <a:ext cx="2890664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mtClean="0"/>
              <a:t>слова из</a:t>
            </a:r>
            <a:br>
              <a:rPr lang="ru-RU" smtClean="0"/>
            </a:br>
            <a:r>
              <a:rPr lang="ru-RU" smtClean="0"/>
              <a:t>2-х слогов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79912" y="332656"/>
            <a:ext cx="2890664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45720" tIns="0" rIns="4572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слова из</a:t>
            </a:r>
            <a:br>
              <a:rPr lang="ru-RU" dirty="0" smtClean="0"/>
            </a:br>
            <a:r>
              <a:rPr lang="ru-RU" dirty="0" smtClean="0"/>
              <a:t>3-х слогов 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8313" y="1557338"/>
            <a:ext cx="3519487" cy="45259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>
                <a:solidFill>
                  <a:prstClr val="black"/>
                </a:solidFill>
              </a:rPr>
              <a:t>шина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prstClr val="black"/>
                </a:solidFill>
              </a:rPr>
              <a:t>сква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ф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>
                <a:solidFill>
                  <a:prstClr val="black"/>
                </a:solidFill>
              </a:rPr>
              <a:t>нарь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т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prstClr val="black"/>
                </a:solidFill>
              </a:rPr>
              <a:t>традь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prstClr val="black"/>
                </a:solidFill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</a:rPr>
              <a:t>е</a:t>
            </a:r>
            <a:r>
              <a:rPr lang="ru-RU" sz="4400" b="1" dirty="0" smtClean="0">
                <a:solidFill>
                  <a:prstClr val="black"/>
                </a:solidFill>
              </a:rPr>
              <a:t>дведь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prstClr val="black"/>
                </a:solidFill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</a:rPr>
              <a:t>о</a:t>
            </a:r>
            <a:r>
              <a:rPr lang="ru-RU" sz="5400" b="1" dirty="0" smtClean="0">
                <a:solidFill>
                  <a:prstClr val="black"/>
                </a:solidFill>
              </a:rPr>
              <a:t>ньки</a:t>
            </a: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sz="34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endParaRPr lang="ru-RU" sz="34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924300" y="1700213"/>
            <a:ext cx="3519488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smtClean="0">
                <a:solidFill>
                  <a:prstClr val="black"/>
                </a:solidFill>
              </a:rPr>
              <a:t>м</a:t>
            </a:r>
            <a:r>
              <a:rPr lang="ru-RU" sz="4800" b="1" smtClean="0">
                <a:solidFill>
                  <a:srgbClr val="FF0000"/>
                </a:solidFill>
              </a:rPr>
              <a:t>а</a:t>
            </a:r>
            <a:r>
              <a:rPr lang="ru-RU" sz="4800" b="1" smtClean="0">
                <a:solidFill>
                  <a:prstClr val="black"/>
                </a:solidFill>
              </a:rPr>
              <a:t>лина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smtClean="0">
                <a:solidFill>
                  <a:prstClr val="black"/>
                </a:solidFill>
              </a:rPr>
              <a:t>б</a:t>
            </a:r>
            <a:r>
              <a:rPr lang="ru-RU" sz="4800" b="1" smtClean="0">
                <a:solidFill>
                  <a:srgbClr val="FF0000"/>
                </a:solidFill>
              </a:rPr>
              <a:t>а</a:t>
            </a:r>
            <a:r>
              <a:rPr lang="ru-RU" sz="4800" b="1" smtClean="0">
                <a:solidFill>
                  <a:prstClr val="black"/>
                </a:solidFill>
              </a:rPr>
              <a:t>р</a:t>
            </a:r>
            <a:r>
              <a:rPr lang="ru-RU" sz="4800" b="1" smtClean="0">
                <a:solidFill>
                  <a:srgbClr val="FF0000"/>
                </a:solidFill>
              </a:rPr>
              <a:t>а</a:t>
            </a:r>
            <a:r>
              <a:rPr lang="ru-RU" sz="4800" b="1" smtClean="0">
                <a:solidFill>
                  <a:prstClr val="black"/>
                </a:solidFill>
              </a:rPr>
              <a:t>бан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smtClean="0">
                <a:solidFill>
                  <a:prstClr val="black"/>
                </a:solidFill>
              </a:rPr>
              <a:t>л</a:t>
            </a:r>
            <a:r>
              <a:rPr lang="ru-RU" sz="4800" b="1" smtClean="0">
                <a:solidFill>
                  <a:srgbClr val="FF0000"/>
                </a:solidFill>
              </a:rPr>
              <a:t>и</a:t>
            </a:r>
            <a:r>
              <a:rPr lang="ru-RU" sz="4800" b="1" smtClean="0">
                <a:solidFill>
                  <a:prstClr val="black"/>
                </a:solidFill>
              </a:rPr>
              <a:t>сица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smtClean="0">
                <a:solidFill>
                  <a:prstClr val="black"/>
                </a:solidFill>
              </a:rPr>
              <a:t>кр</a:t>
            </a:r>
            <a:r>
              <a:rPr lang="ru-RU" sz="4800" b="1" smtClean="0">
                <a:solidFill>
                  <a:srgbClr val="FF0000"/>
                </a:solidFill>
              </a:rPr>
              <a:t>о</a:t>
            </a:r>
            <a:r>
              <a:rPr lang="ru-RU" sz="4800" b="1" smtClean="0">
                <a:solidFill>
                  <a:prstClr val="black"/>
                </a:solidFill>
              </a:rPr>
              <a:t>к</a:t>
            </a:r>
            <a:r>
              <a:rPr lang="ru-RU" sz="4800" b="1" smtClean="0">
                <a:solidFill>
                  <a:srgbClr val="FF0000"/>
                </a:solidFill>
              </a:rPr>
              <a:t>о</a:t>
            </a:r>
            <a:r>
              <a:rPr lang="ru-RU" sz="4800" b="1" smtClean="0">
                <a:solidFill>
                  <a:prstClr val="black"/>
                </a:solidFill>
              </a:rPr>
              <a:t>дил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" y="1700213"/>
            <a:ext cx="2459038" cy="576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0040"/>
            <a:ext cx="2890664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smtClean="0"/>
              <a:t>слова из</a:t>
            </a:r>
            <a:br>
              <a:rPr lang="ru-RU" smtClean="0"/>
            </a:br>
            <a:r>
              <a:rPr lang="ru-RU" smtClean="0"/>
              <a:t>2-х слогов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79912" y="332656"/>
            <a:ext cx="2890664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45720" tIns="0" rIns="4572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слова из</a:t>
            </a:r>
            <a:br>
              <a:rPr lang="ru-RU" dirty="0" smtClean="0"/>
            </a:br>
            <a:r>
              <a:rPr lang="ru-RU" dirty="0" smtClean="0"/>
              <a:t>3-х слогов </a:t>
            </a:r>
            <a:endParaRPr lang="ru-RU" dirty="0"/>
          </a:p>
        </p:txBody>
      </p:sp>
      <p:sp>
        <p:nvSpPr>
          <p:cNvPr id="36867" name="Объект 2"/>
          <p:cNvSpPr txBox="1">
            <a:spLocks/>
          </p:cNvSpPr>
          <p:nvPr/>
        </p:nvSpPr>
        <p:spPr bwMode="auto">
          <a:xfrm>
            <a:off x="468313" y="1557338"/>
            <a:ext cx="351948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М</a:t>
            </a:r>
            <a:r>
              <a:rPr lang="ru-RU" sz="4400" b="1">
                <a:solidFill>
                  <a:srgbClr val="FF0000"/>
                </a:solidFill>
                <a:latin typeface="Trebuchet MS" pitchFamily="34" charset="0"/>
              </a:rPr>
              <a:t>о</a:t>
            </a: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сква</a:t>
            </a:r>
          </a:p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ф</a:t>
            </a:r>
            <a:r>
              <a:rPr lang="ru-RU" sz="4400" b="1">
                <a:solidFill>
                  <a:srgbClr val="FF0000"/>
                </a:solidFill>
                <a:latin typeface="Trebuchet MS" pitchFamily="34" charset="0"/>
              </a:rPr>
              <a:t>о</a:t>
            </a: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нарь</a:t>
            </a:r>
          </a:p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т</a:t>
            </a:r>
            <a:r>
              <a:rPr lang="ru-RU" sz="4400" b="1">
                <a:solidFill>
                  <a:srgbClr val="FF0000"/>
                </a:solidFill>
                <a:latin typeface="Trebuchet MS" pitchFamily="34" charset="0"/>
              </a:rPr>
              <a:t>е</a:t>
            </a: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традь</a:t>
            </a:r>
          </a:p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м</a:t>
            </a:r>
            <a:r>
              <a:rPr lang="ru-RU" sz="4400" b="1">
                <a:solidFill>
                  <a:srgbClr val="FF0000"/>
                </a:solidFill>
                <a:latin typeface="Trebuchet MS" pitchFamily="34" charset="0"/>
              </a:rPr>
              <a:t>е</a:t>
            </a:r>
            <a:r>
              <a:rPr lang="ru-RU" sz="4400" b="1">
                <a:solidFill>
                  <a:srgbClr val="000000"/>
                </a:solidFill>
                <a:latin typeface="Trebuchet MS" pitchFamily="34" charset="0"/>
              </a:rPr>
              <a:t>дведь</a:t>
            </a:r>
            <a:endParaRPr lang="ru-RU" sz="3200" b="1">
              <a:solidFill>
                <a:srgbClr val="000000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r>
              <a:rPr lang="ru-RU" sz="5400" b="1">
                <a:solidFill>
                  <a:srgbClr val="000000"/>
                </a:solidFill>
                <a:latin typeface="Trebuchet MS" pitchFamily="34" charset="0"/>
              </a:rPr>
              <a:t>к</a:t>
            </a:r>
            <a:r>
              <a:rPr lang="ru-RU" sz="5400" b="1">
                <a:solidFill>
                  <a:srgbClr val="FF0000"/>
                </a:solidFill>
                <a:latin typeface="Trebuchet MS" pitchFamily="34" charset="0"/>
              </a:rPr>
              <a:t>о</a:t>
            </a:r>
            <a:r>
              <a:rPr lang="ru-RU" sz="5400" b="1">
                <a:solidFill>
                  <a:srgbClr val="000000"/>
                </a:solidFill>
                <a:latin typeface="Trebuchet MS" pitchFamily="34" charset="0"/>
              </a:rPr>
              <a:t>ньки</a:t>
            </a:r>
          </a:p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endParaRPr lang="ru-RU" sz="3400" b="1">
              <a:solidFill>
                <a:srgbClr val="000000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  <a:buClr>
                <a:srgbClr val="B13F9A"/>
              </a:buClr>
              <a:buSzPct val="73000"/>
              <a:buFont typeface="Wingdings 2" pitchFamily="18" charset="2"/>
              <a:buNone/>
            </a:pPr>
            <a:endParaRPr lang="ru-RU" sz="3400" b="1">
              <a:solidFill>
                <a:srgbClr val="000000"/>
              </a:solidFill>
              <a:latin typeface="Trebuchet MS" pitchFamily="34" charset="0"/>
            </a:endParaRPr>
          </a:p>
          <a:p>
            <a: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600">
              <a:latin typeface="Trebuchet MS" pitchFamily="34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3924300" y="1700213"/>
            <a:ext cx="3519488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лина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б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р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бан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л</a:t>
            </a:r>
            <a:r>
              <a:rPr lang="ru-RU" sz="4800" b="1" dirty="0" smtClean="0">
                <a:solidFill>
                  <a:srgbClr val="FF0000"/>
                </a:solidFill>
              </a:rPr>
              <a:t>и</a:t>
            </a:r>
            <a:r>
              <a:rPr lang="ru-RU" sz="4800" b="1" dirty="0" smtClean="0">
                <a:solidFill>
                  <a:prstClr val="black"/>
                </a:solidFill>
              </a:rPr>
              <a:t>сица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крокодил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b="1" dirty="0" smtClean="0">
                <a:solidFill>
                  <a:prstClr val="black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а</a:t>
            </a:r>
            <a:r>
              <a:rPr lang="ru-RU" sz="4800" b="1" dirty="0" smtClean="0">
                <a:solidFill>
                  <a:prstClr val="black"/>
                </a:solidFill>
              </a:rPr>
              <a:t>шина</a:t>
            </a:r>
            <a:endParaRPr lang="ru-RU" sz="4800" b="1" dirty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sz="4800" b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3610744" cy="114300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кол-во букв и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зв.совпадает</a:t>
            </a:r>
            <a:endParaRPr lang="ru-RU" dirty="0"/>
          </a:p>
        </p:txBody>
      </p:sp>
      <p:sp>
        <p:nvSpPr>
          <p:cNvPr id="37890" name="Объект 2"/>
          <p:cNvSpPr>
            <a:spLocks noGrp="1"/>
          </p:cNvSpPr>
          <p:nvPr>
            <p:ph sz="half" idx="1"/>
          </p:nvPr>
        </p:nvSpPr>
        <p:spPr>
          <a:xfrm>
            <a:off x="395288" y="1628775"/>
            <a:ext cx="3521075" cy="45259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400" b="1" smtClean="0"/>
              <a:t>м</a:t>
            </a:r>
            <a:r>
              <a:rPr lang="ru-RU" sz="4400" b="1" smtClean="0">
                <a:solidFill>
                  <a:srgbClr val="FF0000"/>
                </a:solidFill>
              </a:rPr>
              <a:t>а</a:t>
            </a:r>
            <a:r>
              <a:rPr lang="ru-RU" sz="4400" b="1" smtClean="0"/>
              <a:t>шина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400" b="1" smtClean="0"/>
              <a:t>м</a:t>
            </a:r>
            <a:r>
              <a:rPr lang="ru-RU" sz="4400" b="1" smtClean="0">
                <a:solidFill>
                  <a:srgbClr val="FF0000"/>
                </a:solidFill>
              </a:rPr>
              <a:t>а</a:t>
            </a:r>
            <a:r>
              <a:rPr lang="ru-RU" sz="4400" b="1" smtClean="0"/>
              <a:t>лина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400" b="1" smtClean="0"/>
              <a:t>б</a:t>
            </a:r>
            <a:r>
              <a:rPr lang="ru-RU" sz="4400" b="1" smtClean="0">
                <a:solidFill>
                  <a:srgbClr val="FF0000"/>
                </a:solidFill>
              </a:rPr>
              <a:t>а</a:t>
            </a:r>
            <a:r>
              <a:rPr lang="ru-RU" sz="4400" b="1" smtClean="0"/>
              <a:t>р</a:t>
            </a:r>
            <a:r>
              <a:rPr lang="ru-RU" sz="4400" b="1" smtClean="0">
                <a:solidFill>
                  <a:srgbClr val="FF0000"/>
                </a:solidFill>
              </a:rPr>
              <a:t>а</a:t>
            </a:r>
            <a:r>
              <a:rPr lang="ru-RU" sz="4400" b="1" smtClean="0"/>
              <a:t>бан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400" b="1" smtClean="0"/>
              <a:t>л</a:t>
            </a:r>
            <a:r>
              <a:rPr lang="ru-RU" sz="4400" b="1" smtClean="0">
                <a:solidFill>
                  <a:srgbClr val="FF0000"/>
                </a:solidFill>
              </a:rPr>
              <a:t>и</a:t>
            </a:r>
            <a:r>
              <a:rPr lang="ru-RU" sz="4400" b="1" smtClean="0"/>
              <a:t>сица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400" b="1" smtClean="0"/>
              <a:t>кр</a:t>
            </a:r>
            <a:r>
              <a:rPr lang="ru-RU" sz="4400" b="1" smtClean="0">
                <a:solidFill>
                  <a:srgbClr val="FF0000"/>
                </a:solidFill>
              </a:rPr>
              <a:t>о</a:t>
            </a:r>
            <a:r>
              <a:rPr lang="ru-RU" sz="4400" b="1" smtClean="0"/>
              <a:t>к</a:t>
            </a:r>
            <a:r>
              <a:rPr lang="ru-RU" sz="4400" b="1" smtClean="0">
                <a:solidFill>
                  <a:srgbClr val="FF0000"/>
                </a:solidFill>
              </a:rPr>
              <a:t>о</a:t>
            </a:r>
            <a:r>
              <a:rPr lang="ru-RU" sz="4400" b="1" smtClean="0"/>
              <a:t>дил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400" b="1" u="sng" smtClean="0"/>
              <a:t>М</a:t>
            </a:r>
            <a:r>
              <a:rPr lang="ru-RU" sz="4400" b="1" smtClean="0">
                <a:solidFill>
                  <a:srgbClr val="FF0000"/>
                </a:solidFill>
              </a:rPr>
              <a:t>о</a:t>
            </a:r>
            <a:r>
              <a:rPr lang="ru-RU" sz="4400" b="1" smtClean="0"/>
              <a:t>сква</a:t>
            </a:r>
          </a:p>
        </p:txBody>
      </p:sp>
      <p:sp>
        <p:nvSpPr>
          <p:cNvPr id="37891" name="Объект 3"/>
          <p:cNvSpPr>
            <a:spLocks noGrp="1"/>
          </p:cNvSpPr>
          <p:nvPr>
            <p:ph sz="half" idx="2"/>
          </p:nvPr>
        </p:nvSpPr>
        <p:spPr>
          <a:xfrm>
            <a:off x="4067175" y="1700213"/>
            <a:ext cx="3521075" cy="452596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5400" b="1" smtClean="0"/>
              <a:t>ф</a:t>
            </a:r>
            <a:r>
              <a:rPr lang="ru-RU" sz="5400" b="1" smtClean="0">
                <a:solidFill>
                  <a:srgbClr val="FF0000"/>
                </a:solidFill>
              </a:rPr>
              <a:t>о</a:t>
            </a:r>
            <a:r>
              <a:rPr lang="ru-RU" sz="5400" b="1" smtClean="0"/>
              <a:t>нарь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5400" b="1" smtClean="0"/>
              <a:t>т</a:t>
            </a:r>
            <a:r>
              <a:rPr lang="ru-RU" sz="5400" b="1" smtClean="0">
                <a:solidFill>
                  <a:srgbClr val="FF0000"/>
                </a:solidFill>
              </a:rPr>
              <a:t>е</a:t>
            </a:r>
            <a:r>
              <a:rPr lang="ru-RU" sz="5400" b="1" smtClean="0"/>
              <a:t>традь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5400" b="1" smtClean="0"/>
              <a:t>м</a:t>
            </a:r>
            <a:r>
              <a:rPr lang="ru-RU" sz="5400" b="1" smtClean="0">
                <a:solidFill>
                  <a:srgbClr val="FF0000"/>
                </a:solidFill>
              </a:rPr>
              <a:t>е</a:t>
            </a:r>
            <a:r>
              <a:rPr lang="ru-RU" sz="5400" b="1" smtClean="0"/>
              <a:t>дведь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5400" b="1" smtClean="0"/>
              <a:t>к</a:t>
            </a:r>
            <a:r>
              <a:rPr lang="ru-RU" sz="5400" b="1" smtClean="0">
                <a:solidFill>
                  <a:srgbClr val="FF0000"/>
                </a:solidFill>
              </a:rPr>
              <a:t>о</a:t>
            </a:r>
            <a:r>
              <a:rPr lang="ru-RU" sz="5400" b="1" smtClean="0"/>
              <a:t>ньки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67944" y="332656"/>
            <a:ext cx="3888432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45720" tIns="0" rIns="4572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кол-во букв больше чем </a:t>
            </a:r>
            <a:r>
              <a:rPr lang="ru-RU" dirty="0" err="1" smtClean="0"/>
              <a:t>зв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768475"/>
            <a:ext cx="7754938" cy="5649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811213"/>
            <a:ext cx="7686675" cy="380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056784" cy="4752528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4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ФИЗМИНУТКА</a:t>
            </a:r>
            <a:endParaRPr lang="ru-RU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16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284163" y="214313"/>
            <a:ext cx="7586662" cy="10541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Зимнее покрывало всю землю покрывало.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7458072" cy="3456384"/>
          </a:xfrm>
          <a:solidFill>
            <a:schemeClr val="accent2"/>
          </a:solidFill>
        </p:spPr>
        <p:txBody>
          <a:bodyPr numCol="1">
            <a:prstTxWarp prst="textDeflateBottom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/>
              <a:t>Картинный диктант</a:t>
            </a:r>
            <a:endParaRPr lang="ru-RU" sz="48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160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284163" y="214313"/>
            <a:ext cx="7586662" cy="10541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Зимнее </a:t>
            </a:r>
            <a:r>
              <a:rPr lang="ru-RU" sz="3200" b="1" i="1" u="sng" smtClean="0">
                <a:latin typeface="Times New Roman" pitchFamily="18" charset="0"/>
                <a:cs typeface="Times New Roman" pitchFamily="18" charset="0"/>
              </a:rPr>
              <a:t>покрывало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i="1" u="sng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u="sng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i="1" u="sng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b="1" i="1" u="sng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покрывало.</a:t>
            </a:r>
          </a:p>
        </p:txBody>
      </p:sp>
      <p:cxnSp>
        <p:nvCxnSpPr>
          <p:cNvPr id="4" name="Прямая соединительная линия 3"/>
          <p:cNvCxnSpPr>
            <a:endCxn id="43010" idx="3"/>
          </p:cNvCxnSpPr>
          <p:nvPr/>
        </p:nvCxnSpPr>
        <p:spPr>
          <a:xfrm>
            <a:off x="5795963" y="741363"/>
            <a:ext cx="20748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95963" y="836613"/>
            <a:ext cx="20748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250825" y="741363"/>
            <a:ext cx="1368425" cy="95250"/>
          </a:xfrm>
          <a:custGeom>
            <a:avLst/>
            <a:gdLst>
              <a:gd name="connsiteX0" fmla="*/ 0 w 1211580"/>
              <a:gd name="connsiteY0" fmla="*/ 45737 h 194407"/>
              <a:gd name="connsiteX1" fmla="*/ 57150 w 1211580"/>
              <a:gd name="connsiteY1" fmla="*/ 137177 h 194407"/>
              <a:gd name="connsiteX2" fmla="*/ 194310 w 1211580"/>
              <a:gd name="connsiteY2" fmla="*/ 57167 h 194407"/>
              <a:gd name="connsiteX3" fmla="*/ 297180 w 1211580"/>
              <a:gd name="connsiteY3" fmla="*/ 160037 h 194407"/>
              <a:gd name="connsiteX4" fmla="*/ 388620 w 1211580"/>
              <a:gd name="connsiteY4" fmla="*/ 45737 h 194407"/>
              <a:gd name="connsiteX5" fmla="*/ 502920 w 1211580"/>
              <a:gd name="connsiteY5" fmla="*/ 194327 h 194407"/>
              <a:gd name="connsiteX6" fmla="*/ 617220 w 1211580"/>
              <a:gd name="connsiteY6" fmla="*/ 45737 h 194407"/>
              <a:gd name="connsiteX7" fmla="*/ 697230 w 1211580"/>
              <a:gd name="connsiteY7" fmla="*/ 148607 h 194407"/>
              <a:gd name="connsiteX8" fmla="*/ 834390 w 1211580"/>
              <a:gd name="connsiteY8" fmla="*/ 57167 h 194407"/>
              <a:gd name="connsiteX9" fmla="*/ 902970 w 1211580"/>
              <a:gd name="connsiteY9" fmla="*/ 194327 h 194407"/>
              <a:gd name="connsiteX10" fmla="*/ 1005840 w 1211580"/>
              <a:gd name="connsiteY10" fmla="*/ 34307 h 194407"/>
              <a:gd name="connsiteX11" fmla="*/ 1097280 w 1211580"/>
              <a:gd name="connsiteY11" fmla="*/ 160037 h 194407"/>
              <a:gd name="connsiteX12" fmla="*/ 1177290 w 1211580"/>
              <a:gd name="connsiteY12" fmla="*/ 17 h 194407"/>
              <a:gd name="connsiteX13" fmla="*/ 1200150 w 1211580"/>
              <a:gd name="connsiteY13" fmla="*/ 171467 h 194407"/>
              <a:gd name="connsiteX14" fmla="*/ 1211580 w 1211580"/>
              <a:gd name="connsiteY14" fmla="*/ 148607 h 194407"/>
              <a:gd name="connsiteX15" fmla="*/ 1211580 w 1211580"/>
              <a:gd name="connsiteY15" fmla="*/ 148607 h 194407"/>
              <a:gd name="connsiteX16" fmla="*/ 1200150 w 1211580"/>
              <a:gd name="connsiteY16" fmla="*/ 171467 h 19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1580" h="194407">
                <a:moveTo>
                  <a:pt x="0" y="45737"/>
                </a:moveTo>
                <a:cubicBezTo>
                  <a:pt x="12382" y="90504"/>
                  <a:pt x="24765" y="135272"/>
                  <a:pt x="57150" y="137177"/>
                </a:cubicBezTo>
                <a:cubicBezTo>
                  <a:pt x="89535" y="139082"/>
                  <a:pt x="154305" y="53357"/>
                  <a:pt x="194310" y="57167"/>
                </a:cubicBezTo>
                <a:cubicBezTo>
                  <a:pt x="234315" y="60977"/>
                  <a:pt x="264795" y="161942"/>
                  <a:pt x="297180" y="160037"/>
                </a:cubicBezTo>
                <a:cubicBezTo>
                  <a:pt x="329565" y="158132"/>
                  <a:pt x="354330" y="40022"/>
                  <a:pt x="388620" y="45737"/>
                </a:cubicBezTo>
                <a:cubicBezTo>
                  <a:pt x="422910" y="51452"/>
                  <a:pt x="464820" y="194327"/>
                  <a:pt x="502920" y="194327"/>
                </a:cubicBezTo>
                <a:cubicBezTo>
                  <a:pt x="541020" y="194327"/>
                  <a:pt x="584835" y="53357"/>
                  <a:pt x="617220" y="45737"/>
                </a:cubicBezTo>
                <a:cubicBezTo>
                  <a:pt x="649605" y="38117"/>
                  <a:pt x="661035" y="146702"/>
                  <a:pt x="697230" y="148607"/>
                </a:cubicBezTo>
                <a:cubicBezTo>
                  <a:pt x="733425" y="150512"/>
                  <a:pt x="800100" y="49547"/>
                  <a:pt x="834390" y="57167"/>
                </a:cubicBezTo>
                <a:cubicBezTo>
                  <a:pt x="868680" y="64787"/>
                  <a:pt x="874395" y="198137"/>
                  <a:pt x="902970" y="194327"/>
                </a:cubicBezTo>
                <a:cubicBezTo>
                  <a:pt x="931545" y="190517"/>
                  <a:pt x="973455" y="40022"/>
                  <a:pt x="1005840" y="34307"/>
                </a:cubicBezTo>
                <a:cubicBezTo>
                  <a:pt x="1038225" y="28592"/>
                  <a:pt x="1068705" y="165752"/>
                  <a:pt x="1097280" y="160037"/>
                </a:cubicBezTo>
                <a:cubicBezTo>
                  <a:pt x="1125855" y="154322"/>
                  <a:pt x="1160145" y="-1888"/>
                  <a:pt x="1177290" y="17"/>
                </a:cubicBezTo>
                <a:cubicBezTo>
                  <a:pt x="1194435" y="1922"/>
                  <a:pt x="1194435" y="146702"/>
                  <a:pt x="1200150" y="171467"/>
                </a:cubicBezTo>
                <a:cubicBezTo>
                  <a:pt x="1205865" y="196232"/>
                  <a:pt x="1211580" y="148607"/>
                  <a:pt x="1211580" y="148607"/>
                </a:cubicBezTo>
                <a:lnTo>
                  <a:pt x="1211580" y="148607"/>
                </a:lnTo>
                <a:lnTo>
                  <a:pt x="1200150" y="171467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63" y="1481138"/>
            <a:ext cx="7527925" cy="4108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1617663"/>
            <a:ext cx="7239000" cy="484663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6767512" cy="4392613"/>
          </a:xfrm>
          <a:prstGeom prst="rect">
            <a:avLst/>
          </a:prstGeom>
          <a:solidFill>
            <a:srgbClr val="D488C5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225425"/>
            <a:ext cx="8070851" cy="1212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87563"/>
            <a:ext cx="619283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212725"/>
            <a:ext cx="9266238" cy="1901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66389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5588" y="66675"/>
            <a:ext cx="9228138" cy="1901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056784" cy="4752528"/>
          </a:xfrm>
          <a:prstGeom prst="rect">
            <a:avLst/>
          </a:prstGeom>
          <a:noFill/>
        </p:spPr>
        <p:txBody>
          <a:bodyPr wrap="none">
            <a:prstTxWarp prst="textWave1">
              <a:avLst>
                <a:gd name="adj1" fmla="val 12500"/>
                <a:gd name="adj2" fmla="val 486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ФИЗМИНУТКА</a:t>
            </a:r>
            <a:endParaRPr lang="ru-RU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88640"/>
            <a:ext cx="8749571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Работа с фразеологизмами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0825" y="2492375"/>
            <a:ext cx="8137525" cy="3963988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Зарубить себе на носу.</a:t>
            </a:r>
            <a:endParaRPr lang="ru-RU" sz="4000" dirty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(Запомнить крепко-накрепко, раз и навсегда)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Задирать нос.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(Важничать, зазнаваться)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Жить душа в душу.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(Дружить)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88640"/>
            <a:ext cx="8749571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Работа с фразеологизмами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250825" y="2492375"/>
            <a:ext cx="7993063" cy="39639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Зарубить себе на носу.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(Запомнить крепко-накрепко, раз и навсегда)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Задирать нос.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(Важничать, зазнаваться)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Жить душа в душу.</a:t>
            </a:r>
            <a:r>
              <a:rPr lang="ru-RU" sz="4000" dirty="0" smtClean="0">
                <a:solidFill>
                  <a:srgbClr val="FF0000"/>
                </a:solidFill>
              </a:rPr>
              <a:t>(Дружить)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0" y="4797425"/>
            <a:ext cx="2790825" cy="215900"/>
          </a:xfrm>
          <a:prstGeom prst="mathEqua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-26988" y="2997200"/>
            <a:ext cx="2817813" cy="215900"/>
          </a:xfrm>
          <a:prstGeom prst="mathEqual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Равно 27"/>
          <p:cNvSpPr/>
          <p:nvPr/>
        </p:nvSpPr>
        <p:spPr>
          <a:xfrm>
            <a:off x="11113" y="5995988"/>
            <a:ext cx="1655762" cy="288925"/>
          </a:xfrm>
          <a:prstGeom prst="mathEqua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-195263"/>
            <a:ext cx="8229600" cy="7785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858838"/>
            <a:ext cx="7821613" cy="437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52513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7663" y="55563"/>
            <a:ext cx="9521826" cy="2011362"/>
          </a:xfrm>
          <a:prstGeom prst="rect">
            <a:avLst/>
          </a:prstGeom>
          <a:noFill/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4638" y="2024063"/>
            <a:ext cx="9796463" cy="5540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3" y="828675"/>
            <a:ext cx="8070850" cy="8632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25" y="-85725"/>
            <a:ext cx="10479088" cy="6950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8713788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6050"/>
            <a:ext cx="80645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01638" y="4541838"/>
            <a:ext cx="9478963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260350"/>
            <a:ext cx="7632700" cy="6464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B0F0"/>
                </a:solidFill>
                <a:latin typeface="+mn-lt"/>
                <a:hlinkClick r:id="rId2"/>
              </a:rPr>
              <a:t>Источники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  <a:latin typeface="+mn-lt"/>
              <a:hlinkClick r:id="rId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2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2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2"/>
              </a:rPr>
              <a:t>www.ural.ru/gallery/project/avto/india_cars/tata_indicia.jpg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3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3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3"/>
              </a:rPr>
              <a:t>www.nuanspasta.com/1262-2791-thickbox/aroma-ahududu.jpg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4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4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4"/>
              </a:rPr>
              <a:t>www.smedia.rs/vesti/slike/news_4763.jpg</a:t>
            </a:r>
            <a:endParaRPr lang="ru-RU" dirty="0">
              <a:solidFill>
                <a:srgbClr val="00B0F0"/>
              </a:solidFill>
              <a:latin typeface="+mn-lt"/>
              <a:hlinkClick r:id="rId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5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5"/>
              </a:rPr>
              <a:t>://h4.img.mediacache.rugion.ru/_</a:t>
            </a:r>
            <a:r>
              <a:rPr lang="en-US" dirty="0">
                <a:solidFill>
                  <a:srgbClr val="00B0F0"/>
                </a:solidFill>
                <a:latin typeface="+mn-lt"/>
                <a:hlinkClick r:id="rId5"/>
              </a:rPr>
              <a:t>i/forum/files/84/40/74/8440744_0s802_1300268936.jpg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6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6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6"/>
              </a:rPr>
              <a:t>www.relef.ru/data/catalog/products/092775.jpg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7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7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7"/>
              </a:rPr>
              <a:t>gpsmag.net.ua/gallery/photo846894.jpg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8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8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8"/>
              </a:rPr>
              <a:t>animals.timduru.org/dirlist/fox/red%20fox%2056.jpg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9"/>
              </a:rPr>
              <a:t>http://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9"/>
              </a:rPr>
              <a:t>signosysimbolos.files.wordpress.com/2011/06/cocodrilo2.jpg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0"/>
              </a:rPr>
              <a:t>http://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10"/>
              </a:rPr>
              <a:t>www.ars-sport.ru/products_pictures/gloria_b.jpg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1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11"/>
              </a:rPr>
              <a:t>://content.foto.mail.ru/inbox/tenenbaum/_</a:t>
            </a:r>
            <a:r>
              <a:rPr lang="en-US" dirty="0">
                <a:solidFill>
                  <a:srgbClr val="00B0F0"/>
                </a:solidFill>
                <a:latin typeface="+mn-lt"/>
                <a:hlinkClick r:id="rId11"/>
              </a:rPr>
              <a:t>blogs/i-67.jpg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2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12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12"/>
              </a:rPr>
              <a:t>img1.liveinternet.ru/images/attach/c/2/73/182/73182343_89185.jpg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3"/>
              </a:rPr>
              <a:t>http</a:t>
            </a:r>
            <a:r>
              <a:rPr lang="en-US" dirty="0">
                <a:solidFill>
                  <a:srgbClr val="00B0F0"/>
                </a:solidFill>
                <a:latin typeface="+mn-lt"/>
                <a:hlinkClick r:id="rId13"/>
              </a:rPr>
              <a:t>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13"/>
              </a:rPr>
              <a:t>i005.radikal.ru/0902/0a/6ab50da34d69.jpg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4"/>
              </a:rPr>
              <a:t>http://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14"/>
              </a:rPr>
              <a:t>stat17.privet.ru/lr/09105aa17df07b968893da6c038c0c23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5"/>
              </a:rPr>
              <a:t>http://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15"/>
              </a:rPr>
              <a:t>img-fotki.yandex.ru/get/5803/deccad.23/0_50c2a_9c0dab2a_XL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B0F0"/>
                </a:solidFill>
                <a:latin typeface="+mn-lt"/>
                <a:hlinkClick r:id="rId16"/>
              </a:rPr>
              <a:t>http://</a:t>
            </a:r>
            <a:r>
              <a:rPr lang="en-US" dirty="0">
                <a:solidFill>
                  <a:srgbClr val="00B0F0"/>
                </a:solidFill>
                <a:latin typeface="+mn-lt"/>
                <a:hlinkClick r:id="rId16"/>
              </a:rPr>
              <a:t>s49.radikal.ru/i123/1003/a8/8857881e0788.jpg</a:t>
            </a: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63550"/>
            <a:ext cx="734536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78486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571500"/>
            <a:ext cx="476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9725"/>
            <a:ext cx="7521575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321</TotalTime>
  <Words>217</Words>
  <Application>Microsoft Office PowerPoint</Application>
  <PresentationFormat>Экран (4:3)</PresentationFormat>
  <Paragraphs>117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Trebuchet MS</vt:lpstr>
      <vt:lpstr>Arial</vt:lpstr>
      <vt:lpstr>Wingdings 2</vt:lpstr>
      <vt:lpstr>Wingdings</vt:lpstr>
      <vt:lpstr>Calibri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2012-03-05T17:23:26Z</dcterms:created>
  <dcterms:modified xsi:type="dcterms:W3CDTF">2013-03-08T18:45:54Z</dcterms:modified>
</cp:coreProperties>
</file>