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70" r:id="rId8"/>
    <p:sldId id="263" r:id="rId9"/>
    <p:sldId id="267" r:id="rId10"/>
    <p:sldId id="275" r:id="rId11"/>
    <p:sldId id="276" r:id="rId12"/>
    <p:sldId id="268" r:id="rId13"/>
    <p:sldId id="269" r:id="rId14"/>
    <p:sldId id="300" r:id="rId15"/>
    <p:sldId id="301" r:id="rId16"/>
    <p:sldId id="271" r:id="rId17"/>
    <p:sldId id="272" r:id="rId18"/>
    <p:sldId id="277" r:id="rId19"/>
    <p:sldId id="280" r:id="rId20"/>
    <p:sldId id="279" r:id="rId21"/>
    <p:sldId id="283" r:id="rId22"/>
    <p:sldId id="299" r:id="rId23"/>
    <p:sldId id="285" r:id="rId24"/>
    <p:sldId id="290" r:id="rId25"/>
    <p:sldId id="291" r:id="rId26"/>
    <p:sldId id="292" r:id="rId27"/>
    <p:sldId id="295" r:id="rId28"/>
    <p:sldId id="294" r:id="rId29"/>
    <p:sldId id="302" r:id="rId30"/>
    <p:sldId id="303" r:id="rId31"/>
    <p:sldId id="29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38" autoAdjust="0"/>
    <p:restoredTop sz="94660"/>
  </p:normalViewPr>
  <p:slideViewPr>
    <p:cSldViewPr>
      <p:cViewPr varScale="1">
        <p:scale>
          <a:sx n="68" d="100"/>
          <a:sy n="68" d="100"/>
        </p:scale>
        <p:origin x="-9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результаты</a:t>
            </a:r>
            <a:r>
              <a:rPr lang="ru-RU" baseline="0"/>
              <a:t> опроса</a:t>
            </a:r>
            <a:endParaRPr lang="ru-RU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27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Лист1!$A$1:$A$11</c:f>
              <c:strCache>
                <c:ptCount val="11"/>
                <c:pt idx="0">
                  <c:v>береза</c:v>
                </c:pt>
                <c:pt idx="1">
                  <c:v>роза</c:v>
                </c:pt>
                <c:pt idx="2">
                  <c:v>ромашкка</c:v>
                </c:pt>
                <c:pt idx="3">
                  <c:v>репейник</c:v>
                </c:pt>
                <c:pt idx="4">
                  <c:v>одуванчик</c:v>
                </c:pt>
                <c:pt idx="5">
                  <c:v>ольха</c:v>
                </c:pt>
                <c:pt idx="6">
                  <c:v>клевер</c:v>
                </c:pt>
                <c:pt idx="7">
                  <c:v>дуб</c:v>
                </c:pt>
                <c:pt idx="8">
                  <c:v>подснежник</c:v>
                </c:pt>
                <c:pt idx="9">
                  <c:v>елка</c:v>
                </c:pt>
                <c:pt idx="10">
                  <c:v>разное</c:v>
                </c:pt>
              </c:strCache>
            </c:strRef>
          </c:cat>
          <c:val>
            <c:numRef>
              <c:f>Лист1!$B$1:$B$11</c:f>
              <c:numCache>
                <c:formatCode>General</c:formatCode>
                <c:ptCount val="11"/>
                <c:pt idx="0">
                  <c:v>52</c:v>
                </c:pt>
                <c:pt idx="1">
                  <c:v>12</c:v>
                </c:pt>
                <c:pt idx="2">
                  <c:v>10</c:v>
                </c:pt>
                <c:pt idx="3">
                  <c:v>8</c:v>
                </c:pt>
                <c:pt idx="4">
                  <c:v>9</c:v>
                </c:pt>
                <c:pt idx="5">
                  <c:v>6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19</c:v>
                </c:pt>
              </c:numCache>
            </c:numRef>
          </c:val>
          <c:shape val="cylinder"/>
        </c:ser>
        <c:gapWidth val="0"/>
        <c:gapDepth val="0"/>
        <c:shape val="box"/>
        <c:axId val="55512064"/>
        <c:axId val="51852416"/>
        <c:axId val="0"/>
      </c:bar3DChart>
      <c:catAx>
        <c:axId val="555120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ответы учащихся</a:t>
                </a:r>
              </a:p>
            </c:rich>
          </c:tx>
          <c:layout/>
        </c:title>
        <c:majorTickMark val="none"/>
        <c:tickLblPos val="nextTo"/>
        <c:crossAx val="51852416"/>
        <c:crosses val="autoZero"/>
        <c:auto val="1"/>
        <c:lblAlgn val="ctr"/>
        <c:lblOffset val="100"/>
      </c:catAx>
      <c:valAx>
        <c:axId val="51852416"/>
        <c:scaling>
          <c:orientation val="minMax"/>
        </c:scaling>
        <c:axPos val="l"/>
        <c:numFmt formatCode="General" sourceLinked="1"/>
        <c:tickLblPos val="nextTo"/>
        <c:crossAx val="55512064"/>
        <c:crosses val="autoZero"/>
        <c:crossBetween val="between"/>
      </c:valAx>
    </c:plotArea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41261-F7A9-44CD-BB4E-6057F7FC8112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B%D0%B5%D0%B2%D0%B8%D1%82%D0%B0%D0%BD,_%D0%98%D1%81%D0%B0%D0%B0%D0%BA_%D0%98%D0%BB%D1%8C%D0%B8%D1%87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latin typeface="Gabriola" pitchFamily="82" charset="0"/>
              </a:rPr>
              <a:t>Береза- символ России</a:t>
            </a:r>
            <a:endParaRPr lang="ru-RU" sz="5400" b="1" i="1" dirty="0"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414338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Учащиеся 3 «А» класса</a:t>
            </a: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</a:p>
          <a:p>
            <a:pPr algn="r"/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Сапельникова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НВ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357166"/>
            <a:ext cx="7643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РОССИЙСКОЙ ФЕДЕРАЦИИ</a:t>
            </a:r>
            <a:b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МУНИЦИПАЛЬНОЕ ОБРАЗОВАТЕЛЬНОЕ УЧРЕЖДЕНИЕ</a:t>
            </a:r>
            <a:b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«ОЛЬХОВСКАЯ СРЕДНЯЯ ОБЩЕОБРАЗОВАТЕЛЬНАЯ  ШКОЛА»</a:t>
            </a:r>
            <a:r>
              <a:rPr lang="ru-RU" b="1" dirty="0" smtClean="0">
                <a:latin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428644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Segoe Script" pitchFamily="34" charset="0"/>
              </a:rPr>
              <a:t>Опрос учащихся начальной  школы. Тема:«Берёза-символ России».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3840001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500438"/>
            <a:ext cx="383999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428736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Вопрос: «</a:t>
            </a:r>
            <a:r>
              <a:rPr lang="ru-RU" sz="2800" dirty="0" smtClean="0">
                <a:latin typeface="Segoe Script" pitchFamily="34" charset="0"/>
              </a:rPr>
              <a:t>Какое растение, по вашему мнению, является символом России?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357290" y="1571612"/>
          <a:ext cx="7543824" cy="3900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86172" cy="798496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Segoe Script" pitchFamily="34" charset="0"/>
              </a:rPr>
              <a:t>Классификация.</a:t>
            </a:r>
            <a:endParaRPr lang="ru-RU" dirty="0">
              <a:latin typeface="Segoe Script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8" y="1500174"/>
            <a:ext cx="2793999" cy="4691063"/>
          </a:xfrm>
        </p:spPr>
        <p:txBody>
          <a:bodyPr/>
          <a:lstStyle/>
          <a:p>
            <a:r>
              <a:rPr lang="ru-RU" sz="2400" dirty="0" smtClean="0"/>
              <a:t>Берез более 140 видов. </a:t>
            </a:r>
          </a:p>
          <a:p>
            <a:r>
              <a:rPr lang="ru-RU" sz="2400" dirty="0" smtClean="0"/>
              <a:t>В нашем стране 70.  Чаще всего встречаются </a:t>
            </a:r>
          </a:p>
          <a:p>
            <a:r>
              <a:rPr lang="ru-RU" sz="2400" dirty="0" smtClean="0"/>
              <a:t>  берёза </a:t>
            </a:r>
            <a:r>
              <a:rPr lang="ru-RU" sz="2400" dirty="0" err="1" smtClean="0"/>
              <a:t>повислая</a:t>
            </a:r>
            <a:endParaRPr lang="ru-RU" sz="2400" dirty="0" smtClean="0"/>
          </a:p>
          <a:p>
            <a:r>
              <a:rPr lang="ru-RU" sz="2400" dirty="0" smtClean="0"/>
              <a:t>   или бородавчатая,</a:t>
            </a:r>
          </a:p>
          <a:p>
            <a:r>
              <a:rPr lang="ru-RU" sz="2400" dirty="0" smtClean="0"/>
              <a:t>   береза пушистая или опушённая. </a:t>
            </a:r>
          </a:p>
          <a:p>
            <a:r>
              <a:rPr lang="ru-RU" sz="2400" dirty="0" smtClean="0"/>
              <a:t> </a:t>
            </a:r>
          </a:p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 t="21875" b="21875"/>
          <a:stretch>
            <a:fillRect/>
          </a:stretch>
        </p:blipFill>
        <p:spPr bwMode="auto">
          <a:xfrm>
            <a:off x="3500430" y="714356"/>
            <a:ext cx="3773493" cy="327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3"/>
          <a:srcRect t="16953" b="16953"/>
          <a:stretch>
            <a:fillRect/>
          </a:stretch>
        </p:blipFill>
        <p:spPr bwMode="auto">
          <a:xfrm>
            <a:off x="5429256" y="2571744"/>
            <a:ext cx="3349630" cy="36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/>
          <a:srcRect l="5619" r="5619"/>
          <a:stretch>
            <a:fillRect/>
          </a:stretch>
        </p:blipFill>
        <p:spPr bwMode="auto">
          <a:xfrm>
            <a:off x="1214414" y="500042"/>
            <a:ext cx="421484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571744"/>
            <a:ext cx="457203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571604" y="632858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Segoe Script" pitchFamily="34" charset="0"/>
              </a:rPr>
              <a:t>Человек и берёза – друзья. </a:t>
            </a:r>
            <a:endParaRPr lang="ru-RU" sz="2800" dirty="0">
              <a:latin typeface="Segoe Script" pitchFamily="34" charset="0"/>
            </a:endParaRPr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14422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214422"/>
            <a:ext cx="2071702" cy="2643206"/>
          </a:xfrm>
          <a:prstGeom prst="rect">
            <a:avLst/>
          </a:prstGeom>
          <a:noFill/>
        </p:spPr>
      </p:pic>
      <p:pic>
        <p:nvPicPr>
          <p:cNvPr id="5" name="Picture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357298"/>
            <a:ext cx="2819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3286124"/>
            <a:ext cx="2357454" cy="291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500438"/>
            <a:ext cx="1763713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04"/>
            <a:ext cx="2071702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571480"/>
            <a:ext cx="18716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143248"/>
            <a:ext cx="2143140" cy="331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214686"/>
            <a:ext cx="2428892" cy="3110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Segoe Script" pitchFamily="34" charset="0"/>
              </a:rPr>
              <a:t>Исследование «Образ берёзы в поэзии»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428736"/>
            <a:ext cx="5572163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7286676" cy="60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714356"/>
            <a:ext cx="457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Segoe Script" pitchFamily="34" charset="0"/>
              </a:rPr>
              <a:t>Берёзы  </a:t>
            </a:r>
          </a:p>
          <a:p>
            <a:pPr algn="ctr"/>
            <a:r>
              <a:rPr lang="ru-RU" sz="3200" dirty="0" smtClean="0">
                <a:latin typeface="Segoe Script" pitchFamily="34" charset="0"/>
              </a:rPr>
              <a:t>в  изобразительном  </a:t>
            </a:r>
          </a:p>
          <a:p>
            <a:pPr algn="ctr"/>
            <a:r>
              <a:rPr lang="ru-RU" sz="3200" dirty="0" smtClean="0">
                <a:latin typeface="Segoe Script" pitchFamily="34" charset="0"/>
              </a:rPr>
              <a:t>искусстве.</a:t>
            </a:r>
            <a:endParaRPr lang="ru-RU" sz="3200" dirty="0">
              <a:latin typeface="Segoe Scrip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071810"/>
            <a:ext cx="3105039" cy="279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Archip Iwanowitsch Kuindshi 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85750"/>
            <a:ext cx="854075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Прямоугольник 4"/>
          <p:cNvSpPr>
            <a:spLocks noChangeArrowheads="1"/>
          </p:cNvSpPr>
          <p:nvPr/>
        </p:nvSpPr>
        <p:spPr bwMode="auto">
          <a:xfrm>
            <a:off x="4071938" y="5357813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hlinkClick r:id="" action="ppaction://hlinkfile"/>
              </a:rPr>
              <a:t>Архип Куинджи</a:t>
            </a:r>
            <a:r>
              <a:rPr lang="ru-RU"/>
              <a:t>. Берёзовая роща.</a:t>
            </a:r>
            <a:br>
              <a:rPr lang="ru-RU"/>
            </a:br>
            <a:r>
              <a:rPr lang="ru-RU"/>
              <a:t>1879. Холст, масло. Государственная Третьяковская галерея</a:t>
            </a:r>
          </a:p>
        </p:txBody>
      </p:sp>
    </p:spTree>
  </p:cSld>
  <p:clrMapOvr>
    <a:masterClrMapping/>
  </p:clrMapOvr>
  <p:transition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b="1" dirty="0" smtClean="0">
                <a:solidFill>
                  <a:srgbClr val="000000"/>
                </a:solidFill>
                <a:effectLst/>
                <a:latin typeface="Segoe Script" pitchFamily="34" charset="0"/>
              </a:rPr>
              <a:t> </a:t>
            </a:r>
            <a:r>
              <a:rPr lang="ru-RU" sz="4400" b="1" dirty="0" smtClean="0">
                <a:solidFill>
                  <a:srgbClr val="000000"/>
                </a:solidFill>
                <a:effectLst/>
                <a:latin typeface="Segoe Script" pitchFamily="34" charset="0"/>
                <a:cs typeface="Microsoft Uighur" pitchFamily="2" charset="-78"/>
              </a:rPr>
              <a:t>Цель</a:t>
            </a:r>
            <a:r>
              <a:rPr lang="ru-RU" b="1" dirty="0" smtClean="0">
                <a:solidFill>
                  <a:srgbClr val="000000"/>
                </a:solidFill>
                <a:effectLst/>
              </a:rPr>
              <a:t>: </a:t>
            </a:r>
            <a:r>
              <a:rPr lang="ru-RU" b="1" dirty="0" smtClean="0">
                <a:solidFill>
                  <a:srgbClr val="000000"/>
                </a:solidFill>
                <a:effectLst/>
                <a:latin typeface="Constantia" pitchFamily="18" charset="0"/>
              </a:rPr>
              <a:t>показать, что берёза считается символом и гордостью русского народа, что она является олицетворением нашей Родины, что берёза и Россия - эти два понятия неразделимы</a:t>
            </a:r>
            <a:r>
              <a:rPr lang="ru-RU" b="1" dirty="0" smtClean="0">
                <a:solidFill>
                  <a:srgbClr val="000000"/>
                </a:solidFill>
                <a:effectLst/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4286250" y="5715000"/>
            <a:ext cx="4500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hlinkClick r:id="rId3" action="ppaction://hlinkfile" tooltip="Левитан, Исаак Ильич"/>
              </a:rPr>
              <a:t>Исаак Левитан</a:t>
            </a:r>
            <a:r>
              <a:rPr lang="ru-RU"/>
              <a:t>. Золотая осень.</a:t>
            </a:r>
            <a:br>
              <a:rPr lang="ru-RU"/>
            </a:br>
            <a:r>
              <a:rPr lang="ru-RU"/>
              <a:t>1895. Холст, масло. Государственная Третьяковская галерея</a:t>
            </a:r>
          </a:p>
        </p:txBody>
      </p:sp>
      <p:pic>
        <p:nvPicPr>
          <p:cNvPr id="20483" name="Picture 31" descr="E:\Для проектов\250px-Levitan_Zolotaya_Os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85750"/>
            <a:ext cx="8072437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Segoe Script" pitchFamily="34" charset="0"/>
              </a:rPr>
              <a:t>В грозные годы войны берёза была</a:t>
            </a:r>
            <a:br>
              <a:rPr lang="ru-RU" sz="3200" dirty="0" smtClean="0">
                <a:latin typeface="Segoe Script" pitchFamily="34" charset="0"/>
              </a:rPr>
            </a:br>
            <a:r>
              <a:rPr lang="ru-RU" sz="3200" dirty="0" smtClean="0">
                <a:latin typeface="Segoe Script" pitchFamily="34" charset="0"/>
              </a:rPr>
              <a:t>символом непобедимой Родины</a:t>
            </a:r>
            <a:endParaRPr lang="ru-RU" sz="3200" dirty="0">
              <a:latin typeface="Segoe Script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785926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57166"/>
            <a:ext cx="5786477" cy="62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54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071678"/>
            <a:ext cx="54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Segoe Script" pitchFamily="34" charset="0"/>
              </a:rPr>
              <a:t>Защита проекта</a:t>
            </a:r>
            <a:r>
              <a:rPr lang="ru-RU" dirty="0" smtClean="0">
                <a:latin typeface="Monotype Corsiva" pitchFamily="66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hangingPunct="0"/>
            <a:r>
              <a:rPr lang="ru-RU" i="1" dirty="0" smtClean="0">
                <a:solidFill>
                  <a:srgbClr val="005682"/>
                </a:solidFill>
                <a:latin typeface="Calibri" pitchFamily="34" charset="0"/>
                <a:cs typeface="Times New Roman" pitchFamily="18" charset="0"/>
              </a:rPr>
              <a:t>Праздник </a:t>
            </a:r>
            <a:r>
              <a:rPr lang="ru-RU" i="1" dirty="0" smtClean="0">
                <a:solidFill>
                  <a:srgbClr val="005682"/>
                </a:solidFill>
                <a:cs typeface="Times New Roman" pitchFamily="18" charset="0"/>
              </a:rPr>
              <a:t>«</a:t>
            </a:r>
            <a:r>
              <a:rPr lang="ru-RU" i="1" dirty="0" smtClean="0">
                <a:solidFill>
                  <a:srgbClr val="005682"/>
                </a:solidFill>
                <a:latin typeface="Calibri" pitchFamily="34" charset="0"/>
                <a:cs typeface="Times New Roman" pitchFamily="18" charset="0"/>
              </a:rPr>
              <a:t>Русская берёзка</a:t>
            </a:r>
            <a:r>
              <a:rPr lang="ru-RU" i="1" dirty="0" smtClean="0">
                <a:solidFill>
                  <a:srgbClr val="005682"/>
                </a:solidFill>
                <a:cs typeface="Times New Roman" pitchFamily="18" charset="0"/>
              </a:rPr>
              <a:t>»</a:t>
            </a:r>
            <a:endParaRPr lang="ru-RU" sz="2400" dirty="0" smtClean="0">
              <a:solidFill>
                <a:srgbClr val="005682"/>
              </a:solidFill>
            </a:endParaRPr>
          </a:p>
          <a:p>
            <a:pPr eaLnBrk="0" hangingPunct="0">
              <a:buFontTx/>
              <a:buChar char="•"/>
            </a:pPr>
            <a:r>
              <a:rPr lang="ru-RU" dirty="0" smtClean="0">
                <a:solidFill>
                  <a:srgbClr val="005682"/>
                </a:solidFill>
                <a:latin typeface="Calibri" pitchFamily="34" charset="0"/>
                <a:cs typeface="Times New Roman" pitchFamily="18" charset="0"/>
              </a:rPr>
              <a:t>выставка: продукты детской творческой деятельности; </a:t>
            </a:r>
            <a:endParaRPr lang="ru-RU" sz="2400" dirty="0" smtClean="0">
              <a:solidFill>
                <a:srgbClr val="005682"/>
              </a:solidFill>
            </a:endParaRPr>
          </a:p>
          <a:p>
            <a:pPr eaLnBrk="0" hangingPunct="0">
              <a:buFontTx/>
              <a:buChar char="•"/>
            </a:pPr>
            <a:r>
              <a:rPr lang="ru-RU" dirty="0" smtClean="0">
                <a:solidFill>
                  <a:srgbClr val="005682"/>
                </a:solidFill>
                <a:latin typeface="Calibri" pitchFamily="34" charset="0"/>
                <a:cs typeface="Times New Roman" pitchFamily="18" charset="0"/>
              </a:rPr>
              <a:t>конкурс стихов о берёзе.</a:t>
            </a:r>
            <a:endParaRPr lang="ru-RU" sz="2400" dirty="0" smtClean="0">
              <a:solidFill>
                <a:srgbClr val="00568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уся\Desktop\3класс\P1050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928934"/>
            <a:ext cx="4319865" cy="3240000"/>
          </a:xfrm>
          <a:prstGeom prst="rect">
            <a:avLst/>
          </a:prstGeom>
          <a:noFill/>
        </p:spPr>
      </p:pic>
      <p:pic>
        <p:nvPicPr>
          <p:cNvPr id="2051" name="Picture 3" descr="C:\Users\Маруся\Desktop\3класс\P1050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57166"/>
            <a:ext cx="4319868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714480"/>
          </a:xfrm>
        </p:spPr>
        <p:txBody>
          <a:bodyPr/>
          <a:lstStyle/>
          <a:p>
            <a:r>
              <a:rPr lang="ru-RU" dirty="0" smtClean="0">
                <a:latin typeface="Segoe Script" pitchFamily="34" charset="0"/>
              </a:rPr>
              <a:t>Конкурс стихов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3074" name="Picture 2" descr="C:\Users\Маруся\Desktop\3класс\P1050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571876"/>
            <a:ext cx="3360000" cy="2520000"/>
          </a:xfrm>
          <a:prstGeom prst="rect">
            <a:avLst/>
          </a:prstGeom>
          <a:noFill/>
        </p:spPr>
      </p:pic>
      <p:pic>
        <p:nvPicPr>
          <p:cNvPr id="3075" name="Picture 3" descr="C:\Users\Маруся\Desktop\3класс\P1050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08966" y="2391704"/>
            <a:ext cx="3132000" cy="2349073"/>
          </a:xfrm>
          <a:prstGeom prst="rect">
            <a:avLst/>
          </a:prstGeom>
          <a:noFill/>
        </p:spPr>
      </p:pic>
      <p:pic>
        <p:nvPicPr>
          <p:cNvPr id="3076" name="Picture 4" descr="C:\Users\Маруся\Desktop\3класс\P1050386.JPG"/>
          <p:cNvPicPr>
            <a:picLocks noChangeAspect="1" noChangeArrowheads="1"/>
          </p:cNvPicPr>
          <p:nvPr/>
        </p:nvPicPr>
        <p:blipFill>
          <a:blip r:embed="rId4" cstate="print"/>
          <a:srcRect t="2605"/>
          <a:stretch>
            <a:fillRect/>
          </a:stretch>
        </p:blipFill>
        <p:spPr bwMode="auto">
          <a:xfrm rot="5400000">
            <a:off x="672695" y="1327513"/>
            <a:ext cx="3024000" cy="25120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14414" y="4572008"/>
            <a:ext cx="17859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3 место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57620" y="5429264"/>
            <a:ext cx="15716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 место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57950" y="6357958"/>
            <a:ext cx="16430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2 место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Script" pitchFamily="34" charset="0"/>
              </a:rPr>
              <a:t>Наш вернисаж.</a:t>
            </a:r>
            <a:r>
              <a:rPr lang="ru-RU" dirty="0">
                <a:latin typeface="Segoe Script" pitchFamily="34" charset="0"/>
              </a:rPr>
              <a:t/>
            </a:r>
            <a:br>
              <a:rPr lang="ru-RU" dirty="0">
                <a:latin typeface="Segoe Script" pitchFamily="34" charset="0"/>
              </a:rPr>
            </a:br>
            <a:endParaRPr lang="ru-RU" dirty="0">
              <a:latin typeface="Segoe Script" pitchFamily="34" charset="0"/>
            </a:endParaRPr>
          </a:p>
        </p:txBody>
      </p:sp>
      <p:pic>
        <p:nvPicPr>
          <p:cNvPr id="1026" name="Picture 2" descr="C:\Users\Маруся\Desktop\3класс\P10503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4320000" cy="3240000"/>
          </a:xfrm>
          <a:prstGeom prst="rect">
            <a:avLst/>
          </a:prstGeom>
          <a:noFill/>
        </p:spPr>
      </p:pic>
      <p:pic>
        <p:nvPicPr>
          <p:cNvPr id="1027" name="Picture 3" descr="C:\Users\Маруся\Desktop\3класс\P1050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214554"/>
            <a:ext cx="4319865" cy="3240000"/>
          </a:xfrm>
          <a:prstGeom prst="rect">
            <a:avLst/>
          </a:prstGeom>
          <a:noFill/>
        </p:spPr>
      </p:pic>
      <p:pic>
        <p:nvPicPr>
          <p:cNvPr id="1028" name="Picture 4" descr="C:\Users\Маруся\Desktop\3класс\P1050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143248"/>
            <a:ext cx="4319865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уся\Desktop\3класс\Фото 3 класс\DCIM\105_PANA\P1050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6284"/>
          <a:stretch>
            <a:fillRect/>
          </a:stretch>
        </p:blipFill>
        <p:spPr bwMode="auto">
          <a:xfrm>
            <a:off x="1643042" y="571480"/>
            <a:ext cx="3214710" cy="2880000"/>
          </a:xfrm>
          <a:prstGeom prst="rect">
            <a:avLst/>
          </a:prstGeom>
          <a:noFill/>
        </p:spPr>
      </p:pic>
      <p:pic>
        <p:nvPicPr>
          <p:cNvPr id="1027" name="Picture 3" descr="C:\Users\Маруся\Desktop\3класс\Фото 3 класс\DCIM\105_PANA\P1050353.JPG"/>
          <p:cNvPicPr>
            <a:picLocks noChangeAspect="1" noChangeArrowheads="1"/>
          </p:cNvPicPr>
          <p:nvPr/>
        </p:nvPicPr>
        <p:blipFill>
          <a:blip r:embed="rId3" cstate="print"/>
          <a:srcRect l="25582" t="13182" r="14884"/>
          <a:stretch>
            <a:fillRect/>
          </a:stretch>
        </p:blipFill>
        <p:spPr bwMode="auto">
          <a:xfrm>
            <a:off x="5357818" y="571480"/>
            <a:ext cx="2736000" cy="2992527"/>
          </a:xfrm>
          <a:prstGeom prst="rect">
            <a:avLst/>
          </a:prstGeom>
          <a:noFill/>
        </p:spPr>
      </p:pic>
      <p:pic>
        <p:nvPicPr>
          <p:cNvPr id="1028" name="Picture 4" descr="C:\Users\Маруся\Desktop\3класс\Фото 3 класс\DCIM\105_PANA\P1050352.JPG"/>
          <p:cNvPicPr>
            <a:picLocks noChangeAspect="1" noChangeArrowheads="1"/>
          </p:cNvPicPr>
          <p:nvPr/>
        </p:nvPicPr>
        <p:blipFill>
          <a:blip r:embed="rId4" cstate="print"/>
          <a:srcRect l="9922" t="2106" r="12687"/>
          <a:stretch>
            <a:fillRect/>
          </a:stretch>
        </p:blipFill>
        <p:spPr bwMode="auto">
          <a:xfrm>
            <a:off x="1928794" y="3643314"/>
            <a:ext cx="2786082" cy="2643230"/>
          </a:xfrm>
          <a:prstGeom prst="rect">
            <a:avLst/>
          </a:prstGeom>
          <a:noFill/>
        </p:spPr>
      </p:pic>
      <p:pic>
        <p:nvPicPr>
          <p:cNvPr id="1029" name="Picture 5" descr="C:\Users\Маруся\Desktop\3класс\Фото 3 класс\DCIM\105_PANA\P1050351.JPG"/>
          <p:cNvPicPr>
            <a:picLocks noChangeAspect="1" noChangeArrowheads="1"/>
          </p:cNvPicPr>
          <p:nvPr/>
        </p:nvPicPr>
        <p:blipFill>
          <a:blip r:embed="rId5" cstate="print"/>
          <a:srcRect l="22406" t="5069" r="19920"/>
          <a:stretch>
            <a:fillRect/>
          </a:stretch>
        </p:blipFill>
        <p:spPr bwMode="auto">
          <a:xfrm>
            <a:off x="5429256" y="3643314"/>
            <a:ext cx="2340000" cy="2888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Script" pitchFamily="34" charset="0"/>
              </a:rPr>
              <a:t>В гостях у березки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1026" name="Picture 2" descr="C:\Users\Маруся\Documents\в гостях у березки\P10504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0060" y="1663024"/>
            <a:ext cx="4160317" cy="3120238"/>
          </a:xfrm>
          <a:prstGeom prst="rect">
            <a:avLst/>
          </a:prstGeom>
          <a:noFill/>
        </p:spPr>
      </p:pic>
      <p:pic>
        <p:nvPicPr>
          <p:cNvPr id="5" name="Рисунок 4" descr="C:\Users\Маруся\Documents\104_PANA\P10405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143116"/>
            <a:ext cx="5500725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857232"/>
            <a:ext cx="6858048" cy="4582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effectLst/>
                <a:latin typeface="Segoe Script" pitchFamily="34" charset="0"/>
              </a:rPr>
              <a:t>Задачи исследования: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Constantia" pitchFamily="18" charset="0"/>
              </a:rPr>
              <a:t>  1. Через научную информацию выяснить происхождение и значение слова «берёза»; определить классификацию видов берёз; раскрыть её «секреты и тайны»; выявить, чем одаряет она человека.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Constantia" pitchFamily="18" charset="0"/>
              </a:rPr>
              <a:t>  2. Через поисковую работу показать, как бесконечно благодарный человек относится к берёзе и побудить одноклассников бережно относится к природе, помнить, что берёза - символ и гордость русского народа.</a:t>
            </a:r>
            <a:endParaRPr lang="ru-RU" sz="2800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Segoe Script" pitchFamily="34" charset="0"/>
              </a:rPr>
              <a:t>Акция «Берегите березку!»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2051" name="Picture 3" descr="C:\Users\Маруся\Documents\в гостях у березки\P1050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0"/>
            <a:ext cx="3676658" cy="2757494"/>
          </a:xfrm>
          <a:prstGeom prst="rect">
            <a:avLst/>
          </a:prstGeom>
          <a:noFill/>
        </p:spPr>
      </p:pic>
      <p:pic>
        <p:nvPicPr>
          <p:cNvPr id="2052" name="Picture 4" descr="C:\Users\Маруся\Documents\в гостях у березки\P1050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285992"/>
            <a:ext cx="3809905" cy="2857520"/>
          </a:xfrm>
          <a:prstGeom prst="rect">
            <a:avLst/>
          </a:prstGeom>
          <a:noFill/>
        </p:spPr>
      </p:pic>
      <p:pic>
        <p:nvPicPr>
          <p:cNvPr id="2053" name="Picture 5" descr="C:\Users\Маруся\Documents\в гостях у березки\P1050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8326" y="3071810"/>
            <a:ext cx="4381391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71480"/>
            <a:ext cx="592935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714356"/>
            <a:ext cx="4786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effectLst/>
                <a:latin typeface="Constantia" pitchFamily="18" charset="0"/>
              </a:rPr>
              <a:t>Гипотеза исследования:</a:t>
            </a:r>
            <a:endParaRPr lang="ru-RU" sz="2800" dirty="0"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7356" y="2143116"/>
            <a:ext cx="6929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3200" b="1" dirty="0" smtClean="0">
                <a:latin typeface="Segoe Script" pitchFamily="34" charset="0"/>
              </a:rPr>
              <a:t>Действительно ли берёзу можно считать символом России ?</a:t>
            </a:r>
            <a:endParaRPr lang="ru-RU" sz="3200" b="1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857231"/>
            <a:ext cx="6715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egoe Script" pitchFamily="34" charset="0"/>
              </a:rPr>
              <a:t>Направления исследования березы:</a:t>
            </a:r>
            <a:endParaRPr lang="ru-RU" sz="2400" dirty="0">
              <a:latin typeface="Segoe Scrip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5852" y="2285992"/>
            <a:ext cx="70009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b="1" dirty="0" smtClean="0">
                <a:solidFill>
                  <a:srgbClr val="000000"/>
                </a:solidFill>
                <a:effectLst/>
              </a:rPr>
              <a:t>    </a:t>
            </a:r>
            <a:r>
              <a:rPr lang="ru-RU" sz="2800" b="1" dirty="0" smtClean="0">
                <a:solidFill>
                  <a:srgbClr val="000000"/>
                </a:solidFill>
                <a:effectLst/>
                <a:latin typeface="Constantia" pitchFamily="18" charset="0"/>
              </a:rPr>
              <a:t>1) в истории русского народа,</a:t>
            </a:r>
          </a:p>
          <a:p>
            <a:pPr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Constantia" pitchFamily="18" charset="0"/>
              </a:rPr>
              <a:t>  2) в применении человеком,</a:t>
            </a:r>
          </a:p>
          <a:p>
            <a:pPr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Constantia" pitchFamily="18" charset="0"/>
              </a:rPr>
              <a:t>  3) в народном  и классическом искусстве,</a:t>
            </a:r>
          </a:p>
          <a:p>
            <a:pPr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Constantia" pitchFamily="18" charset="0"/>
              </a:rPr>
              <a:t>  4) в памяти русского народа.   </a:t>
            </a:r>
            <a:endParaRPr lang="ru-RU" sz="2800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Segoe Script" pitchFamily="34" charset="0"/>
              </a:rPr>
              <a:t>Методы исследования:</a:t>
            </a:r>
            <a:r>
              <a:rPr lang="ru-RU" sz="3000" b="0" dirty="0" smtClean="0">
                <a:latin typeface="Segoe Script" pitchFamily="34" charset="0"/>
              </a:rPr>
              <a:t> </a:t>
            </a:r>
            <a:endParaRPr lang="ru-RU" dirty="0">
              <a:latin typeface="Segoe Script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00174"/>
            <a:ext cx="8229600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effectLst/>
              </a:rPr>
              <a:t>сбор информации по данной теме,</a:t>
            </a:r>
          </a:p>
          <a:p>
            <a:r>
              <a:rPr lang="ru-RU" b="1" dirty="0" smtClean="0">
                <a:solidFill>
                  <a:srgbClr val="000000"/>
                </a:solidFill>
                <a:effectLst/>
              </a:rPr>
              <a:t>наблюдения за объектом,</a:t>
            </a:r>
          </a:p>
          <a:p>
            <a:r>
              <a:rPr lang="ru-RU" b="1" dirty="0" smtClean="0">
                <a:solidFill>
                  <a:srgbClr val="000000"/>
                </a:solidFill>
                <a:effectLst/>
              </a:rPr>
              <a:t>социологический опрос, </a:t>
            </a:r>
          </a:p>
          <a:p>
            <a:r>
              <a:rPr lang="ru-RU" b="1" dirty="0" smtClean="0">
                <a:solidFill>
                  <a:srgbClr val="000000"/>
                </a:solidFill>
                <a:effectLst/>
              </a:rPr>
              <a:t>сравнения, обобщение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142984"/>
            <a:ext cx="628650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278608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600" dirty="0" smtClean="0"/>
              <a:t>Слово «берёза» очень древнее.</a:t>
            </a:r>
            <a:br>
              <a:rPr lang="ru-RU" sz="3600" dirty="0" smtClean="0"/>
            </a:br>
            <a:r>
              <a:rPr lang="ru-RU" sz="3600" dirty="0" smtClean="0"/>
              <a:t>       В праславянскую эпоху ( до </a:t>
            </a:r>
            <a:r>
              <a:rPr lang="en-US" sz="3600" dirty="0" err="1" smtClean="0"/>
              <a:t>Vlll</a:t>
            </a:r>
            <a:r>
              <a:rPr lang="en-US" sz="3600" dirty="0" smtClean="0"/>
              <a:t> </a:t>
            </a:r>
            <a:r>
              <a:rPr lang="ru-RU" sz="3600" dirty="0" smtClean="0"/>
              <a:t>века до нашей эры) звучало как </a:t>
            </a:r>
            <a:r>
              <a:rPr lang="en-US" sz="3600" dirty="0" err="1" smtClean="0"/>
              <a:t>bersa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 smtClean="0"/>
              <a:t>       В индоевропейских языках значило «светлая», «белая».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57756" y="3143250"/>
            <a:ext cx="4628487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500826" y="857232"/>
            <a:ext cx="242889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Без берёзы не мыслю России, –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Так светла по-славянски она,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Что, быть может, в столетья иные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От берёзы – вся Русь рождена.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2500" y="581004"/>
            <a:ext cx="527688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357</Words>
  <Application>Microsoft Office PowerPoint</Application>
  <PresentationFormat>Экран (4:3)</PresentationFormat>
  <Paragraphs>56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Береза- символ России</vt:lpstr>
      <vt:lpstr>Слайд 2</vt:lpstr>
      <vt:lpstr>Слайд 3</vt:lpstr>
      <vt:lpstr>Слайд 4</vt:lpstr>
      <vt:lpstr>Слайд 5</vt:lpstr>
      <vt:lpstr>Методы исследования: </vt:lpstr>
      <vt:lpstr>Слайд 7</vt:lpstr>
      <vt:lpstr>Слово «берёза» очень древнее.        В праславянскую эпоху ( до Vlll века до нашей эры) звучало как bersa.        В индоевропейских языках значило «светлая», «белая». </vt:lpstr>
      <vt:lpstr>Слайд 9</vt:lpstr>
      <vt:lpstr>Опрос учащихся начальной  школы. Тема:«Берёза-символ России». </vt:lpstr>
      <vt:lpstr>Вопрос: «Какое растение, по вашему мнению, является символом России?»</vt:lpstr>
      <vt:lpstr>Классификация.</vt:lpstr>
      <vt:lpstr>Слайд 13</vt:lpstr>
      <vt:lpstr>Слайд 14</vt:lpstr>
      <vt:lpstr>Слайд 15</vt:lpstr>
      <vt:lpstr>Исследование «Образ берёзы в поэзии»</vt:lpstr>
      <vt:lpstr>Слайд 17</vt:lpstr>
      <vt:lpstr>Слайд 18</vt:lpstr>
      <vt:lpstr>Слайд 19</vt:lpstr>
      <vt:lpstr>Слайд 20</vt:lpstr>
      <vt:lpstr>В грозные годы войны берёза была символом непобедимой Родины</vt:lpstr>
      <vt:lpstr>Слайд 22</vt:lpstr>
      <vt:lpstr>Слайд 23</vt:lpstr>
      <vt:lpstr>Защита проекта. </vt:lpstr>
      <vt:lpstr>Слайд 25</vt:lpstr>
      <vt:lpstr>Конкурс стихов</vt:lpstr>
      <vt:lpstr>Наш вернисаж. </vt:lpstr>
      <vt:lpstr>Слайд 28</vt:lpstr>
      <vt:lpstr>В гостях у березки</vt:lpstr>
      <vt:lpstr>Акция «Берегите березку!»</vt:lpstr>
      <vt:lpstr>Слайд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Маруся</dc:creator>
  <cp:lastModifiedBy>Маруся</cp:lastModifiedBy>
  <cp:revision>76</cp:revision>
  <dcterms:created xsi:type="dcterms:W3CDTF">2012-04-16T14:00:22Z</dcterms:created>
  <dcterms:modified xsi:type="dcterms:W3CDTF">2012-04-19T18:45:51Z</dcterms:modified>
</cp:coreProperties>
</file>