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94" r:id="rId10"/>
    <p:sldId id="291" r:id="rId11"/>
    <p:sldId id="264" r:id="rId12"/>
    <p:sldId id="265" r:id="rId13"/>
    <p:sldId id="288" r:id="rId14"/>
    <p:sldId id="289" r:id="rId15"/>
    <p:sldId id="290" r:id="rId16"/>
    <p:sldId id="278" r:id="rId17"/>
    <p:sldId id="275" r:id="rId18"/>
    <p:sldId id="276" r:id="rId19"/>
    <p:sldId id="279" r:id="rId20"/>
    <p:sldId id="281" r:id="rId21"/>
    <p:sldId id="282" r:id="rId22"/>
    <p:sldId id="292" r:id="rId23"/>
    <p:sldId id="293" r:id="rId24"/>
    <p:sldId id="267" r:id="rId25"/>
    <p:sldId id="284" r:id="rId26"/>
    <p:sldId id="271" r:id="rId27"/>
    <p:sldId id="285" r:id="rId28"/>
    <p:sldId id="286" r:id="rId29"/>
    <p:sldId id="295" r:id="rId30"/>
    <p:sldId id="287" r:id="rId3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975" autoAdjust="0"/>
    <p:restoredTop sz="93074" autoAdjust="0"/>
  </p:normalViewPr>
  <p:slideViewPr>
    <p:cSldViewPr>
      <p:cViewPr varScale="1">
        <p:scale>
          <a:sx n="79" d="100"/>
          <a:sy n="79" d="100"/>
        </p:scale>
        <p:origin x="-102" y="-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D4EACD7-D82D-4665-A642-22797F80DC6E}" type="datetimeFigureOut">
              <a:rPr lang="ru-RU"/>
              <a:pPr>
                <a:defRPr/>
              </a:pPr>
              <a:t>09.03.2013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E8E3400-04C2-420F-8E62-C90022B47D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18CCA66-0D3D-4992-9F19-B652B59C5B4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584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882A895-3F8B-4FF3-A853-CCB6CFC31A6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/>
          <a:lstStyle>
            <a:lvl1pPr marL="0" algn="r">
              <a:defRPr sz="480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BD4244A0-144E-4EB0-AE69-ED41AE797F8B}" type="datetimeFigureOut">
              <a:rPr lang="ru-RU"/>
              <a:pPr>
                <a:defRPr/>
              </a:pPr>
              <a:t>09.03.2013</a:t>
            </a:fld>
            <a:endParaRPr lang="ru-RU"/>
          </a:p>
        </p:txBody>
      </p:sp>
      <p:sp>
        <p:nvSpPr>
          <p:cNvPr id="6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57ADB16E-2FE7-46AD-95E6-D4BF01E0DF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92AE2-5912-4F31-817E-D3351C11D271}" type="datetimeFigureOut">
              <a:rPr lang="ru-RU"/>
              <a:pPr>
                <a:defRPr/>
              </a:pPr>
              <a:t>09.03.2013</a:t>
            </a:fld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8F7CD-886D-4692-8C12-93AFCE4371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34EDF-1D6B-44C3-8B2E-6B5CAF152F6B}" type="datetimeFigureOut">
              <a:rPr lang="ru-RU"/>
              <a:pPr>
                <a:defRPr/>
              </a:pPr>
              <a:t>09.03.2013</a:t>
            </a:fld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08B6F-6247-4CB0-9B9E-001A536911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AB866D5-7286-42BD-91CD-D7CFAAF45723}" type="datetimeFigureOut">
              <a:rPr lang="ru-RU"/>
              <a:pPr>
                <a:defRPr/>
              </a:pPr>
              <a:t>09.03.2013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5FD4474-E386-4435-A51A-2CFAFE0CAA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1000125" y="3267075"/>
            <a:ext cx="74072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5F694509-22C0-486C-94F0-F1D2C9410516}" type="datetimeFigureOut">
              <a:rPr lang="ru-RU"/>
              <a:pPr>
                <a:defRPr/>
              </a:pPr>
              <a:t>09.03.2013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43CC8BEB-D143-44C9-AC13-8F2097C93C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9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9CC3A48-35DD-433D-8B18-DE27ACB5BE3F}" type="datetimeFigureOut">
              <a:rPr lang="ru-RU"/>
              <a:pPr>
                <a:defRPr/>
              </a:pPr>
              <a:t>09.03.2013</a:t>
            </a:fld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E8449DE-229F-4421-8340-4F64933767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9"/>
          <p:cNvSpPr/>
          <p:nvPr/>
        </p:nvSpPr>
        <p:spPr>
          <a:xfrm>
            <a:off x="617538" y="2165350"/>
            <a:ext cx="3748087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10"/>
          <p:cNvSpPr/>
          <p:nvPr/>
        </p:nvSpPr>
        <p:spPr>
          <a:xfrm>
            <a:off x="4800600" y="2165350"/>
            <a:ext cx="37496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F918158-FE99-4E4D-B1AE-E014ED32EFE8}" type="datetimeFigureOut">
              <a:rPr lang="ru-RU"/>
              <a:pPr>
                <a:defRPr/>
              </a:pPr>
              <a:t>09.03.2013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8494C70-FE95-42F7-95F5-AEF69B6479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6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687420B-F9B1-4884-8AD8-C499C40B5956}" type="datetimeFigureOut">
              <a:rPr lang="ru-RU"/>
              <a:pPr>
                <a:defRPr/>
              </a:pPr>
              <a:t>09.03.2013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6D07C67-81C7-42C5-A34C-080D28227F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92DF7-821C-4333-B29C-CAB377726FCD}" type="datetimeFigureOut">
              <a:rPr lang="ru-RU"/>
              <a:pPr>
                <a:defRPr/>
              </a:pPr>
              <a:t>09.03.2013</a:t>
            </a:fld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A0674-3EDD-4D2C-80EA-DEABB53AE3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>
            <a:off x="5057775" y="1057275"/>
            <a:ext cx="3748088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C0B6F658-0721-41FD-85E5-44D3DA0B08F7}" type="datetimeFigureOut">
              <a:rPr lang="ru-RU"/>
              <a:pPr>
                <a:defRPr/>
              </a:pPr>
              <a:t>09.03.2013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FDA894C6-6B24-4D8D-B3DB-B9117F1DAA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1686ACF5-F4B0-47CC-9721-84946AC143A9}" type="datetimeFigureOut">
              <a:rPr lang="ru-RU"/>
              <a:pPr>
                <a:defRPr/>
              </a:pPr>
              <a:t>09.03.2013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BDF5E84C-82EF-4439-9815-68C45E0B58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1638" cy="274638"/>
          </a:xfrm>
          <a:prstGeom prst="rect">
            <a:avLst/>
          </a:prstGeom>
        </p:spPr>
        <p:txBody>
          <a:bodyPr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1963" cy="274638"/>
          </a:xfrm>
          <a:prstGeom prst="rect">
            <a:avLst/>
          </a:prstGeom>
        </p:spPr>
        <p:txBody>
          <a:bodyPr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 smtClean="0">
                <a:solidFill>
                  <a:schemeClr val="bg2">
                    <a:tint val="60000"/>
                    <a:satMod val="15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73FA8D66-BB4D-445B-B6CE-D11989F3C743}" type="datetimeFigureOut">
              <a:rPr lang="ru-RU"/>
              <a:pPr>
                <a:defRPr/>
              </a:pPr>
              <a:t>09.03.2013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9175" y="6515100"/>
            <a:ext cx="463550" cy="273050"/>
          </a:xfrm>
          <a:prstGeom prst="rect">
            <a:avLst/>
          </a:prstGeom>
        </p:spPr>
        <p:txBody>
          <a:bodyPr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smtClean="0">
                <a:solidFill>
                  <a:schemeClr val="tx2">
                    <a:shade val="9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fld id="{C1350F0A-B9FD-48D0-838E-A96DAF7839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462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79" r:id="rId7"/>
    <p:sldLayoutId id="2147483786" r:id="rId8"/>
    <p:sldLayoutId id="2147483787" r:id="rId9"/>
    <p:sldLayoutId id="2147483778" r:id="rId10"/>
    <p:sldLayoutId id="2147483777" r:id="rId11"/>
  </p:sldLayoutIdLst>
  <p:txStyles>
    <p:titleStyle>
      <a:lvl1pPr marL="53975" indent="-53975" algn="r" rtl="0" fontAlgn="base">
        <a:spcBef>
          <a:spcPct val="0"/>
        </a:spcBef>
        <a:spcAft>
          <a:spcPct val="0"/>
        </a:spcAft>
        <a:defRPr sz="4600" kern="1200">
          <a:solidFill>
            <a:srgbClr val="E7EACB"/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lvl2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2pPr>
      <a:lvl3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3pPr>
      <a:lvl4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4pPr>
      <a:lvl5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5pPr>
      <a:lvl6pPr marL="5111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6pPr>
      <a:lvl7pPr marL="9683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7pPr>
      <a:lvl8pPr marL="14255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8pPr>
      <a:lvl9pPr marL="18827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9pPr>
      <a:extLst/>
    </p:titleStyle>
    <p:bodyStyle>
      <a:lvl1pPr marL="292100" indent="-292100" algn="l" rtl="0" fontAlgn="base">
        <a:spcBef>
          <a:spcPct val="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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fontAlgn="base">
        <a:spcBef>
          <a:spcPts val="400"/>
        </a:spcBef>
        <a:spcAft>
          <a:spcPct val="0"/>
        </a:spcAft>
        <a:buClr>
          <a:schemeClr val="accent2"/>
        </a:buClr>
        <a:buSzPct val="9000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190500" algn="l" rtl="0" fontAlgn="base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fontAlgn="base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82563" algn="l" rtl="0" fontAlgn="base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7" Type="http://schemas.openxmlformats.org/officeDocument/2006/relationships/image" Target="../media/image67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apoved.ntt.gazeta-lizey.blogspot.ru/" TargetMode="External"/><Relationship Id="rId2" Type="http://schemas.openxmlformats.org/officeDocument/2006/relationships/hyperlink" Target="http://www.zooeco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tepid.ru/rook-bird.htm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916831"/>
          </a:xfrm>
        </p:spPr>
        <p:txBody>
          <a:bodyPr/>
          <a:lstStyle/>
          <a:p>
            <a:pPr indent="0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Презентация урока</a:t>
            </a:r>
            <a:endParaRPr lang="ru-RU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1433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33600" y="3644900"/>
            <a:ext cx="6559550" cy="2232025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ru-RU" smtClean="0"/>
              <a:t>Охрана и рациональное использование животного мира. </a:t>
            </a:r>
          </a:p>
          <a:p>
            <a:pPr>
              <a:spcBef>
                <a:spcPct val="0"/>
              </a:spcBef>
            </a:pPr>
            <a:r>
              <a:rPr lang="ru-RU" smtClean="0"/>
              <a:t>7 класс</a:t>
            </a:r>
          </a:p>
        </p:txBody>
      </p:sp>
      <p:pic>
        <p:nvPicPr>
          <p:cNvPr id="14339" name="Рисунок 3" descr="Логотип-школы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404813"/>
            <a:ext cx="2160587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 fontScale="90000"/>
          </a:bodyPr>
          <a:lstStyle/>
          <a:p>
            <a:pPr marL="54864" indent="0"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Карта расположения ООПТ СПб</a:t>
            </a:r>
            <a:endParaRPr lang="ru-RU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24578" name="Содержимое 3" descr="map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08175" y="1700213"/>
            <a:ext cx="5357813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Заказники Санкт-Петербурга.</a:t>
            </a:r>
            <a:endParaRPr lang="ru-RU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2560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 В Санкт-Петербурге 6 государственных природных заказников:</a:t>
            </a:r>
          </a:p>
          <a:p>
            <a:r>
              <a:rPr lang="ru-RU" smtClean="0"/>
              <a:t>«Юнтоловский» 1992 г.</a:t>
            </a:r>
          </a:p>
          <a:p>
            <a:r>
              <a:rPr lang="ru-RU" smtClean="0"/>
              <a:t>«Гладышевский» 1996 г.</a:t>
            </a:r>
          </a:p>
          <a:p>
            <a:r>
              <a:rPr lang="ru-RU" smtClean="0"/>
              <a:t>«Северное побережье Невской губы» 2009 г.</a:t>
            </a:r>
          </a:p>
          <a:p>
            <a:r>
              <a:rPr lang="ru-RU" smtClean="0"/>
              <a:t>«Сестрорецкое болото» 2011 г.</a:t>
            </a:r>
          </a:p>
          <a:p>
            <a:r>
              <a:rPr lang="ru-RU" smtClean="0"/>
              <a:t>«Озеро Щучье» 2011 г.</a:t>
            </a:r>
            <a:endParaRPr lang="en-US" smtClean="0"/>
          </a:p>
          <a:p>
            <a:r>
              <a:rPr lang="ru-RU" smtClean="0"/>
              <a:t>«Западный Котлин» 2012 г.</a:t>
            </a:r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pPr>
              <a:buFont typeface="Wingdings 2" pitchFamily="18" charset="2"/>
              <a:buNone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Памятники природы СПб.</a:t>
            </a:r>
            <a:endParaRPr lang="ru-RU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2662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В Санкт-Петербурге 6 Памятников природы:</a:t>
            </a:r>
          </a:p>
          <a:p>
            <a:r>
              <a:rPr lang="ru-RU" smtClean="0"/>
              <a:t>«Дудерговские высоты» 1992 г.</a:t>
            </a:r>
          </a:p>
          <a:p>
            <a:r>
              <a:rPr lang="ru-RU" smtClean="0"/>
              <a:t>«Стрельнинский берег» 1992 г.</a:t>
            </a:r>
          </a:p>
          <a:p>
            <a:r>
              <a:rPr lang="ru-RU" smtClean="0"/>
              <a:t>«Парк Сергиевка» 1992 г.</a:t>
            </a:r>
          </a:p>
          <a:p>
            <a:r>
              <a:rPr lang="ru-RU" smtClean="0"/>
              <a:t>«Комаровский берег» 1992 г.</a:t>
            </a:r>
          </a:p>
          <a:p>
            <a:r>
              <a:rPr lang="ru-RU" smtClean="0"/>
              <a:t>«Петровский пруд» 2011 г.</a:t>
            </a:r>
          </a:p>
          <a:p>
            <a:r>
              <a:rPr lang="ru-RU" smtClean="0"/>
              <a:t>«Западный Котлин» 2012 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 fontScale="90000"/>
          </a:bodyPr>
          <a:lstStyle/>
          <a:p>
            <a:pPr marL="54864" indent="0"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Государственный природный заказник «</a:t>
            </a:r>
            <a:r>
              <a:rPr lang="ru-RU" dirty="0" err="1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Гладышевский</a:t>
            </a:r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»</a:t>
            </a:r>
            <a:endParaRPr lang="ru-RU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2765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Пресноводная жемчужница обыкновенная (М</a:t>
            </a:r>
            <a:r>
              <a:rPr lang="en-US" smtClean="0"/>
              <a:t>argarifera margarifera)</a:t>
            </a:r>
            <a:endParaRPr lang="ru-RU" smtClean="0"/>
          </a:p>
        </p:txBody>
      </p:sp>
      <p:pic>
        <p:nvPicPr>
          <p:cNvPr id="27651" name="Рисунок 3" descr="Margaritifera margaritifer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3068638"/>
            <a:ext cx="6192837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 fontScale="90000"/>
          </a:bodyPr>
          <a:lstStyle/>
          <a:p>
            <a:pPr marL="54864" indent="0"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Памятник природы «</a:t>
            </a:r>
            <a:r>
              <a:rPr lang="ru-RU" dirty="0" err="1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Дудерговские</a:t>
            </a:r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высоты»</a:t>
            </a:r>
            <a:endParaRPr lang="ru-RU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2867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Тритон гребенчатый (</a:t>
            </a:r>
            <a:r>
              <a:rPr lang="en-US" smtClean="0"/>
              <a:t>Triturus cristatus)</a:t>
            </a:r>
            <a:endParaRPr lang="ru-RU" smtClean="0"/>
          </a:p>
        </p:txBody>
      </p:sp>
      <p:pic>
        <p:nvPicPr>
          <p:cNvPr id="28675" name="Рисунок 3" descr="тритон гребенчатый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2692400"/>
            <a:ext cx="6408737" cy="318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 fontScale="90000"/>
          </a:bodyPr>
          <a:lstStyle/>
          <a:p>
            <a:pPr marL="54864" indent="0"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Памятник природы «</a:t>
            </a:r>
            <a:r>
              <a:rPr lang="ru-RU" dirty="0" err="1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Дудерговские</a:t>
            </a:r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высоты»</a:t>
            </a:r>
            <a:endParaRPr lang="ru-RU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2969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Колония грача обыкновенного (</a:t>
            </a:r>
            <a:r>
              <a:rPr lang="en-US" smtClean="0"/>
              <a:t>Corvus frugilegus L.) </a:t>
            </a:r>
            <a:endParaRPr lang="ru-RU" smtClean="0"/>
          </a:p>
        </p:txBody>
      </p:sp>
      <p:pic>
        <p:nvPicPr>
          <p:cNvPr id="29699" name="Рисунок 3" descr="гнезда   колонии грачей Дудерговские высоты 201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2924175"/>
            <a:ext cx="5473700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Рисунок 4" descr="rook-bird-2 грач обыкновенный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4388" y="4292600"/>
            <a:ext cx="151130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 fontScale="90000"/>
          </a:bodyPr>
          <a:lstStyle/>
          <a:p>
            <a:pPr marL="54864" indent="0"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Заказник «Северное побережье Невской губы» зимой</a:t>
            </a:r>
            <a:endParaRPr lang="ru-RU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30722" name="Содержимое 3" descr="419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11188" y="1773238"/>
            <a:ext cx="3744912" cy="2376487"/>
          </a:xfrm>
        </p:spPr>
      </p:pic>
      <p:pic>
        <p:nvPicPr>
          <p:cNvPr id="30723" name="Рисунок 4" descr="92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1844675"/>
            <a:ext cx="395922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Рисунок 5" descr="DSC03208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188" y="4365625"/>
            <a:ext cx="3744912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Рисунок 6" descr="DSC03218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4365625"/>
            <a:ext cx="3887788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 fontScale="90000"/>
          </a:bodyPr>
          <a:lstStyle/>
          <a:p>
            <a:pPr marL="54864" indent="0"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Памятник природы «Петровский пруд». 2012 г. </a:t>
            </a:r>
            <a:endParaRPr lang="ru-RU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31746" name="Содержимое 3" descr="Фото0380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11188" y="4005263"/>
            <a:ext cx="3673475" cy="2663825"/>
          </a:xfrm>
        </p:spPr>
      </p:pic>
      <p:pic>
        <p:nvPicPr>
          <p:cNvPr id="31747" name="Рисунок 4" descr="Фото038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3938" y="1557338"/>
            <a:ext cx="2160587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Рисунок 5" descr="Фото038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1484313"/>
            <a:ext cx="2879725" cy="215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Рисунок 6" descr="Фото0383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3933825"/>
            <a:ext cx="3960813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Рисунок 7" descr="Фото0384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95963" y="1484313"/>
            <a:ext cx="2952750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 fontScale="90000"/>
          </a:bodyPr>
          <a:lstStyle/>
          <a:p>
            <a:pPr marL="54864" indent="0"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Памятник природы «</a:t>
            </a:r>
            <a:r>
              <a:rPr lang="ru-RU" dirty="0" err="1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Комаровский</a:t>
            </a:r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берег»</a:t>
            </a:r>
            <a:endParaRPr lang="ru-RU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32770" name="Содержимое 3" descr="DSC07801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11188" y="1646238"/>
            <a:ext cx="3529012" cy="2143125"/>
          </a:xfrm>
        </p:spPr>
      </p:pic>
      <p:pic>
        <p:nvPicPr>
          <p:cNvPr id="32771" name="Рисунок 4" descr="DSC0780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1700213"/>
            <a:ext cx="3527425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Рисунок 5" descr="DSC07813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4221163"/>
            <a:ext cx="3600450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Рисунок 6" descr="DSC07815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6463" y="4149725"/>
            <a:ext cx="3527425" cy="218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63880"/>
          </a:xfrm>
        </p:spPr>
        <p:txBody>
          <a:bodyPr>
            <a:normAutofit fontScale="90000"/>
          </a:bodyPr>
          <a:lstStyle/>
          <a:p>
            <a:pPr marL="54864" indent="0"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Памятник природы  «</a:t>
            </a:r>
            <a:r>
              <a:rPr lang="ru-RU" dirty="0" err="1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Дудерговские</a:t>
            </a:r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высоты»</a:t>
            </a:r>
            <a:endParaRPr lang="ru-RU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33794" name="Содержимое 3" descr="IMGP8569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11188" y="1628775"/>
            <a:ext cx="2952750" cy="2160588"/>
          </a:xfrm>
        </p:spPr>
      </p:pic>
      <p:pic>
        <p:nvPicPr>
          <p:cNvPr id="33795" name="Рисунок 5" descr="IMGP8579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4292600"/>
            <a:ext cx="2881312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Рисунок 6" descr="IMGP8597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63938" y="4292600"/>
            <a:ext cx="2592387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Рисунок 7" descr="IMGP8599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51275" y="1628775"/>
            <a:ext cx="2520950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Рисунок 8" descr="IMGP8618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88125" y="1628775"/>
            <a:ext cx="2232025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Рисунок 11" descr="IMGP8548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72225" y="4292600"/>
            <a:ext cx="244792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Цель и задачи урока</a:t>
            </a:r>
            <a:endParaRPr lang="ru-RU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Формирование экологической грамотности и культуры, бережного отношения к окружающей среде.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Знакомство учащихся с видами ООПТ в Санкт-Петербурге и Ленинградской области.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Формирование знаний о рациональном использовании животных.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Знакомство с Красной книгой Санкт-Петербурга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15363" name="Рисунок 3" descr="bamona_h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620713"/>
            <a:ext cx="2447925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 fontScale="90000"/>
          </a:bodyPr>
          <a:lstStyle/>
          <a:p>
            <a:pPr marL="54864" indent="0"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Памятник природы «Парк Сергиевка» 2012</a:t>
            </a:r>
            <a:endParaRPr lang="ru-RU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34818" name="Содержимое 11" descr="IMGP8489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50825" y="1628775"/>
            <a:ext cx="2736850" cy="2070100"/>
          </a:xfrm>
        </p:spPr>
      </p:pic>
      <p:pic>
        <p:nvPicPr>
          <p:cNvPr id="34819" name="Рисунок 12" descr="IMGP8494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3575" y="1484313"/>
            <a:ext cx="2305050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Рисунок 13" descr="IMGP8500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5963" y="1484313"/>
            <a:ext cx="316865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Рисунок 17" descr="IMGP8495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95963" y="4149725"/>
            <a:ext cx="3168650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Рисунок 20" descr="IMGP8506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9388" y="4149725"/>
            <a:ext cx="273685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3" name="Рисунок 21" descr="IMGP8498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03575" y="4221163"/>
            <a:ext cx="2232025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Заказник «Озеро Щучье»</a:t>
            </a:r>
            <a:endParaRPr lang="ru-RU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36866" name="Содержимое 3" descr="Заказник Щучье Озеро фото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1646238"/>
            <a:ext cx="3887788" cy="2862262"/>
          </a:xfrm>
        </p:spPr>
      </p:pic>
      <p:pic>
        <p:nvPicPr>
          <p:cNvPr id="36867" name="Рисунок 4" descr="IMG_008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773238"/>
            <a:ext cx="3887788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Рисунок 6" descr="IMG_0087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4005263"/>
            <a:ext cx="3744913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Рисунок 7" descr="IMG_009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4365625"/>
            <a:ext cx="3960813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Экологические акции.</a:t>
            </a:r>
            <a:endParaRPr lang="ru-RU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6237"/>
            <a:ext cx="8229600" cy="4526280"/>
          </a:xfrm>
        </p:spPr>
        <p:txBody>
          <a:bodyPr>
            <a:normAutofit/>
          </a:bodyPr>
          <a:lstStyle/>
          <a:p>
            <a:pPr lvl="5" algn="ctr">
              <a:defRPr/>
            </a:pPr>
            <a:r>
              <a:rPr lang="ru-RU" dirty="0" smtClean="0"/>
              <a:t>Развешивание искусственных гнездовий в заказнике «Северное побережье Невской губы» </a:t>
            </a:r>
            <a:endParaRPr lang="ru-RU" dirty="0"/>
          </a:p>
        </p:txBody>
      </p:sp>
      <p:pic>
        <p:nvPicPr>
          <p:cNvPr id="37891" name="Рисунок 3" descr="IMG_022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2492375"/>
            <a:ext cx="29527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Рисунок 4" descr="IMG_023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4652963"/>
            <a:ext cx="2305050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Рисунок 5" descr="IMG_023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35375" y="2781300"/>
            <a:ext cx="25209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Рисунок 6" descr="IMG_0234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87675" y="5084763"/>
            <a:ext cx="2520950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5" name="Рисунок 7" descr="IMG_0291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04025" y="2060575"/>
            <a:ext cx="1512888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6" name="Рисунок 8" descr="IMG_0294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64388" y="4292600"/>
            <a:ext cx="1546225" cy="233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7" name="Рисунок 10" descr="IMG_0238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580063" y="4652963"/>
            <a:ext cx="1512887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Экологическая акция</a:t>
            </a:r>
            <a:endParaRPr lang="ru-RU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3891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Посадка дубов в заказнике «Северное побережье Невской губы»</a:t>
            </a:r>
          </a:p>
        </p:txBody>
      </p:sp>
      <p:pic>
        <p:nvPicPr>
          <p:cNvPr id="38915" name="Рисунок 3" descr="IMG_019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2708275"/>
            <a:ext cx="2736850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Рисунок 4" descr="DSC01917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9113" y="2708275"/>
            <a:ext cx="266541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Рисунок 5" descr="DSC0193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0425" y="2708275"/>
            <a:ext cx="26638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Рисунок 6" descr="DSC01947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4797425"/>
            <a:ext cx="2736850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9" name="Рисунок 7" descr="DSC01923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32138" y="4797425"/>
            <a:ext cx="2592387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0" name="Рисунок 8" descr="DSC01925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40425" y="4797425"/>
            <a:ext cx="2735263" cy="191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Красная книга.</a:t>
            </a:r>
            <a:endParaRPr lang="ru-RU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3993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Международная Красная книга была учреждена решением Международного союза охраны природы и природных ресурсов (МСОП) в 1966 году.</a:t>
            </a:r>
          </a:p>
          <a:p>
            <a:r>
              <a:rPr lang="ru-RU" smtClean="0"/>
              <a:t>5 категорий видов животных: исчезающие, сокращающиеся в численности, редкие, малоизученные, восстановленные.</a:t>
            </a:r>
          </a:p>
          <a:p>
            <a:r>
              <a:rPr lang="ru-RU" smtClean="0"/>
              <a:t>Цвета страниц: красные, белые, зеленые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algn="l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Красная книга природы СПб</a:t>
            </a:r>
            <a:endParaRPr lang="ru-RU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4096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 19 видов млекопитающих, 56 видов птиц, 6 видов земноводных и пресмыкающихся, 9 видов рыб, 50 видов членистоногих , 7 видов моллюсков и 3 вида кольчатых червей.</a:t>
            </a:r>
          </a:p>
          <a:p>
            <a:pPr>
              <a:buFont typeface="Wingdings 2" pitchFamily="18" charset="2"/>
              <a:buNone/>
            </a:pPr>
            <a:endParaRPr lang="ru-RU" smtClean="0"/>
          </a:p>
          <a:p>
            <a:r>
              <a:rPr lang="ru-RU" smtClean="0"/>
              <a:t> Девиз экологов:</a:t>
            </a:r>
          </a:p>
          <a:p>
            <a:r>
              <a:rPr lang="ru-RU" smtClean="0"/>
              <a:t>Мыслить - глобально,</a:t>
            </a:r>
          </a:p>
          <a:p>
            <a:r>
              <a:rPr lang="ru-RU" smtClean="0"/>
              <a:t>Действовать – локально!</a:t>
            </a:r>
          </a:p>
        </p:txBody>
      </p:sp>
      <p:pic>
        <p:nvPicPr>
          <p:cNvPr id="40963" name="Рисунок 3" descr="Красная книга СПб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56325" y="3716338"/>
            <a:ext cx="2303463" cy="281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Список литературы к уроку 1.</a:t>
            </a:r>
            <a:endParaRPr lang="ru-RU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 smtClean="0"/>
              <a:t>Заповедная природа Санкт-Петербурга. СПб, 2009.-200 с., ил.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 err="1" smtClean="0"/>
              <a:t>Юнтоловский</a:t>
            </a:r>
            <a:r>
              <a:rPr lang="ru-RU" dirty="0" smtClean="0"/>
              <a:t> региональный комплексный заказник. СПб, 2005.-202 с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 err="1" smtClean="0"/>
              <a:t>Комаровский</a:t>
            </a:r>
            <a:r>
              <a:rPr lang="ru-RU" dirty="0" smtClean="0"/>
              <a:t> </a:t>
            </a:r>
            <a:r>
              <a:rPr lang="ru-RU" dirty="0" err="1" smtClean="0"/>
              <a:t>берег-комплексный</a:t>
            </a:r>
            <a:r>
              <a:rPr lang="ru-RU" dirty="0" smtClean="0"/>
              <a:t> памятник природы. СПб, 2004.-92 с.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 err="1" smtClean="0"/>
              <a:t>Стрельнинское</a:t>
            </a:r>
            <a:r>
              <a:rPr lang="ru-RU" dirty="0" smtClean="0"/>
              <a:t> побережье: историко-экологические экскурсии.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 smtClean="0"/>
              <a:t>Птицы </a:t>
            </a:r>
            <a:r>
              <a:rPr lang="ru-RU" dirty="0" err="1" smtClean="0"/>
              <a:t>Юнтоловского</a:t>
            </a:r>
            <a:r>
              <a:rPr lang="ru-RU" dirty="0" smtClean="0"/>
              <a:t> заказника. СПб,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 smtClean="0"/>
              <a:t>Буклеты Дирекции особо охраняемых территорий: Заказники «Северное побережье Невской губы», «Озеро Щучье».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 smtClean="0"/>
              <a:t>Природа Елагина острова. СПб, 2007. 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 smtClean="0"/>
              <a:t>Фотоальбом «Сказки Вепсского леса», СПб, 2010.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 fontScale="90000"/>
          </a:bodyPr>
          <a:lstStyle/>
          <a:p>
            <a:pPr marL="54864" indent="0"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Список литературы к уроку  2.</a:t>
            </a:r>
            <a:endParaRPr lang="ru-RU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4301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9. Коткин А.С. Природа острова Котлин. Лики России. СПб, 2008.-73 с., ил.</a:t>
            </a:r>
          </a:p>
          <a:p>
            <a:r>
              <a:rPr lang="ru-RU" smtClean="0"/>
              <a:t>10. Природа Сестрорецкой низины. СПб, 2011.- 262 с., ил.</a:t>
            </a:r>
          </a:p>
          <a:p>
            <a:r>
              <a:rPr lang="ru-RU" smtClean="0"/>
              <a:t> Птицы Санкт-Петербурга. СПб: ЗАО «Голанд», 2011.- 256 с., ил.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Учебная литература </a:t>
            </a:r>
            <a:endParaRPr lang="ru-RU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 </a:t>
            </a:r>
            <a:r>
              <a:rPr lang="ru-RU" dirty="0" err="1" smtClean="0"/>
              <a:t>Латюшин</a:t>
            </a:r>
            <a:r>
              <a:rPr lang="ru-RU" dirty="0" smtClean="0"/>
              <a:t> В.В., Шапкин В.А. Биология. Животные. 7 класс. М.: Дрофа, 2011.- 302 с., ил (Линия Пасечника В.В.).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 </a:t>
            </a:r>
            <a:r>
              <a:rPr lang="ru-RU" dirty="0" err="1" smtClean="0"/>
              <a:t>Латюшин</a:t>
            </a:r>
            <a:r>
              <a:rPr lang="ru-RU" dirty="0" smtClean="0"/>
              <a:t> В.В., Уфимцева Г.А. Биология. Животные. 7 класс. Тематическое и поурочное планирование к учебнику </a:t>
            </a:r>
            <a:r>
              <a:rPr lang="ru-RU" dirty="0" err="1" smtClean="0"/>
              <a:t>Латюшина</a:t>
            </a:r>
            <a:r>
              <a:rPr lang="ru-RU" dirty="0" smtClean="0"/>
              <a:t> В.В. И Шапкина В.А. Биология. Животные. 7 класс. М.: Дрофа, 2003.-192 с.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err="1" smtClean="0"/>
              <a:t>Латюшин</a:t>
            </a:r>
            <a:r>
              <a:rPr lang="ru-RU" dirty="0" smtClean="0"/>
              <a:t> В.В., </a:t>
            </a:r>
            <a:r>
              <a:rPr lang="ru-RU" dirty="0" err="1" smtClean="0"/>
              <a:t>Ламехова</a:t>
            </a:r>
            <a:r>
              <a:rPr lang="ru-RU" dirty="0" smtClean="0"/>
              <a:t> Е.А. Биология. Животные. 7 класс. М.: Дрофа, 2003.-144 с., ил.</a:t>
            </a:r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algn="ctr" fontAlgn="auto">
              <a:spcAft>
                <a:spcPts val="0"/>
              </a:spcAft>
              <a:defRPr/>
            </a:pPr>
            <a:r>
              <a:rPr lang="ru-RU" dirty="0" err="1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Интернетисточники</a:t>
            </a:r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.</a:t>
            </a:r>
            <a:endParaRPr lang="ru-RU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4505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Rockwell"/>
              <a:buAutoNum type="arabicPeriod"/>
            </a:pPr>
            <a:r>
              <a:rPr lang="en-US" smtClean="0"/>
              <a:t>https//sites.google.com/site/krasnaaknigasamarskojoblasti/cjver-page/zemnovodnye/triton/grebencatej.</a:t>
            </a:r>
          </a:p>
          <a:p>
            <a:pPr marL="514350" indent="-514350">
              <a:buFont typeface="Rockwell"/>
              <a:buAutoNum type="arabicPeriod"/>
            </a:pPr>
            <a:r>
              <a:rPr lang="en-US" smtClean="0">
                <a:hlinkClick r:id="rId2"/>
              </a:rPr>
              <a:t>www.zooeco.com</a:t>
            </a:r>
            <a:r>
              <a:rPr lang="en-US" smtClean="0"/>
              <a:t>.</a:t>
            </a:r>
          </a:p>
          <a:p>
            <a:pPr marL="514350" indent="-514350">
              <a:buFont typeface="Rockwell"/>
              <a:buAutoNum type="arabicPeriod"/>
            </a:pPr>
            <a:r>
              <a:rPr lang="en-US" smtClean="0">
                <a:hlinkClick r:id="rId3"/>
              </a:rPr>
              <a:t>www.zapoved.ntt.gazeta-lizey.blogspot.ru</a:t>
            </a:r>
            <a:endParaRPr lang="en-US" smtClean="0"/>
          </a:p>
          <a:p>
            <a:pPr marL="514350" indent="-514350">
              <a:buFont typeface="Rockwell"/>
              <a:buAutoNum type="arabicPeriod"/>
            </a:pPr>
            <a:r>
              <a:rPr lang="en-US" smtClean="0">
                <a:hlinkClick r:id="rId4"/>
              </a:rPr>
              <a:t>www.tepid.ru/rook-bird.html</a:t>
            </a:r>
            <a:endParaRPr lang="ru-RU" smtClean="0"/>
          </a:p>
          <a:p>
            <a:pPr marL="514350" indent="-514350">
              <a:buFont typeface="Rockwell"/>
              <a:buAutoNum type="arabicPeriod"/>
            </a:pPr>
            <a:r>
              <a:rPr lang="en-US" smtClean="0"/>
              <a:t>http://www.ohio-nature.com/monarch-butterflies.html/</a:t>
            </a:r>
          </a:p>
          <a:p>
            <a:pPr marL="514350" indent="-514350">
              <a:buFont typeface="Rockwell"/>
              <a:buAutoNum type="arabicPeriod"/>
            </a:pPr>
            <a:endParaRPr lang="ru-RU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План урока</a:t>
            </a:r>
            <a:endParaRPr lang="ru-RU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Актуализация знаний.  Индивидуальный опрос. Фронтальная беседа.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Изучение нового материала.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 smtClean="0"/>
              <a:t>Основные законы и постановления об ООПТ России и Санкт-Петербурга.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 smtClean="0"/>
              <a:t>Охрана и учет редких и исчезающих животных в Санкт-Петербурге и Ленинградской области.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 smtClean="0"/>
              <a:t>Охрана животного мира и рациональное использование животных. 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 smtClean="0"/>
              <a:t>Знакомство с фотографиями  ООПТ СПб</a:t>
            </a:r>
            <a:endParaRPr lang="ru-RU" dirty="0"/>
          </a:p>
        </p:txBody>
      </p:sp>
      <p:pic>
        <p:nvPicPr>
          <p:cNvPr id="16387" name="Рисунок 3" descr="DSC0321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333375"/>
            <a:ext cx="2808287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Автор презентации.</a:t>
            </a:r>
            <a:endParaRPr lang="ru-RU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4608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Джангулова Наталия Эдуардовна, учитель биологии, химии, экологии и естествознания ГБОУ СОШ № 440 Приморского района, поселка Ольгино, Санкт-Петербурга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Оснащение урока</a:t>
            </a:r>
            <a:endParaRPr lang="ru-RU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288" y="1916113"/>
            <a:ext cx="8229600" cy="4527550"/>
          </a:xfrm>
        </p:spPr>
        <p:txBody>
          <a:bodyPr>
            <a:normAutofit lnSpcReduction="1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Постановления о создании ООПТ в Санкт-Петербурге.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Литература об особо охраняемых территориях Санкт-Петербурга.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Фотографии охраняемых животных, птиц.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Фотографии ООПТ Санкт-Петербурга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Чучела птиц и животных ООПТ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Фотографии с экологических акций школы в ООПТ.</a:t>
            </a:r>
            <a:endParaRPr lang="ru-RU" dirty="0"/>
          </a:p>
        </p:txBody>
      </p:sp>
      <p:pic>
        <p:nvPicPr>
          <p:cNvPr id="17411" name="Рисунок 3" descr="DSCN034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260350"/>
            <a:ext cx="26892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 fontScale="90000"/>
          </a:bodyPr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Законы России об охране животного мира</a:t>
            </a:r>
            <a:endParaRPr lang="ru-RU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Конституция России.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Статья 9: «Земля и другие природные ресурсы используются и охраняются 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   как основа жизни и деятельности народов, проживающих на соответствующей территории.».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   Статья 58: «Каждый должен сохранять природу и окружающую среду, бережно относиться к природным богатствам».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Федеральный закон «О животном мире»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18435" name="Рисунок 3" descr="флаг России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188913"/>
            <a:ext cx="1952625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>
            <a:normAutofit fontScale="90000"/>
          </a:bodyPr>
          <a:lstStyle/>
          <a:p>
            <a:pPr marL="54864" indent="0"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      Особо охраняемые природные территории (ООПТ).</a:t>
            </a:r>
            <a:endParaRPr lang="ru-RU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Заповедники - имеют строгий режим охраны, заход людей на территорию запрещен.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Биосферные заповедники имеют строго охраняемые участки и зоны посещения туристами, зоны отдыха.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Заказники – временно охраняемые территории для сохранения отдельных видов.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Памятники природы – обычно небольшие территории или объекты природы.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Природные национальные парки образуют на территориях, нуждающихся в восстановлении природы.</a:t>
            </a:r>
            <a:endParaRPr lang="ru-RU" dirty="0"/>
          </a:p>
        </p:txBody>
      </p:sp>
      <p:pic>
        <p:nvPicPr>
          <p:cNvPr id="20483" name="Рисунок 3" descr="map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404813"/>
            <a:ext cx="20875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 fontScale="90000"/>
          </a:bodyPr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Заповедники СПб и Ленинградской области.</a:t>
            </a:r>
            <a:endParaRPr lang="ru-RU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2150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Нижне-Свирский заповедник.</a:t>
            </a:r>
          </a:p>
        </p:txBody>
      </p:sp>
      <p:pic>
        <p:nvPicPr>
          <p:cNvPr id="21507" name="Рисунок 3" descr="220px-Anser_anser_2_Piotr_Kuczynski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2420938"/>
            <a:ext cx="2592387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Рисунок 4" descr="220px-Biber_2_db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3575" y="2492375"/>
            <a:ext cx="2592388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Рисунок 5" descr="220px-Grus_grus_1_Marek_Szczepanek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1863" y="2492375"/>
            <a:ext cx="266382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Рисунок 7" descr="map нижне-свирский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8313" y="4437063"/>
            <a:ext cx="2519362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Рисунок 8" descr="2723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03575" y="4437063"/>
            <a:ext cx="2592388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Рисунок 9" descr="птенцы совы.jpe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40425" y="4437063"/>
            <a:ext cx="2808288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Рисунок 10" descr="map Нижне-Свирский заповедник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8313" y="333375"/>
            <a:ext cx="2232025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 fontScale="90000"/>
          </a:bodyPr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Биосферные заповедники России.</a:t>
            </a:r>
            <a:endParaRPr lang="ru-RU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2253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В России 39 биосферных заповедников</a:t>
            </a:r>
          </a:p>
        </p:txBody>
      </p:sp>
      <p:pic>
        <p:nvPicPr>
          <p:cNvPr id="22531" name="Рисунок 3" descr="monarch-butterfly-lg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2205038"/>
            <a:ext cx="3744913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Рисунок 4" descr="24437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205038"/>
            <a:ext cx="403225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 fontScale="90000"/>
          </a:bodyPr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Природные национальные парки.</a:t>
            </a:r>
            <a:endParaRPr lang="ru-RU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2355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В России 35 национальных парков.</a:t>
            </a:r>
          </a:p>
          <a:p>
            <a:r>
              <a:rPr lang="ru-RU" smtClean="0"/>
              <a:t>В Ленинградской области 1 национальный парк «Вепсский лес»</a:t>
            </a:r>
          </a:p>
        </p:txBody>
      </p:sp>
      <p:pic>
        <p:nvPicPr>
          <p:cNvPr id="23555" name="Рисунок 3" descr="576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5084763"/>
            <a:ext cx="2303463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Рисунок 4" descr="5766_00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3141663"/>
            <a:ext cx="20161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Рисунок 5" descr="577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3575" y="3789363"/>
            <a:ext cx="23050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Рисунок 6" descr="5776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67400" y="3213100"/>
            <a:ext cx="230505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Рисунок 7" descr="5777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95963" y="4941888"/>
            <a:ext cx="2376487" cy="13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860</TotalTime>
  <Words>539</Words>
  <Application>Microsoft Office PowerPoint</Application>
  <PresentationFormat>Экран (4:3)</PresentationFormat>
  <Paragraphs>82</Paragraphs>
  <Slides>30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9</vt:i4>
      </vt:variant>
      <vt:variant>
        <vt:lpstr>Заголовки слайдов</vt:lpstr>
      </vt:variant>
      <vt:variant>
        <vt:i4>30</vt:i4>
      </vt:variant>
    </vt:vector>
  </HeadingPairs>
  <TitlesOfParts>
    <vt:vector size="44" baseType="lpstr">
      <vt:lpstr>Cambria</vt:lpstr>
      <vt:lpstr>Arial</vt:lpstr>
      <vt:lpstr>Wingdings 2</vt:lpstr>
      <vt:lpstr>Calibri</vt:lpstr>
      <vt:lpstr>Rockwell</vt:lpstr>
      <vt:lpstr>Литейная</vt:lpstr>
      <vt:lpstr>Литейная</vt:lpstr>
      <vt:lpstr>Литейная</vt:lpstr>
      <vt:lpstr>Литейная</vt:lpstr>
      <vt:lpstr>Литейная</vt:lpstr>
      <vt:lpstr>Литейная</vt:lpstr>
      <vt:lpstr>Литейная</vt:lpstr>
      <vt:lpstr>Литейная</vt:lpstr>
      <vt:lpstr>Литейная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Company>Школа №440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урока</dc:title>
  <dc:creator>Dgangulova</dc:creator>
  <cp:lastModifiedBy>User</cp:lastModifiedBy>
  <cp:revision>87</cp:revision>
  <dcterms:created xsi:type="dcterms:W3CDTF">2012-11-12T06:35:31Z</dcterms:created>
  <dcterms:modified xsi:type="dcterms:W3CDTF">2013-03-09T17:35:33Z</dcterms:modified>
</cp:coreProperties>
</file>