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66" r:id="rId4"/>
    <p:sldId id="267" r:id="rId5"/>
    <p:sldId id="256" r:id="rId6"/>
    <p:sldId id="265" r:id="rId7"/>
    <p:sldId id="268" r:id="rId8"/>
    <p:sldId id="269" r:id="rId9"/>
    <p:sldId id="270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48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618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50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95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36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9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63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28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21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61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8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BC3F3-68DF-4374-B7FA-BBEBD1FEB915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17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ooks.tur-internet.ru/cgi-bin/rdr.cgi?firm=1&amp;book=193788&amp;javaon=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46303"/>
            <a:ext cx="820891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b="1" dirty="0">
                <a:latin typeface="Times New Roman"/>
                <a:ea typeface="Times New Roman"/>
              </a:rPr>
              <a:t> </a:t>
            </a:r>
            <a:r>
              <a:rPr lang="ru-RU" sz="28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Виды предложений  по наличию и отсутствию </a:t>
            </a:r>
            <a:r>
              <a:rPr lang="ru-RU" sz="28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</a:p>
          <a:p>
            <a:pPr>
              <a:spcAft>
                <a:spcPts val="0"/>
              </a:spcAft>
            </a:pPr>
            <a:r>
              <a:rPr lang="ru-RU" sz="28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второстепенных членов</a:t>
            </a:r>
          </a:p>
          <a:p>
            <a:pPr>
              <a:spcAft>
                <a:spcPts val="0"/>
              </a:spcAft>
            </a:pPr>
            <a:endParaRPr lang="ru-RU" sz="2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kern="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урок русского языка, 5 </a:t>
            </a:r>
            <a:r>
              <a:rPr lang="ru-RU" sz="2800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класс,</a:t>
            </a:r>
            <a:br>
              <a:rPr lang="ru-RU" sz="2800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800" kern="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УМК </a:t>
            </a:r>
            <a:r>
              <a:rPr lang="ru-RU" sz="2800" kern="0" dirty="0" err="1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С.И.Львовой</a:t>
            </a:r>
            <a:r>
              <a:rPr lang="ru-RU" sz="2800" kern="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ru-RU" sz="2800" kern="0" dirty="0" err="1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В.В.Львова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kern="0" dirty="0" smtClean="0">
                <a:solidFill>
                  <a:srgbClr val="000000"/>
                </a:solidFill>
                <a:latin typeface="Arial"/>
              </a:rPr>
              <a:t>                                                                  </a:t>
            </a:r>
          </a:p>
          <a:p>
            <a:pPr lvl="0"/>
            <a:r>
              <a:rPr lang="ru-RU" sz="16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1600" kern="0" dirty="0" smtClean="0">
                <a:solidFill>
                  <a:srgbClr val="000000"/>
                </a:solidFill>
                <a:latin typeface="Arial"/>
              </a:rPr>
              <a:t>                                                                   Автор</a:t>
            </a:r>
            <a:r>
              <a:rPr lang="ru-RU" sz="1600" kern="0" dirty="0">
                <a:solidFill>
                  <a:srgbClr val="000000"/>
                </a:solidFill>
                <a:latin typeface="Arial"/>
              </a:rPr>
              <a:t>: </a:t>
            </a: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Майер Елена Николаевна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учитель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русского языка и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литературы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МКОУ «Лицей» 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г.Калачинска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Омской области</a:t>
            </a:r>
          </a:p>
          <a:p>
            <a:pPr lvl="0"/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995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692696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Список используемых источников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5503" y="1335059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kern="100" dirty="0" smtClean="0">
                <a:solidFill>
                  <a:srgbClr val="262626"/>
                </a:solidFill>
                <a:latin typeface="Times New Roman"/>
                <a:ea typeface="DejaVu Sans"/>
              </a:rPr>
              <a:t>1. </a:t>
            </a:r>
            <a:r>
              <a:rPr lang="ru-RU" kern="100" dirty="0">
                <a:solidFill>
                  <a:srgbClr val="262626"/>
                </a:solidFill>
                <a:latin typeface="Times New Roman"/>
                <a:ea typeface="DejaVu Sans"/>
              </a:rPr>
              <a:t>Русский язык. 5 </a:t>
            </a:r>
            <a:r>
              <a:rPr lang="ru-RU" kern="100" dirty="0" err="1">
                <a:solidFill>
                  <a:srgbClr val="262626"/>
                </a:solidFill>
                <a:latin typeface="Times New Roman"/>
                <a:ea typeface="DejaVu Sans"/>
              </a:rPr>
              <a:t>кл</a:t>
            </a:r>
            <a:r>
              <a:rPr lang="ru-RU" kern="100" dirty="0">
                <a:solidFill>
                  <a:srgbClr val="262626"/>
                </a:solidFill>
                <a:latin typeface="Times New Roman"/>
                <a:ea typeface="DejaVu Sans"/>
              </a:rPr>
              <a:t>..: учебник для общеобразовательных  учреждений. В 3 ч. /С.И. Львова, В.В. Львов.- М.:  Мнемозина, 2012</a:t>
            </a:r>
            <a:endParaRPr lang="ru-RU" dirty="0"/>
          </a:p>
          <a:p>
            <a:pPr>
              <a:spcAft>
                <a:spcPts val="0"/>
              </a:spcAft>
            </a:pPr>
            <a:r>
              <a:rPr lang="ru-RU" kern="100" dirty="0">
                <a:solidFill>
                  <a:srgbClr val="262626"/>
                </a:solidFill>
                <a:latin typeface="Times New Roman"/>
                <a:ea typeface="DejaVu Sans"/>
              </a:rPr>
              <a:t>3. Тесты по русскому языку. 5 класс: к учебнику  </a:t>
            </a:r>
            <a:r>
              <a:rPr lang="ru-RU" kern="100" dirty="0" err="1">
                <a:solidFill>
                  <a:srgbClr val="262626"/>
                </a:solidFill>
                <a:latin typeface="Times New Roman"/>
                <a:ea typeface="DejaVu Sans"/>
              </a:rPr>
              <a:t>С.И.Львовой</a:t>
            </a:r>
            <a:r>
              <a:rPr lang="ru-RU" kern="100" dirty="0">
                <a:solidFill>
                  <a:srgbClr val="262626"/>
                </a:solidFill>
                <a:latin typeface="Times New Roman"/>
                <a:ea typeface="DejaVu Sans"/>
              </a:rPr>
              <a:t>,  </a:t>
            </a:r>
            <a:r>
              <a:rPr lang="ru-RU" kern="100" dirty="0" err="1">
                <a:solidFill>
                  <a:srgbClr val="262626"/>
                </a:solidFill>
                <a:latin typeface="Times New Roman"/>
                <a:ea typeface="DejaVu Sans"/>
              </a:rPr>
              <a:t>В.В.Львова</a:t>
            </a:r>
            <a:r>
              <a:rPr lang="ru-RU" kern="100" dirty="0">
                <a:solidFill>
                  <a:srgbClr val="262626"/>
                </a:solidFill>
                <a:latin typeface="Times New Roman"/>
                <a:ea typeface="DejaVu Sans"/>
              </a:rPr>
              <a:t> и  «Русский язык. 5 класс».  - М.:  «Экзамен», 2013</a:t>
            </a:r>
            <a:endParaRPr lang="ru-RU" dirty="0"/>
          </a:p>
          <a:p>
            <a:pPr>
              <a:spcAft>
                <a:spcPts val="0"/>
              </a:spcAft>
            </a:pPr>
            <a:r>
              <a:rPr lang="ru-RU" kern="100" dirty="0" smtClean="0">
                <a:solidFill>
                  <a:srgbClr val="262626"/>
                </a:solidFill>
                <a:latin typeface="Times New Roman"/>
                <a:ea typeface="DejaVu Sans"/>
              </a:rPr>
              <a:t>2.  </a:t>
            </a:r>
            <a:r>
              <a:rPr lang="ru-RU" dirty="0">
                <a:solidFill>
                  <a:srgbClr val="262626"/>
                </a:solidFill>
                <a:latin typeface="Times New Roman"/>
                <a:ea typeface="Times New Roman"/>
              </a:rPr>
              <a:t>Васильевых И. П. </a:t>
            </a:r>
            <a:r>
              <a:rPr lang="ru-RU" dirty="0">
                <a:latin typeface="Times New Roman"/>
                <a:ea typeface="Times New Roman"/>
                <a:hlinkClick r:id="rId2"/>
              </a:rPr>
              <a:t>Уроки русского языка.5 класс: пособие для учителя к учеб. С.И. Львовой и В.В. Львова "</a:t>
            </a:r>
            <a:r>
              <a:rPr lang="ru-RU" dirty="0" err="1">
                <a:latin typeface="Times New Roman"/>
                <a:ea typeface="Times New Roman"/>
                <a:hlinkClick r:id="rId2"/>
              </a:rPr>
              <a:t>Рус.яз</a:t>
            </a:r>
            <a:r>
              <a:rPr lang="ru-RU" dirty="0">
                <a:latin typeface="Times New Roman"/>
                <a:ea typeface="Times New Roman"/>
                <a:hlinkClick r:id="rId2"/>
              </a:rPr>
              <a:t>. 5 </a:t>
            </a:r>
            <a:r>
              <a:rPr lang="ru-RU" dirty="0" err="1">
                <a:latin typeface="Times New Roman"/>
                <a:ea typeface="Times New Roman"/>
                <a:hlinkClick r:id="rId2"/>
              </a:rPr>
              <a:t>кл</a:t>
            </a:r>
            <a:r>
              <a:rPr lang="ru-RU" dirty="0">
                <a:latin typeface="Times New Roman"/>
                <a:ea typeface="Times New Roman"/>
                <a:hlinkClick r:id="rId2"/>
              </a:rPr>
              <a:t>."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>
                <a:solidFill>
                  <a:srgbClr val="262626"/>
                </a:solidFill>
                <a:latin typeface="Times New Roman"/>
                <a:ea typeface="Times New Roman"/>
              </a:rPr>
              <a:t>2010</a:t>
            </a:r>
            <a:endParaRPr lang="ru-RU" dirty="0"/>
          </a:p>
          <a:p>
            <a:pPr>
              <a:spcAft>
                <a:spcPts val="0"/>
              </a:spcAft>
            </a:pPr>
            <a:r>
              <a:rPr lang="ru-RU" b="1" dirty="0">
                <a:latin typeface="Cambria"/>
              </a:rPr>
              <a:t> </a:t>
            </a:r>
            <a:endParaRPr lang="ru-RU" dirty="0"/>
          </a:p>
          <a:p>
            <a:r>
              <a:rPr lang="ru-RU" dirty="0" smtClean="0">
                <a:latin typeface="Times New Roman"/>
              </a:rPr>
              <a:t>3. </a:t>
            </a:r>
            <a:r>
              <a:rPr lang="ru-RU" dirty="0" err="1">
                <a:latin typeface="Times New Roman"/>
                <a:ea typeface="Times New Roman"/>
              </a:rPr>
              <a:t>Генике</a:t>
            </a:r>
            <a:r>
              <a:rPr lang="ru-RU" dirty="0">
                <a:latin typeface="Times New Roman"/>
                <a:ea typeface="Times New Roman"/>
              </a:rPr>
              <a:t>,  Е. А., Трифонова,  Е. А. Развитие критического мышления (Базовая модель) / Е.А. </a:t>
            </a:r>
            <a:r>
              <a:rPr lang="ru-RU" dirty="0" err="1">
                <a:latin typeface="Times New Roman"/>
                <a:ea typeface="Times New Roman"/>
              </a:rPr>
              <a:t>Генике</a:t>
            </a:r>
            <a:r>
              <a:rPr lang="ru-RU" dirty="0">
                <a:latin typeface="Times New Roman"/>
                <a:ea typeface="Times New Roman"/>
              </a:rPr>
              <a:t>, Е.А. </a:t>
            </a:r>
            <a:r>
              <a:rPr lang="ru-RU" dirty="0" err="1">
                <a:latin typeface="Times New Roman"/>
                <a:ea typeface="Times New Roman"/>
              </a:rPr>
              <a:t>Трифоова</a:t>
            </a:r>
            <a:r>
              <a:rPr lang="ru-RU" dirty="0">
                <a:latin typeface="Times New Roman"/>
                <a:ea typeface="Times New Roman"/>
              </a:rPr>
              <a:t> . – М.: БОНФИ, 2002</a:t>
            </a:r>
            <a:endParaRPr lang="ru-RU" dirty="0"/>
          </a:p>
          <a:p>
            <a:pPr algn="just">
              <a:spcAft>
                <a:spcPts val="0"/>
              </a:spcAft>
              <a:tabLst>
                <a:tab pos="77152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6. Бутенко А.В.,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Ходос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Е.А. Критическое мышление: метод, теория, практика. Учеб.-метод. пособие. М.: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Мирос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2002. – 176 с.</a:t>
            </a:r>
            <a:endParaRPr lang="ru-RU" dirty="0"/>
          </a:p>
          <a:p>
            <a:pPr algn="just">
              <a:spcAft>
                <a:spcPts val="0"/>
              </a:spcAft>
              <a:tabLst>
                <a:tab pos="77152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4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Загашеев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И.О., Заир-Бек С.И.,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Муштавинская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И.В. Учим детей мыслить критически. – СПб., 2003. – 192 с.</a:t>
            </a:r>
            <a:endParaRPr lang="ru-RU" dirty="0"/>
          </a:p>
          <a:p>
            <a:pPr algn="just">
              <a:spcAft>
                <a:spcPts val="0"/>
              </a:spcAft>
              <a:tabLst>
                <a:tab pos="77152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/>
          </a:p>
          <a:p>
            <a:r>
              <a:rPr lang="ru-RU" dirty="0" smtClean="0">
                <a:latin typeface="Times New Roman"/>
                <a:ea typeface="Times New Roman"/>
              </a:rPr>
              <a:t>5.  </a:t>
            </a:r>
            <a:r>
              <a:rPr lang="ru-RU" dirty="0">
                <a:latin typeface="Times New Roman"/>
                <a:ea typeface="Times New Roman"/>
              </a:rPr>
              <a:t>http://www.velib.com/shcool_ru_1.html</a:t>
            </a:r>
            <a:endParaRPr lang="ru-RU" dirty="0"/>
          </a:p>
          <a:p>
            <a:pPr>
              <a:spcAft>
                <a:spcPts val="0"/>
              </a:spcAft>
            </a:pPr>
            <a:r>
              <a:rPr lang="ru-RU" b="1" dirty="0">
                <a:latin typeface="Cambria"/>
              </a:rPr>
              <a:t> </a:t>
            </a:r>
            <a:endParaRPr lang="ru-RU" dirty="0">
              <a:effectLst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514443"/>
            <a:ext cx="7344816" cy="1500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latin typeface="Times New Roman"/>
                <a:ea typeface="Times New Roman"/>
                <a:cs typeface="Times New Roman"/>
              </a:rPr>
              <a:t>«Веришь ли ты, что…»</a:t>
            </a:r>
            <a:endParaRPr lang="ru-RU" sz="4800" dirty="0">
              <a:ea typeface="Calibri"/>
              <a:cs typeface="Times New Roman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80" y="1628800"/>
            <a:ext cx="8973616" cy="44340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>
                <a:latin typeface="Cambria"/>
                <a:ea typeface="Calibri"/>
                <a:cs typeface="Times New Roman"/>
              </a:rPr>
              <a:t>-  эти предложения  можно   </a:t>
            </a:r>
            <a:r>
              <a:rPr lang="ru-RU" sz="4800" b="1" dirty="0" smtClean="0">
                <a:latin typeface="Cambria"/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latin typeface="Cambria"/>
                <a:ea typeface="Calibri"/>
                <a:cs typeface="Times New Roman"/>
              </a:rPr>
              <a:t> </a:t>
            </a:r>
            <a:r>
              <a:rPr lang="ru-RU" sz="4800" b="1" dirty="0" smtClean="0">
                <a:latin typeface="Cambria"/>
                <a:ea typeface="Calibri"/>
                <a:cs typeface="Times New Roman"/>
              </a:rPr>
              <a:t>    объединить</a:t>
            </a: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  в </a:t>
            </a:r>
            <a:r>
              <a:rPr lang="ru-RU" sz="48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группы </a:t>
            </a:r>
            <a:endParaRPr lang="ru-RU" sz="4800" b="1" dirty="0" smtClean="0">
              <a:solidFill>
                <a:prstClr val="black"/>
              </a:solidFill>
              <a:latin typeface="Cambria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   по </a:t>
            </a:r>
            <a:r>
              <a:rPr lang="ru-RU" sz="48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цели </a:t>
            </a: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  высказывания</a:t>
            </a:r>
            <a:r>
              <a:rPr lang="ru-RU" sz="48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?</a:t>
            </a:r>
            <a:endParaRPr lang="ru-RU" sz="4800" b="1" dirty="0" smtClean="0">
              <a:latin typeface="Cambria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 smtClean="0">
                <a:latin typeface="Cambria"/>
                <a:ea typeface="Calibri"/>
                <a:cs typeface="Times New Roman"/>
              </a:rPr>
              <a:t>     </a:t>
            </a:r>
            <a:endParaRPr lang="ru-RU" sz="4800" b="1" dirty="0">
              <a:ea typeface="Calibri"/>
              <a:cs typeface="Times New Roman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право 11">
            <a:hlinkClick r:id="rId2" action="ppaction://hlinksldjump"/>
          </p:cNvPr>
          <p:cNvSpPr/>
          <p:nvPr/>
        </p:nvSpPr>
        <p:spPr>
          <a:xfrm>
            <a:off x="8172400" y="6021288"/>
            <a:ext cx="648072" cy="4320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36_1_55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1960" y="5589240"/>
            <a:ext cx="864096" cy="86409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2883" y="514443"/>
            <a:ext cx="6120680" cy="135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latin typeface="Times New Roman"/>
                <a:ea typeface="Times New Roman"/>
                <a:cs typeface="Times New Roman"/>
              </a:rPr>
              <a:t>«Веришь ли ты, что…»</a:t>
            </a:r>
            <a:endParaRPr lang="ru-RU" sz="4000" dirty="0">
              <a:ea typeface="Calibri"/>
              <a:cs typeface="Times New Roman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00808"/>
            <a:ext cx="9036496" cy="345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>
                <a:latin typeface="Cambria"/>
                <a:ea typeface="Calibri"/>
                <a:cs typeface="Times New Roman"/>
              </a:rPr>
              <a:t>-  эти предложения  можно   </a:t>
            </a:r>
            <a:r>
              <a:rPr lang="ru-RU" sz="4800" b="1" dirty="0" smtClean="0">
                <a:latin typeface="Cambria"/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latin typeface="Cambria"/>
                <a:ea typeface="Calibri"/>
                <a:cs typeface="Times New Roman"/>
              </a:rPr>
              <a:t> </a:t>
            </a:r>
            <a:r>
              <a:rPr lang="ru-RU" sz="4800" b="1" dirty="0" smtClean="0">
                <a:latin typeface="Cambria"/>
                <a:ea typeface="Calibri"/>
                <a:cs typeface="Times New Roman"/>
              </a:rPr>
              <a:t>    объединить</a:t>
            </a: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  в </a:t>
            </a:r>
            <a:r>
              <a:rPr lang="ru-RU" sz="48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группы по  </a:t>
            </a: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   эмоциональной окраске</a:t>
            </a:r>
            <a:r>
              <a:rPr lang="ru-RU" sz="4800" b="1" dirty="0" smtClean="0">
                <a:latin typeface="Cambria"/>
                <a:ea typeface="Calibri"/>
                <a:cs typeface="Times New Roman"/>
              </a:rPr>
              <a:t>?</a:t>
            </a:r>
            <a:endParaRPr lang="ru-RU" sz="4800" b="1" dirty="0">
              <a:ea typeface="Calibri"/>
              <a:cs typeface="Times New Roman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36_1_55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1960" y="5589240"/>
            <a:ext cx="864096" cy="864096"/>
          </a:xfrm>
          <a:prstGeom prst="rect">
            <a:avLst/>
          </a:prstGeom>
        </p:spPr>
      </p:pic>
      <p:sp>
        <p:nvSpPr>
          <p:cNvPr id="12" name="Стрелка вправо 11">
            <a:hlinkClick r:id="rId3" action="ppaction://hlinksldjump"/>
          </p:cNvPr>
          <p:cNvSpPr/>
          <p:nvPr/>
        </p:nvSpPr>
        <p:spPr>
          <a:xfrm>
            <a:off x="8172400" y="6021288"/>
            <a:ext cx="648072" cy="4320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51765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2883" y="514443"/>
            <a:ext cx="6120680" cy="135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latin typeface="Times New Roman"/>
                <a:ea typeface="Times New Roman"/>
                <a:cs typeface="Times New Roman"/>
              </a:rPr>
              <a:t>«Веришь ли ты, что…»</a:t>
            </a:r>
            <a:endParaRPr lang="ru-RU" sz="4000" dirty="0">
              <a:ea typeface="Calibri"/>
              <a:cs typeface="Times New Roman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10" y="1218524"/>
            <a:ext cx="9036496" cy="54117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>
                <a:latin typeface="Cambria"/>
                <a:ea typeface="Calibri"/>
                <a:cs typeface="Times New Roman"/>
              </a:rPr>
              <a:t>-  эти предложения  можно   </a:t>
            </a:r>
            <a:r>
              <a:rPr lang="ru-RU" sz="4800" b="1" dirty="0" smtClean="0">
                <a:latin typeface="Cambria"/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latin typeface="Cambria"/>
                <a:ea typeface="Calibri"/>
                <a:cs typeface="Times New Roman"/>
              </a:rPr>
              <a:t> </a:t>
            </a:r>
            <a:r>
              <a:rPr lang="ru-RU" sz="4800" b="1" dirty="0" smtClean="0">
                <a:latin typeface="Cambria"/>
                <a:ea typeface="Calibri"/>
                <a:cs typeface="Times New Roman"/>
              </a:rPr>
              <a:t>    объединить</a:t>
            </a: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  в </a:t>
            </a:r>
            <a:r>
              <a:rPr lang="ru-RU" sz="48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группы </a:t>
            </a: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по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   наличию второстепенных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   членов?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     </a:t>
            </a:r>
            <a:r>
              <a:rPr lang="ru-RU" sz="4800" b="1" dirty="0" smtClean="0">
                <a:latin typeface="Cambria"/>
                <a:ea typeface="Calibri"/>
                <a:cs typeface="Times New Roman"/>
              </a:rPr>
              <a:t> </a:t>
            </a:r>
            <a:endParaRPr lang="ru-RU" sz="4800" b="1" dirty="0" smtClean="0">
              <a:ea typeface="Calibri"/>
              <a:cs typeface="Times New Roman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право 11">
            <a:hlinkClick r:id="rId2" action="ppaction://hlinksldjump"/>
          </p:cNvPr>
          <p:cNvSpPr/>
          <p:nvPr/>
        </p:nvSpPr>
        <p:spPr>
          <a:xfrm>
            <a:off x="8172400" y="6021288"/>
            <a:ext cx="648072" cy="4320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66226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701" y="1844824"/>
            <a:ext cx="87129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i="1" dirty="0" smtClean="0">
                <a:latin typeface="Times New Roman"/>
                <a:ea typeface="Times New Roman"/>
              </a:rPr>
              <a:t>  Виды </a:t>
            </a:r>
            <a:r>
              <a:rPr lang="ru-RU" sz="6000" i="1" dirty="0">
                <a:latin typeface="Times New Roman"/>
                <a:ea typeface="Times New Roman"/>
              </a:rPr>
              <a:t>предложений </a:t>
            </a:r>
            <a:endParaRPr lang="ru-RU" sz="6000" i="1" dirty="0" smtClean="0">
              <a:latin typeface="Times New Roman"/>
              <a:ea typeface="Times New Roman"/>
            </a:endParaRPr>
          </a:p>
          <a:p>
            <a:r>
              <a:rPr lang="ru-RU" sz="6000" i="1" dirty="0" smtClean="0">
                <a:latin typeface="Times New Roman"/>
                <a:ea typeface="Times New Roman"/>
              </a:rPr>
              <a:t>         по </a:t>
            </a:r>
            <a:r>
              <a:rPr lang="ru-RU" sz="6000" i="1" dirty="0">
                <a:latin typeface="Times New Roman"/>
                <a:ea typeface="Times New Roman"/>
              </a:rPr>
              <a:t>наличию </a:t>
            </a:r>
            <a:endParaRPr lang="ru-RU" sz="6000" i="1" dirty="0" smtClean="0">
              <a:latin typeface="Times New Roman"/>
              <a:ea typeface="Times New Roman"/>
            </a:endParaRPr>
          </a:p>
          <a:p>
            <a:r>
              <a:rPr lang="ru-RU" sz="6000" i="1" dirty="0">
                <a:latin typeface="Times New Roman"/>
                <a:ea typeface="Times New Roman"/>
              </a:rPr>
              <a:t> </a:t>
            </a:r>
            <a:r>
              <a:rPr lang="ru-RU" sz="6000" i="1" dirty="0" smtClean="0">
                <a:latin typeface="Times New Roman"/>
                <a:ea typeface="Times New Roman"/>
              </a:rPr>
              <a:t>       и </a:t>
            </a:r>
            <a:r>
              <a:rPr lang="ru-RU" sz="6000" i="1" dirty="0">
                <a:latin typeface="Times New Roman"/>
                <a:ea typeface="Times New Roman"/>
              </a:rPr>
              <a:t>отсутствию второстепенных </a:t>
            </a:r>
            <a:r>
              <a:rPr lang="ru-RU" sz="6000" i="1" dirty="0" smtClean="0">
                <a:latin typeface="Times New Roman"/>
                <a:ea typeface="Times New Roman"/>
              </a:rPr>
              <a:t>членов</a:t>
            </a:r>
            <a:endParaRPr lang="ru-RU" sz="6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84784"/>
            <a:ext cx="9144000" cy="242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4400" dirty="0" smtClean="0">
                <a:latin typeface="Times New Roman"/>
                <a:ea typeface="Calibri"/>
                <a:cs typeface="Times New Roman"/>
              </a:rPr>
              <a:t>научиться  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узнавать и отличать </a:t>
            </a:r>
            <a:r>
              <a:rPr lang="ru-RU" sz="4400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предложения </a:t>
            </a:r>
            <a:r>
              <a:rPr lang="ru-RU" sz="4400" dirty="0" smtClean="0">
                <a:latin typeface="Times New Roman"/>
                <a:ea typeface="Calibri"/>
                <a:cs typeface="Times New Roman"/>
              </a:rPr>
              <a:t>по  наличию  второстепенных членов,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412" y="3854410"/>
            <a:ext cx="9144000" cy="160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4400" dirty="0">
                <a:latin typeface="Times New Roman"/>
                <a:ea typeface="Calibri"/>
                <a:cs typeface="Times New Roman"/>
              </a:rPr>
              <a:t>уметь  характеризировать  эти предложения  </a:t>
            </a:r>
            <a:endParaRPr lang="ru-RU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36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980728"/>
            <a:ext cx="669674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Нераспространённые: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Блёкнут травы.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Дремл</a:t>
            </a: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 хаты.</a:t>
            </a:r>
          </a:p>
          <a:p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871700" y="3501008"/>
            <a:ext cx="67687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2.  Распространённые: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Рощи вспыхнули вд</a:t>
            </a: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ли.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 незрим</a:t>
            </a: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му канату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Прот</a:t>
            </a: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нулись журавли.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12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84" y="4293203"/>
            <a:ext cx="885982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 По </a:t>
            </a:r>
            <a:r>
              <a:rPr lang="ru-RU" sz="3600" b="1" dirty="0">
                <a:latin typeface="Times New Roman" pitchFamily="18" charset="0"/>
                <a:ea typeface="Calibri"/>
                <a:cs typeface="Times New Roman" pitchFamily="18" charset="0"/>
              </a:rPr>
              <a:t>наличию второстепенных </a:t>
            </a:r>
            <a:r>
              <a:rPr lang="ru-RU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членов</a:t>
            </a:r>
            <a:endParaRPr lang="ru-RU" sz="3600" b="1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8547" y="739699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645518"/>
            <a:ext cx="4345357" cy="8208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  Предложения</a:t>
            </a:r>
            <a:endParaRPr lang="ru-RU" sz="44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675767"/>
            <a:ext cx="8762912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   Распространённые</a:t>
            </a:r>
            <a:r>
              <a:rPr lang="ru-RU" sz="32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, нераспространённые</a:t>
            </a:r>
            <a:endParaRPr lang="ru-RU" sz="32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514161"/>
            <a:ext cx="5952527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Бывают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состоят, делятся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4973333"/>
            <a:ext cx="16995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Виды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2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487443"/>
            <a:ext cx="8856984" cy="4467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latin typeface="Cambria"/>
                <a:ea typeface="Calibri"/>
                <a:cs typeface="Times New Roman"/>
              </a:rPr>
              <a:t>-   </a:t>
            </a:r>
            <a:r>
              <a:rPr lang="ru-RU" sz="4800" dirty="0">
                <a:latin typeface="Cambria"/>
                <a:ea typeface="Calibri"/>
                <a:cs typeface="Times New Roman"/>
              </a:rPr>
              <a:t>предложения можно распределить в группы по наличию второстепенных членов предложения? </a:t>
            </a:r>
            <a:endParaRPr lang="ru-RU" sz="4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latin typeface="Cambria"/>
                <a:ea typeface="Calibri"/>
                <a:cs typeface="Times New Roman"/>
              </a:rPr>
              <a:t> </a:t>
            </a:r>
            <a:endParaRPr lang="ru-RU" sz="4800" b="1" dirty="0"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260648"/>
            <a:ext cx="7128792" cy="88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«Веришь ли ты, что…»</a:t>
            </a:r>
            <a:endParaRPr lang="ru-RU" sz="48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468045"/>
            <a:ext cx="865187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699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254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 «Предложение.Словосочетание»</dc:title>
  <dc:creator>Admin</dc:creator>
  <cp:lastModifiedBy>Наталья</cp:lastModifiedBy>
  <cp:revision>65</cp:revision>
  <dcterms:created xsi:type="dcterms:W3CDTF">2011-03-26T11:51:38Z</dcterms:created>
  <dcterms:modified xsi:type="dcterms:W3CDTF">2013-01-18T17:07:19Z</dcterms:modified>
</cp:coreProperties>
</file>