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5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76" r:id="rId10"/>
    <p:sldId id="277" r:id="rId11"/>
    <p:sldId id="278" r:id="rId12"/>
    <p:sldId id="259" r:id="rId13"/>
    <p:sldId id="300" r:id="rId14"/>
    <p:sldId id="301" r:id="rId15"/>
    <p:sldId id="302" r:id="rId16"/>
    <p:sldId id="303" r:id="rId17"/>
    <p:sldId id="304" r:id="rId18"/>
    <p:sldId id="291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21" autoAdjust="0"/>
  </p:normalViewPr>
  <p:slideViewPr>
    <p:cSldViewPr>
      <p:cViewPr>
        <p:scale>
          <a:sx n="90" d="100"/>
          <a:sy n="90" d="100"/>
        </p:scale>
        <p:origin x="-59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C8958-3AFD-4A16-B631-F688A1A748AA}" type="doc">
      <dgm:prSet loTypeId="urn:microsoft.com/office/officeart/2005/8/layout/pyramid2" loCatId="pyramid" qsTypeId="urn:microsoft.com/office/officeart/2005/8/quickstyle/simple2" qsCatId="simple" csTypeId="urn:microsoft.com/office/officeart/2005/8/colors/accent3_3" csCatId="accent3" phldr="1"/>
      <dgm:spPr/>
    </dgm:pt>
    <dgm:pt modelId="{52341AFF-808A-4FBF-A0F2-2900B3D73046}">
      <dgm:prSet phldrT="[Текст]" custT="1"/>
      <dgm:spPr/>
      <dgm:t>
        <a:bodyPr/>
        <a:lstStyle/>
        <a:p>
          <a:r>
            <a:rPr lang="ru-RU" sz="1200" b="1" dirty="0" smtClean="0"/>
            <a:t>Власть выражена в праве избирать (активное избирательное право) и быть избранным (пассивное избирательное право), а так же в возможности гражданина выражать свое мнение на референдуме </a:t>
          </a:r>
          <a:endParaRPr lang="ru-RU" sz="1200" b="1" dirty="0"/>
        </a:p>
      </dgm:t>
    </dgm:pt>
    <dgm:pt modelId="{2A26C2F2-7BD1-4C75-9949-22F582198219}" type="parTrans" cxnId="{6F8310CB-9FE4-42A3-BDC5-15DE5A931483}">
      <dgm:prSet/>
      <dgm:spPr/>
      <dgm:t>
        <a:bodyPr/>
        <a:lstStyle/>
        <a:p>
          <a:endParaRPr lang="ru-RU"/>
        </a:p>
      </dgm:t>
    </dgm:pt>
    <dgm:pt modelId="{5E33BA0F-3910-4F94-AC98-737F5883A4DB}" type="sibTrans" cxnId="{6F8310CB-9FE4-42A3-BDC5-15DE5A931483}">
      <dgm:prSet/>
      <dgm:spPr/>
      <dgm:t>
        <a:bodyPr/>
        <a:lstStyle/>
        <a:p>
          <a:endParaRPr lang="ru-RU"/>
        </a:p>
      </dgm:t>
    </dgm:pt>
    <dgm:pt modelId="{78367773-EA89-41E0-A1D5-39991D8F0579}" type="pres">
      <dgm:prSet presAssocID="{7E4C8958-3AFD-4A16-B631-F688A1A748AA}" presName="compositeShape" presStyleCnt="0">
        <dgm:presLayoutVars>
          <dgm:dir/>
          <dgm:resizeHandles/>
        </dgm:presLayoutVars>
      </dgm:prSet>
      <dgm:spPr/>
    </dgm:pt>
    <dgm:pt modelId="{C8A527A9-18BC-4F8F-9D86-3C39FE19624D}" type="pres">
      <dgm:prSet presAssocID="{7E4C8958-3AFD-4A16-B631-F688A1A748AA}" presName="pyramid" presStyleLbl="node1" presStyleIdx="0" presStyleCnt="1" custFlipVert="1" custScaleX="5313" custScaleY="5302" custLinFactNeighborX="-4772" custLinFactNeighborY="1797"/>
      <dgm:spPr>
        <a:prstGeom prst="ellipse">
          <a:avLst/>
        </a:prstGeom>
      </dgm:spPr>
    </dgm:pt>
    <dgm:pt modelId="{1052B054-2C4F-4373-97C0-64E8516B6402}" type="pres">
      <dgm:prSet presAssocID="{7E4C8958-3AFD-4A16-B631-F688A1A748AA}" presName="theList" presStyleCnt="0"/>
      <dgm:spPr/>
    </dgm:pt>
    <dgm:pt modelId="{1BD3D8BC-055E-4BB4-9AE4-354F4AC6EAAD}" type="pres">
      <dgm:prSet presAssocID="{52341AFF-808A-4FBF-A0F2-2900B3D73046}" presName="aNode" presStyleLbl="fgAcc1" presStyleIdx="0" presStyleCnt="1" custScaleX="172039" custScaleY="30522" custLinFactNeighborX="41173" custLinFactNeighborY="3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E6E98-716D-4F71-97F8-33FAC94A503D}" type="pres">
      <dgm:prSet presAssocID="{52341AFF-808A-4FBF-A0F2-2900B3D73046}" presName="aSpace" presStyleCnt="0"/>
      <dgm:spPr/>
    </dgm:pt>
  </dgm:ptLst>
  <dgm:cxnLst>
    <dgm:cxn modelId="{6F8310CB-9FE4-42A3-BDC5-15DE5A931483}" srcId="{7E4C8958-3AFD-4A16-B631-F688A1A748AA}" destId="{52341AFF-808A-4FBF-A0F2-2900B3D73046}" srcOrd="0" destOrd="0" parTransId="{2A26C2F2-7BD1-4C75-9949-22F582198219}" sibTransId="{5E33BA0F-3910-4F94-AC98-737F5883A4DB}"/>
    <dgm:cxn modelId="{23EC4A1A-F0F7-4FD7-AE75-FA452EDE1436}" type="presOf" srcId="{7E4C8958-3AFD-4A16-B631-F688A1A748AA}" destId="{78367773-EA89-41E0-A1D5-39991D8F0579}" srcOrd="0" destOrd="0" presId="urn:microsoft.com/office/officeart/2005/8/layout/pyramid2"/>
    <dgm:cxn modelId="{6D770CFF-9F5F-4D7A-B9B1-156A58ABB5DB}" type="presOf" srcId="{52341AFF-808A-4FBF-A0F2-2900B3D73046}" destId="{1BD3D8BC-055E-4BB4-9AE4-354F4AC6EAAD}" srcOrd="0" destOrd="0" presId="urn:microsoft.com/office/officeart/2005/8/layout/pyramid2"/>
    <dgm:cxn modelId="{2EF257B6-A248-4D2A-9DE3-C06BCF81EDE7}" type="presParOf" srcId="{78367773-EA89-41E0-A1D5-39991D8F0579}" destId="{C8A527A9-18BC-4F8F-9D86-3C39FE19624D}" srcOrd="0" destOrd="0" presId="urn:microsoft.com/office/officeart/2005/8/layout/pyramid2"/>
    <dgm:cxn modelId="{D442E5CF-29D0-48E0-AF99-27C93B517EC2}" type="presParOf" srcId="{78367773-EA89-41E0-A1D5-39991D8F0579}" destId="{1052B054-2C4F-4373-97C0-64E8516B6402}" srcOrd="1" destOrd="0" presId="urn:microsoft.com/office/officeart/2005/8/layout/pyramid2"/>
    <dgm:cxn modelId="{790949DE-76FE-4F97-90D1-9A5E1D580F04}" type="presParOf" srcId="{1052B054-2C4F-4373-97C0-64E8516B6402}" destId="{1BD3D8BC-055E-4BB4-9AE4-354F4AC6EAAD}" srcOrd="0" destOrd="0" presId="urn:microsoft.com/office/officeart/2005/8/layout/pyramid2"/>
    <dgm:cxn modelId="{51D26642-9D1C-49EE-9451-5014882A7454}" type="presParOf" srcId="{1052B054-2C4F-4373-97C0-64E8516B6402}" destId="{EEDE6E98-716D-4F71-97F8-33FAC94A503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C8958-3AFD-4A16-B631-F688A1A748AA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</dgm:pt>
    <dgm:pt modelId="{EFE50877-16FE-40AD-B6C9-B84C63771596}">
      <dgm:prSet phldrT="[Текст]"/>
      <dgm:spPr/>
      <dgm:t>
        <a:bodyPr/>
        <a:lstStyle/>
        <a:p>
          <a:r>
            <a:rPr lang="ru-RU" dirty="0" smtClean="0"/>
            <a:t>Человек имеет возможность влиять на ситуацию в стране, выбирает того, кому может доверить решение своих проблем</a:t>
          </a:r>
          <a:endParaRPr lang="ru-RU" dirty="0"/>
        </a:p>
      </dgm:t>
    </dgm:pt>
    <dgm:pt modelId="{1489C91D-CD4D-44C3-94CE-76C0849823E3}" type="parTrans" cxnId="{CBFDBE6F-D539-408B-BA63-C0090ED944E0}">
      <dgm:prSet/>
      <dgm:spPr/>
      <dgm:t>
        <a:bodyPr/>
        <a:lstStyle/>
        <a:p>
          <a:endParaRPr lang="ru-RU"/>
        </a:p>
      </dgm:t>
    </dgm:pt>
    <dgm:pt modelId="{CD0F7A8E-588E-4A0B-8990-284E39A18059}" type="sibTrans" cxnId="{CBFDBE6F-D539-408B-BA63-C0090ED944E0}">
      <dgm:prSet/>
      <dgm:spPr/>
      <dgm:t>
        <a:bodyPr/>
        <a:lstStyle/>
        <a:p>
          <a:endParaRPr lang="ru-RU"/>
        </a:p>
      </dgm:t>
    </dgm:pt>
    <dgm:pt modelId="{78367773-EA89-41E0-A1D5-39991D8F0579}" type="pres">
      <dgm:prSet presAssocID="{7E4C8958-3AFD-4A16-B631-F688A1A748AA}" presName="compositeShape" presStyleCnt="0">
        <dgm:presLayoutVars>
          <dgm:dir/>
          <dgm:resizeHandles/>
        </dgm:presLayoutVars>
      </dgm:prSet>
      <dgm:spPr/>
    </dgm:pt>
    <dgm:pt modelId="{C8A527A9-18BC-4F8F-9D86-3C39FE19624D}" type="pres">
      <dgm:prSet presAssocID="{7E4C8958-3AFD-4A16-B631-F688A1A748AA}" presName="pyramid" presStyleLbl="node1" presStyleIdx="0" presStyleCnt="1" custFlipVert="1" custScaleX="10346" custScaleY="10346" custLinFactNeighborX="-29736" custLinFactNeighborY="15295"/>
      <dgm:spPr>
        <a:prstGeom prst="ellipse">
          <a:avLst/>
        </a:prstGeom>
      </dgm:spPr>
    </dgm:pt>
    <dgm:pt modelId="{1052B054-2C4F-4373-97C0-64E8516B6402}" type="pres">
      <dgm:prSet presAssocID="{7E4C8958-3AFD-4A16-B631-F688A1A748AA}" presName="theList" presStyleCnt="0"/>
      <dgm:spPr/>
    </dgm:pt>
    <dgm:pt modelId="{19CD7DBF-E4A5-4879-9C0C-91CB3C14A132}" type="pres">
      <dgm:prSet presAssocID="{EFE50877-16FE-40AD-B6C9-B84C63771596}" presName="aNode" presStyleLbl="fgAcc1" presStyleIdx="0" presStyleCnt="1" custScaleX="186759" custScaleY="34624" custLinFactY="14605" custLinFactNeighborX="92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EBF68-22B7-4E58-B163-E5EC22997298}" type="pres">
      <dgm:prSet presAssocID="{EFE50877-16FE-40AD-B6C9-B84C63771596}" presName="aSpace" presStyleCnt="0"/>
      <dgm:spPr/>
    </dgm:pt>
  </dgm:ptLst>
  <dgm:cxnLst>
    <dgm:cxn modelId="{BFE70B90-5E76-4D15-89A9-224520000CE5}" type="presOf" srcId="{EFE50877-16FE-40AD-B6C9-B84C63771596}" destId="{19CD7DBF-E4A5-4879-9C0C-91CB3C14A132}" srcOrd="0" destOrd="0" presId="urn:microsoft.com/office/officeart/2005/8/layout/pyramid2"/>
    <dgm:cxn modelId="{0A429441-569F-487E-8765-B44B2C277121}" type="presOf" srcId="{7E4C8958-3AFD-4A16-B631-F688A1A748AA}" destId="{78367773-EA89-41E0-A1D5-39991D8F0579}" srcOrd="0" destOrd="0" presId="urn:microsoft.com/office/officeart/2005/8/layout/pyramid2"/>
    <dgm:cxn modelId="{CBFDBE6F-D539-408B-BA63-C0090ED944E0}" srcId="{7E4C8958-3AFD-4A16-B631-F688A1A748AA}" destId="{EFE50877-16FE-40AD-B6C9-B84C63771596}" srcOrd="0" destOrd="0" parTransId="{1489C91D-CD4D-44C3-94CE-76C0849823E3}" sibTransId="{CD0F7A8E-588E-4A0B-8990-284E39A18059}"/>
    <dgm:cxn modelId="{846A8B07-3FDD-4B18-8559-19E90EFD90F9}" type="presParOf" srcId="{78367773-EA89-41E0-A1D5-39991D8F0579}" destId="{C8A527A9-18BC-4F8F-9D86-3C39FE19624D}" srcOrd="0" destOrd="0" presId="urn:microsoft.com/office/officeart/2005/8/layout/pyramid2"/>
    <dgm:cxn modelId="{4A171689-74E3-4BFE-8C60-1032576D5E60}" type="presParOf" srcId="{78367773-EA89-41E0-A1D5-39991D8F0579}" destId="{1052B054-2C4F-4373-97C0-64E8516B6402}" srcOrd="1" destOrd="0" presId="urn:microsoft.com/office/officeart/2005/8/layout/pyramid2"/>
    <dgm:cxn modelId="{BFD2C5FF-04BE-40E5-B661-34FF8C3D18B2}" type="presParOf" srcId="{1052B054-2C4F-4373-97C0-64E8516B6402}" destId="{19CD7DBF-E4A5-4879-9C0C-91CB3C14A132}" srcOrd="0" destOrd="0" presId="urn:microsoft.com/office/officeart/2005/8/layout/pyramid2"/>
    <dgm:cxn modelId="{C618CF81-FE48-4B3B-A972-EFFF1F8E76B7}" type="presParOf" srcId="{1052B054-2C4F-4373-97C0-64E8516B6402}" destId="{1CAEBF68-22B7-4E58-B163-E5EC2299729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C8958-3AFD-4A16-B631-F688A1A748AA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AC8DE95-61ED-440E-953D-8AADE305A0E2}">
      <dgm:prSet phldrT="[Текст]"/>
      <dgm:spPr/>
      <dgm:t>
        <a:bodyPr/>
        <a:lstStyle/>
        <a:p>
          <a:r>
            <a:rPr lang="ru-RU" dirty="0" smtClean="0"/>
            <a:t>На выборах человек выражает свою волю</a:t>
          </a:r>
          <a:endParaRPr lang="ru-RU" dirty="0"/>
        </a:p>
      </dgm:t>
    </dgm:pt>
    <dgm:pt modelId="{EB243F51-5791-44E9-A1EA-861C5D4929DF}" type="parTrans" cxnId="{8ADDE3C8-DF3B-4698-ADA0-6D149ACA05DB}">
      <dgm:prSet/>
      <dgm:spPr/>
      <dgm:t>
        <a:bodyPr/>
        <a:lstStyle/>
        <a:p>
          <a:endParaRPr lang="ru-RU"/>
        </a:p>
      </dgm:t>
    </dgm:pt>
    <dgm:pt modelId="{279C7AF7-AE0B-496F-828E-D3864ECEB0DC}" type="sibTrans" cxnId="{8ADDE3C8-DF3B-4698-ADA0-6D149ACA05DB}">
      <dgm:prSet/>
      <dgm:spPr/>
      <dgm:t>
        <a:bodyPr/>
        <a:lstStyle/>
        <a:p>
          <a:endParaRPr lang="ru-RU"/>
        </a:p>
      </dgm:t>
    </dgm:pt>
    <dgm:pt modelId="{78367773-EA89-41E0-A1D5-39991D8F0579}" type="pres">
      <dgm:prSet presAssocID="{7E4C8958-3AFD-4A16-B631-F688A1A748A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A527A9-18BC-4F8F-9D86-3C39FE19624D}" type="pres">
      <dgm:prSet presAssocID="{7E4C8958-3AFD-4A16-B631-F688A1A748AA}" presName="pyramid" presStyleLbl="node1" presStyleIdx="0" presStyleCnt="1" custFlipVert="0" custScaleX="6701" custScaleY="6700" custLinFactNeighborX="-3320" custLinFactNeighborY="-1306"/>
      <dgm:spPr>
        <a:prstGeom prst="ellipse">
          <a:avLst/>
        </a:prstGeom>
      </dgm:spPr>
    </dgm:pt>
    <dgm:pt modelId="{1052B054-2C4F-4373-97C0-64E8516B6402}" type="pres">
      <dgm:prSet presAssocID="{7E4C8958-3AFD-4A16-B631-F688A1A748AA}" presName="theList" presStyleCnt="0"/>
      <dgm:spPr/>
    </dgm:pt>
    <dgm:pt modelId="{25012B3D-01D0-4AD9-B1C1-DC0FCB20A771}" type="pres">
      <dgm:prSet presAssocID="{6AC8DE95-61ED-440E-953D-8AADE305A0E2}" presName="aNode" presStyleLbl="fgAcc1" presStyleIdx="0" presStyleCnt="1" custScaleX="167138" custScaleY="20484" custLinFactNeighborX="42927" custLinFactNeighborY="5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33971-66A9-42DA-9D9E-728E15A87C45}" type="pres">
      <dgm:prSet presAssocID="{6AC8DE95-61ED-440E-953D-8AADE305A0E2}" presName="aSpace" presStyleCnt="0"/>
      <dgm:spPr/>
    </dgm:pt>
  </dgm:ptLst>
  <dgm:cxnLst>
    <dgm:cxn modelId="{D5CC57A0-0F3D-4F70-B34B-3968536A5D43}" type="presOf" srcId="{6AC8DE95-61ED-440E-953D-8AADE305A0E2}" destId="{25012B3D-01D0-4AD9-B1C1-DC0FCB20A771}" srcOrd="0" destOrd="0" presId="urn:microsoft.com/office/officeart/2005/8/layout/pyramid2"/>
    <dgm:cxn modelId="{902E8684-885D-471C-8B4B-C4321E253EBC}" type="presOf" srcId="{7E4C8958-3AFD-4A16-B631-F688A1A748AA}" destId="{78367773-EA89-41E0-A1D5-39991D8F0579}" srcOrd="0" destOrd="0" presId="urn:microsoft.com/office/officeart/2005/8/layout/pyramid2"/>
    <dgm:cxn modelId="{8ADDE3C8-DF3B-4698-ADA0-6D149ACA05DB}" srcId="{7E4C8958-3AFD-4A16-B631-F688A1A748AA}" destId="{6AC8DE95-61ED-440E-953D-8AADE305A0E2}" srcOrd="0" destOrd="0" parTransId="{EB243F51-5791-44E9-A1EA-861C5D4929DF}" sibTransId="{279C7AF7-AE0B-496F-828E-D3864ECEB0DC}"/>
    <dgm:cxn modelId="{75AA64F3-4A17-4398-8EF3-2C67EE072ABE}" type="presParOf" srcId="{78367773-EA89-41E0-A1D5-39991D8F0579}" destId="{C8A527A9-18BC-4F8F-9D86-3C39FE19624D}" srcOrd="0" destOrd="0" presId="urn:microsoft.com/office/officeart/2005/8/layout/pyramid2"/>
    <dgm:cxn modelId="{5BF90FBA-4C19-4C03-B8BC-AFC652CD8CA1}" type="presParOf" srcId="{78367773-EA89-41E0-A1D5-39991D8F0579}" destId="{1052B054-2C4F-4373-97C0-64E8516B6402}" srcOrd="1" destOrd="0" presId="urn:microsoft.com/office/officeart/2005/8/layout/pyramid2"/>
    <dgm:cxn modelId="{3EC60BB0-9DDD-48BE-ACD9-6259BB49966B}" type="presParOf" srcId="{1052B054-2C4F-4373-97C0-64E8516B6402}" destId="{25012B3D-01D0-4AD9-B1C1-DC0FCB20A771}" srcOrd="0" destOrd="0" presId="urn:microsoft.com/office/officeart/2005/8/layout/pyramid2"/>
    <dgm:cxn modelId="{7FA88949-A29F-45B8-A15B-B58EF6B2E644}" type="presParOf" srcId="{1052B054-2C4F-4373-97C0-64E8516B6402}" destId="{A9B33971-66A9-42DA-9D9E-728E15A87C4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527A9-18BC-4F8F-9D86-3C39FE19624D}">
      <dsp:nvSpPr>
        <dsp:cNvPr id="0" name=""/>
        <dsp:cNvSpPr/>
      </dsp:nvSpPr>
      <dsp:spPr>
        <a:xfrm flipV="1">
          <a:off x="1649064" y="1927075"/>
          <a:ext cx="208329" cy="207897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D3D8BC-055E-4BB4-9AE4-354F4AC6EAAD}">
      <dsp:nvSpPr>
        <dsp:cNvPr id="0" name=""/>
        <dsp:cNvSpPr/>
      </dsp:nvSpPr>
      <dsp:spPr>
        <a:xfrm>
          <a:off x="2044609" y="1428759"/>
          <a:ext cx="4384810" cy="9574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Власть выражена в праве избирать (активное избирательное право) и быть избранным (пассивное избирательное право), а так же в возможности гражданина выражать свое мнение на референдуме </a:t>
          </a:r>
          <a:endParaRPr lang="ru-RU" sz="1200" b="1" kern="1200" dirty="0"/>
        </a:p>
      </dsp:txBody>
      <dsp:txXfrm>
        <a:off x="2091348" y="1475498"/>
        <a:ext cx="4291332" cy="863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527A9-18BC-4F8F-9D86-3C39FE19624D}">
      <dsp:nvSpPr>
        <dsp:cNvPr id="0" name=""/>
        <dsp:cNvSpPr/>
      </dsp:nvSpPr>
      <dsp:spPr>
        <a:xfrm flipV="1">
          <a:off x="321486" y="2357458"/>
          <a:ext cx="405679" cy="405679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D7DBF-E4A5-4879-9C0C-91CB3C14A132}">
      <dsp:nvSpPr>
        <dsp:cNvPr id="0" name=""/>
        <dsp:cNvSpPr/>
      </dsp:nvSpPr>
      <dsp:spPr>
        <a:xfrm>
          <a:off x="821538" y="2071702"/>
          <a:ext cx="4759983" cy="10861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Человек имеет возможность влиять на ситуацию в стране, выбирает того, кому может доверить решение своих проблем</a:t>
          </a:r>
          <a:endParaRPr lang="ru-RU" sz="1600" kern="1200" dirty="0"/>
        </a:p>
      </dsp:txBody>
      <dsp:txXfrm>
        <a:off x="874558" y="2124722"/>
        <a:ext cx="4653943" cy="980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527A9-18BC-4F8F-9D86-3C39FE19624D}">
      <dsp:nvSpPr>
        <dsp:cNvPr id="0" name=""/>
        <dsp:cNvSpPr/>
      </dsp:nvSpPr>
      <dsp:spPr>
        <a:xfrm>
          <a:off x="1750224" y="1777994"/>
          <a:ext cx="262754" cy="26271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12B3D-01D0-4AD9-B1C1-DC0FCB20A771}">
      <dsp:nvSpPr>
        <dsp:cNvPr id="0" name=""/>
        <dsp:cNvSpPr/>
      </dsp:nvSpPr>
      <dsp:spPr>
        <a:xfrm>
          <a:off x="2250292" y="1643076"/>
          <a:ext cx="4259897" cy="6425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выборах человек выражает свою волю</a:t>
          </a:r>
          <a:endParaRPr lang="ru-RU" sz="1600" kern="1200" dirty="0"/>
        </a:p>
      </dsp:txBody>
      <dsp:txXfrm>
        <a:off x="2281659" y="1674443"/>
        <a:ext cx="4197163" cy="579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B848B-341A-4899-B4B2-B3648B2F3C8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24E28-F954-49A3-A932-FB7BA9A64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12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982D302-FD1D-4982-ABC6-85BF7B9F167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DA8C8A-B0E6-4486-9E28-FE74CD99E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928802"/>
            <a:ext cx="81564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ВЫБОР –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НАШЕ БУДУЩЕЕ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93171" y="1638797"/>
            <a:ext cx="3643338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Всеобщее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06776" y="2488546"/>
            <a:ext cx="3673505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Равное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36943" y="3460031"/>
            <a:ext cx="3643339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Прямое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36943" y="4458066"/>
            <a:ext cx="3643338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При тайном         голосовании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928662" y="-35242"/>
            <a:ext cx="607223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Принципы избирательного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права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-127575"/>
            <a:ext cx="86044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85720" y="5088733"/>
            <a:ext cx="4214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1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593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Прямая со стрелкой 17"/>
          <p:cNvCxnSpPr>
            <a:endCxn id="19465" idx="3"/>
          </p:cNvCxnSpPr>
          <p:nvPr/>
        </p:nvCxnSpPr>
        <p:spPr>
          <a:xfrm flipH="1" flipV="1">
            <a:off x="3936509" y="1924549"/>
            <a:ext cx="1521055" cy="113550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3964231" y="2808973"/>
            <a:ext cx="1465610" cy="25107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9460" idx="3"/>
          </p:cNvCxnSpPr>
          <p:nvPr/>
        </p:nvCxnSpPr>
        <p:spPr>
          <a:xfrm flipH="1">
            <a:off x="3980282" y="3060050"/>
            <a:ext cx="1449560" cy="68573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949444" y="3070156"/>
            <a:ext cx="1508120" cy="177402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564" y="1274486"/>
            <a:ext cx="30480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59" grpId="0" animBg="1"/>
      <p:bldP spid="19460" grpId="0" animBg="1"/>
      <p:bldP spid="19461" grpId="0" animBg="1"/>
      <p:bldP spid="19467" grpId="0"/>
      <p:bldP spid="194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1310" y="332656"/>
            <a:ext cx="864399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Равное  избирательное право.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Никто из голосующих не получает преимуществ.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Каждый имеет и отдает один голос.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31310" y="-1594383"/>
            <a:ext cx="8445146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Всеобщее избирательное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право.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збирать </a:t>
            </a:r>
            <a:r>
              <a:rPr lang="ru-RU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могут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все (кроме </a:t>
            </a:r>
            <a:r>
              <a:rPr lang="ru-RU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категорий граждан, специально оговоренных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законом), </a:t>
            </a:r>
            <a:r>
              <a:rPr lang="ru-RU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достигшие </a:t>
            </a:r>
            <a:r>
              <a:rPr lang="ru-RU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к моменту выборов 18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лет.                Они регистрируются </a:t>
            </a:r>
            <a:r>
              <a:rPr lang="ru-RU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как избиратели и могут без всяких препятствий следовать в день выборов на избирательные участки по месту проживания, чтобы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проголосовать.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endParaRPr lang="ru-RU" sz="16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endParaRPr lang="ru-RU" sz="16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lang="ru-RU" sz="16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Прямое избирательное право.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Избиратель на выборах  голосует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«за» или «против» кандидатов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непосредственно. </a:t>
            </a: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Тайное голосование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Какой-либо контроль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 волеизъявлением избирателей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Исключается. Никто не имеет право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принуждать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гражданина участвовать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75" algn="ctr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или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не участвовать в выборах против его воли.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05375" algn="ctr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02208"/>
            <a:ext cx="1944216" cy="168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37626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79738"/>
            <a:ext cx="2088232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7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77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77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7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7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77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77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76554" y="1868644"/>
            <a:ext cx="3375366" cy="714380"/>
          </a:xfrm>
          <a:prstGeom prst="roundRect">
            <a:avLst>
              <a:gd name="adj" fmla="val 16667"/>
            </a:avLst>
          </a:prstGeom>
          <a:solidFill>
            <a:srgbClr val="B6DDE8"/>
          </a:solidFill>
          <a:ln w="1905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 Р Е З И Д Е Н Т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1560" y="4010396"/>
            <a:ext cx="2664296" cy="85725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Федеральные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07904" y="4010396"/>
            <a:ext cx="2500329" cy="85725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убъектов        федерации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588109" y="4005064"/>
            <a:ext cx="2286016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Местные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7" name="AutoShape 3"/>
          <p:cNvSpPr>
            <a:spLocks noChangeShapeType="1"/>
          </p:cNvSpPr>
          <p:nvPr/>
        </p:nvSpPr>
        <p:spPr bwMode="auto">
          <a:xfrm flipH="1">
            <a:off x="2686620" y="2511586"/>
            <a:ext cx="3685579" cy="133787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/>
          <p:cNvSpPr>
            <a:spLocks noChangeShapeType="1"/>
          </p:cNvSpPr>
          <p:nvPr/>
        </p:nvSpPr>
        <p:spPr bwMode="auto">
          <a:xfrm flipH="1">
            <a:off x="5292650" y="2511586"/>
            <a:ext cx="1079550" cy="141285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" name="AutoShape 1"/>
          <p:cNvSpPr>
            <a:spLocks noChangeShapeType="1"/>
          </p:cNvSpPr>
          <p:nvPr/>
        </p:nvSpPr>
        <p:spPr bwMode="auto">
          <a:xfrm>
            <a:off x="6372200" y="2511586"/>
            <a:ext cx="1576211" cy="145135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28596" y="357166"/>
            <a:ext cx="70009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выбираем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-269875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-269875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-269875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-269875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29409" y="1868644"/>
            <a:ext cx="4344716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ОРГАНЫ ВЛАСТИ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0" grpId="0" animBg="1"/>
      <p:bldP spid="16389" grpId="0" animBg="1"/>
      <p:bldP spid="16388" grpId="0" animBg="1"/>
      <p:bldP spid="16387" grpId="0" animBg="1"/>
      <p:bldP spid="16386" grpId="0" animBg="1"/>
      <p:bldP spid="16385" grpId="0" animBg="1"/>
      <p:bldP spid="16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699" y="404664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</a:t>
            </a:r>
          </a:p>
          <a:p>
            <a:pPr marL="2114550" lvl="4" indent="-285750"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b="1" dirty="0" smtClean="0"/>
              <a:t>Президент </a:t>
            </a:r>
            <a:r>
              <a:rPr lang="ru-RU" b="1" dirty="0"/>
              <a:t>Российской Федерации </a:t>
            </a:r>
            <a:r>
              <a:rPr lang="ru-RU" dirty="0"/>
              <a:t>— высшая </a:t>
            </a:r>
            <a:r>
              <a:rPr lang="ru-RU" dirty="0" smtClean="0"/>
              <a:t>                                              государственная </a:t>
            </a:r>
            <a:r>
              <a:rPr lang="ru-RU" dirty="0"/>
              <a:t>должность Российской </a:t>
            </a:r>
            <a:r>
              <a:rPr lang="ru-RU" dirty="0" smtClean="0"/>
              <a:t>    Федерации</a:t>
            </a:r>
            <a:r>
              <a:rPr lang="ru-RU" dirty="0"/>
              <a:t>, а также лицо, избранное на эту должность.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Президент </a:t>
            </a:r>
            <a:r>
              <a:rPr lang="ru-RU" dirty="0"/>
              <a:t>России является главой государства. Многие полномочия президента либо имеют непосредственно исполнительный характер, либо приближены к исполнительной власти.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Наряду </a:t>
            </a:r>
            <a:r>
              <a:rPr lang="ru-RU" dirty="0"/>
              <a:t>с этим, по мнению некоторых исследователей, президент не относится к какой-либо одной ветви власти, а возвышается над нею, поскольку осуществляет координирующие функции и имеет право роспуска Государственной думы.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Президент </a:t>
            </a:r>
            <a:r>
              <a:rPr lang="ru-RU" dirty="0"/>
              <a:t>Российской Федерации является также гарантом Конституции Российской Федерации, прав и свобод человека и гражданина и Верховным главнокомандующим Вооружёнными силами Российской Федерации.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соответствии с Конституцией Российской Федерации и федеральными законами Президент Российской Федерации определяет основные направления внутренней и внешней политики.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95" y="404664"/>
            <a:ext cx="167502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05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42716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59939"/>
            <a:ext cx="6552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Федеральное собрание </a:t>
            </a:r>
            <a:r>
              <a:rPr lang="ru-RU" dirty="0"/>
              <a:t>— высший представительный и законодательный орган России (согласно статье 94 Конституции Российской Федерации), Парламент Российской Федерации.</a:t>
            </a:r>
          </a:p>
          <a:p>
            <a:endParaRPr lang="ru-RU" dirty="0" smtClean="0"/>
          </a:p>
          <a:p>
            <a:r>
              <a:rPr lang="ru-RU" dirty="0" smtClean="0"/>
              <a:t>Функции </a:t>
            </a:r>
            <a:r>
              <a:rPr lang="ru-RU" dirty="0"/>
              <a:t>и полномочия Федерального собрания распределены между двумя палатами — Государственной думой (нижняя палата) и Советом Федерации (верхняя палата).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Федеральное </a:t>
            </a:r>
            <a:r>
              <a:rPr lang="ru-RU" dirty="0"/>
              <a:t>собрание является постоянно действующим органом (статья 99 Конституции Российской Федерации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Обе палаты могут собираться совместно для заслушивания посланий Президента Российской Федерации, посланий Конституционного суда Российской Федерации, выступлений руководителей иностранных </a:t>
            </a:r>
            <a:r>
              <a:rPr lang="ru-RU" dirty="0" smtClean="0"/>
              <a:t>государств.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40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Органы </a:t>
            </a:r>
            <a:r>
              <a:rPr lang="ru-RU" sz="2000" b="1" dirty="0"/>
              <a:t>власти субъекта федерации: </a:t>
            </a:r>
            <a:endParaRPr lang="ru-RU" sz="2000" b="1" dirty="0" smtClean="0"/>
          </a:p>
          <a:p>
            <a:endParaRPr lang="ru-RU" sz="20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законодательные </a:t>
            </a:r>
            <a:r>
              <a:rPr lang="ru-RU" sz="2000" dirty="0"/>
              <a:t>органы власти субъекта федерации,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высшее </a:t>
            </a:r>
            <a:r>
              <a:rPr lang="ru-RU" sz="2000" dirty="0"/>
              <a:t>должностное лицо (глава республики, губернатор, глава администрации) субъекта федерации,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органы </a:t>
            </a:r>
            <a:r>
              <a:rPr lang="ru-RU" sz="2000" dirty="0"/>
              <a:t>исполнительной власти субъекта федерации.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55161"/>
            <a:ext cx="24482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46" y="3717032"/>
            <a:ext cx="21602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47939"/>
            <a:ext cx="252028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0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ол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3" y="857232"/>
            <a:ext cx="4680519" cy="478634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286148" cy="476728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Местное самоуправление определяется как самостоятельная и под свою ответственность деятельность населения по решению непосредственно или через органы местного самоуправления вопросов местного значения, исходя из интересов населения, его исторических и иных местных традиций. </a:t>
            </a:r>
            <a:r>
              <a:rPr lang="ru-RU" dirty="0" smtClean="0"/>
              <a:t>Это определение принято Советом Европы и содержится в «Европейской хартии» местного самоуправления.</a:t>
            </a:r>
          </a:p>
          <a:p>
            <a:r>
              <a:rPr lang="ru-RU" i="1" dirty="0" smtClean="0"/>
              <a:t>ФЗ «Об общих принципах организации местного самоуправления в Российской Федерации», вступивший в силу с первого сентября 1995 г., определил общую концепцию реформы местного самоуправления. 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b="1" dirty="0" smtClean="0"/>
              <a:t>Органы местного самоуправления не входят в систему органов государственной власти.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3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sz="half" idx="2"/>
          </p:nvPr>
        </p:nvSpPr>
        <p:spPr>
          <a:xfrm>
            <a:off x="5786446" y="357166"/>
            <a:ext cx="2928958" cy="47863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местные нужды лучше всего знакомы самим жителям.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местное самоуправление развивает в гражданах самостоятельность, энергию и предприимчивость, они перестают ожидать всех благ от правительства, привыкая полагаться на самих себя.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общественная жизнь при наличии местного самоуправления равномернее распределяется по всему государству, а не стягивается к центру.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местное самоуправление связывает администрацию с народом. Наряду с частными интересами у гражданина появляются общественные.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местное самоуправление дает гражданам ближайшее и практическое знакомство с общественными делами. местное самоуправление является серьезной подготовительной школой для государственных деятелей высших категорий, которые через него знакомятся с социальными проблемами рядовых граждан.</a:t>
            </a:r>
          </a:p>
          <a:p>
            <a:endParaRPr lang="ru-RU" sz="1200" dirty="0"/>
          </a:p>
        </p:txBody>
      </p:sp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2"/>
          <a:srcRect t="13354" b="13354"/>
          <a:stretch>
            <a:fillRect/>
          </a:stretch>
        </p:blipFill>
        <p:spPr>
          <a:xfrm>
            <a:off x="357158" y="428604"/>
            <a:ext cx="5294962" cy="45845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429264"/>
            <a:ext cx="8686800" cy="105156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чем польза местного самоуправления для общества?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8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86337" y="3643313"/>
            <a:ext cx="3357563" cy="23574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75" y="3571875"/>
            <a:ext cx="3429000" cy="24288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642938" y="1428750"/>
            <a:ext cx="3929062" cy="1714500"/>
          </a:xfrm>
          <a:prstGeom prst="rightArrowCallout">
            <a:avLst>
              <a:gd name="adj1" fmla="val 25000"/>
              <a:gd name="adj2" fmla="val 25000"/>
              <a:gd name="adj3" fmla="val 18394"/>
              <a:gd name="adj4" fmla="val 850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мы не ходим на выборы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428750"/>
            <a:ext cx="3643312" cy="1714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Нашу судьбу будет решать другой – тот, кто пришёл на выборы</a:t>
            </a:r>
          </a:p>
        </p:txBody>
      </p:sp>
      <p:pic>
        <p:nvPicPr>
          <p:cNvPr id="18438" name="Picture 9" descr="C:\Documents and Settings\User\Рабочий стол\02.12.07\ч.1\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3963" y="3786188"/>
            <a:ext cx="28241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C:\Documents and Settings\User\Рабочий стол\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675063"/>
            <a:ext cx="278606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1000125" y="20716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 i="1">
              <a:latin typeface="Constant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642918"/>
            <a:ext cx="8501122" cy="1049354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Встретимся </a:t>
            </a: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на </a:t>
            </a:r>
            <a:r>
              <a:rPr lang="ru-RU" sz="66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  <a:ea typeface="+mj-ea"/>
                <a:cs typeface="+mj-cs"/>
              </a:rPr>
              <a:t>выборах!</a:t>
            </a:r>
          </a:p>
        </p:txBody>
      </p:sp>
      <p:pic>
        <p:nvPicPr>
          <p:cNvPr id="9" name="Рисунок 8" descr="_DSC3831 copy.jpg"/>
          <p:cNvPicPr>
            <a:picLocks noChangeAspect="1"/>
          </p:cNvPicPr>
          <p:nvPr/>
        </p:nvPicPr>
        <p:blipFill>
          <a:blip r:embed="rId2"/>
          <a:srcRect t="10422" b="22580"/>
          <a:stretch>
            <a:fillRect/>
          </a:stretch>
        </p:blipFill>
        <p:spPr bwMode="auto">
          <a:xfrm>
            <a:off x="615950" y="2143125"/>
            <a:ext cx="79121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0" y="5643563"/>
            <a:ext cx="37306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/>
              <a:t>Аппарат Избирательной комиссии Республики Коми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143625" y="4000500"/>
            <a:ext cx="2487613" cy="20161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2" name="Скругленный прямоугольник 13"/>
          <p:cNvSpPr/>
          <p:nvPr/>
        </p:nvSpPr>
        <p:spPr>
          <a:xfrm>
            <a:off x="3500438" y="4000500"/>
            <a:ext cx="2368550" cy="20161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3" name="Скругленный прямоугольник 13"/>
          <p:cNvSpPr/>
          <p:nvPr/>
        </p:nvSpPr>
        <p:spPr>
          <a:xfrm>
            <a:off x="642938" y="4000500"/>
            <a:ext cx="2447925" cy="20177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1270" name="Rectangle 3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183563" cy="30892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Что значит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«быть взрослым»?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11271" name="Picture 4" descr="July, 20 - Everyone at Hom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14813"/>
            <a:ext cx="21145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 descr="July, 19 - Holiday I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4214813"/>
            <a:ext cx="1944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 descr="ufo 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214813"/>
            <a:ext cx="2087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5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5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00114" y="1878049"/>
            <a:ext cx="7143773" cy="45513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pic>
        <p:nvPicPr>
          <p:cNvPr id="12293" name="Picture 4" descr="sher- nastiy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175" y="2105025"/>
            <a:ext cx="608965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/>
          </p:cNvSpPr>
          <p:nvPr>
            <p:ph type="subTitle" idx="1"/>
          </p:nvPr>
        </p:nvSpPr>
        <p:spPr>
          <a:xfrm>
            <a:off x="500034" y="571501"/>
            <a:ext cx="8143932" cy="114298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Зарабатывать деньги 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тратить их по своему усмотрению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375" y="1341438"/>
            <a:ext cx="7643813" cy="51117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3316" name="Rectangle 3"/>
          <p:cNvSpPr>
            <a:spLocks noGrp="1"/>
          </p:cNvSpPr>
          <p:nvPr>
            <p:ph type="subTitle" idx="1"/>
          </p:nvPr>
        </p:nvSpPr>
        <p:spPr>
          <a:xfrm>
            <a:off x="571500" y="571500"/>
            <a:ext cx="8115300" cy="4146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Ложиться спать, когда и где хочется</a:t>
            </a:r>
          </a:p>
        </p:txBody>
      </p:sp>
      <p:pic>
        <p:nvPicPr>
          <p:cNvPr id="13317" name="Picture 6" descr="C:\Documents and Settings\User\Рабочий стол\ajanj\Точечный рисунок (3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85938"/>
            <a:ext cx="685482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2938" y="1268413"/>
            <a:ext cx="7786687" cy="50403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4340" name="Rectangle 3"/>
          <p:cNvSpPr>
            <a:spLocks noGrp="1"/>
          </p:cNvSpPr>
          <p:nvPr>
            <p:ph type="subTitle" idx="1"/>
          </p:nvPr>
        </p:nvSpPr>
        <p:spPr>
          <a:xfrm>
            <a:off x="357158" y="214313"/>
            <a:ext cx="8501122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Нести ответственность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за свои поступки</a:t>
            </a:r>
          </a:p>
        </p:txBody>
      </p:sp>
      <p:pic>
        <p:nvPicPr>
          <p:cNvPr id="14341" name="Picture 6" descr="C:\Documents and Settings\User\Рабочий стол\ajanj\Точечный рисунок (4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1571625"/>
            <a:ext cx="66230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71750" y="2000250"/>
            <a:ext cx="4000500" cy="45005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5364" name="Rectangle 3"/>
          <p:cNvSpPr>
            <a:spLocks noGrp="1"/>
          </p:cNvSpPr>
          <p:nvPr>
            <p:ph type="subTitle" idx="1"/>
          </p:nvPr>
        </p:nvSpPr>
        <p:spPr>
          <a:xfrm>
            <a:off x="428625" y="500063"/>
            <a:ext cx="8183563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Строить свое будущее, участвуя в выборах</a:t>
            </a:r>
          </a:p>
        </p:txBody>
      </p:sp>
      <p:pic>
        <p:nvPicPr>
          <p:cNvPr id="15365" name="Picture 6" descr="C:\Documents and Settings\User\Рабочий стол\100KM029\PICT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2564904"/>
            <a:ext cx="3251200" cy="379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857250"/>
            <a:ext cx="814393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Конституция РФ 1993 года </a:t>
            </a:r>
            <a:r>
              <a:rPr lang="ru-RU" sz="20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(извлечения)</a:t>
            </a:r>
            <a:endParaRPr lang="ru-RU" sz="3200" b="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>
              <a:defRPr/>
            </a:pPr>
            <a:r>
              <a:rPr lang="ru-RU" sz="20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Статья </a:t>
            </a:r>
            <a:r>
              <a:rPr lang="ru-RU" sz="20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</a:t>
            </a:r>
          </a:p>
          <a:p>
            <a:pPr>
              <a:defRPr/>
            </a:pPr>
            <a:r>
              <a:rPr lang="ru-RU" sz="1800" b="0" dirty="0">
                <a:latin typeface="Constantia" pitchFamily="18" charset="0"/>
              </a:rPr>
              <a:t> </a:t>
            </a:r>
            <a:r>
              <a:rPr lang="ru-RU" sz="1800" b="1" dirty="0">
                <a:latin typeface="Constantia" pitchFamily="18" charset="0"/>
              </a:rPr>
              <a:t>Российская Федерация - Россия есть демократическое федеративное</a:t>
            </a:r>
            <a:endParaRPr lang="en-US" sz="1800" b="1" dirty="0">
              <a:latin typeface="Constantia" pitchFamily="18" charset="0"/>
            </a:endParaRPr>
          </a:p>
          <a:p>
            <a:pPr>
              <a:defRPr/>
            </a:pPr>
            <a:r>
              <a:rPr lang="ru-RU" sz="1800" b="1" dirty="0"/>
              <a:t> </a:t>
            </a:r>
            <a:r>
              <a:rPr lang="ru-RU" sz="1800" b="1" dirty="0">
                <a:latin typeface="Constantia" pitchFamily="18" charset="0"/>
              </a:rPr>
              <a:t>правовое государство с республиканской формой правления.</a:t>
            </a:r>
          </a:p>
          <a:p>
            <a:pPr>
              <a:defRPr/>
            </a:pPr>
            <a:r>
              <a:rPr lang="ru-RU" sz="1800" b="0" dirty="0">
                <a:latin typeface="Constantia" pitchFamily="18" charset="0"/>
              </a:rPr>
              <a:t> </a:t>
            </a:r>
            <a:r>
              <a:rPr lang="ru-RU" sz="20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Статья 3</a:t>
            </a:r>
          </a:p>
          <a:p>
            <a:pPr>
              <a:defRPr/>
            </a:pPr>
            <a:r>
              <a:rPr lang="ru-RU" sz="1800" b="0" dirty="0">
                <a:latin typeface="Constantia" pitchFamily="18" charset="0"/>
              </a:rPr>
              <a:t> </a:t>
            </a:r>
            <a:r>
              <a:rPr lang="ru-RU" sz="2000" b="0" dirty="0">
                <a:latin typeface="Constantia" pitchFamily="18" charset="0"/>
              </a:rPr>
              <a:t>1. Носителем суверенитета и единственным источником власти в </a:t>
            </a:r>
            <a:endParaRPr lang="en-US" sz="2000" b="0" dirty="0">
              <a:latin typeface="Constantia" pitchFamily="18" charset="0"/>
            </a:endParaRPr>
          </a:p>
          <a:p>
            <a:pPr>
              <a:defRPr/>
            </a:pPr>
            <a:r>
              <a:rPr lang="ru-RU" sz="2000" b="0" dirty="0">
                <a:latin typeface="Constantia" pitchFamily="18" charset="0"/>
              </a:rPr>
              <a:t>Российской Федерации является ее многонациональный народ.</a:t>
            </a:r>
          </a:p>
          <a:p>
            <a:pPr>
              <a:defRPr/>
            </a:pPr>
            <a:r>
              <a:rPr lang="ru-RU" sz="2000" b="0" dirty="0">
                <a:latin typeface="Constantia" pitchFamily="18" charset="0"/>
              </a:rPr>
              <a:t>2. Народ осуществляет свою власть непосредственно, а также через</a:t>
            </a:r>
            <a:endParaRPr lang="en-US" sz="2000" b="0" dirty="0">
              <a:latin typeface="Constantia" pitchFamily="18" charset="0"/>
            </a:endParaRPr>
          </a:p>
          <a:p>
            <a:pPr>
              <a:defRPr/>
            </a:pPr>
            <a:r>
              <a:rPr lang="ru-RU" sz="2000" b="0" dirty="0">
                <a:latin typeface="Constantia" pitchFamily="18" charset="0"/>
              </a:rPr>
              <a:t>органы государственной власти и органы местного самоуправления.</a:t>
            </a:r>
          </a:p>
          <a:p>
            <a:pPr>
              <a:defRPr/>
            </a:pPr>
            <a:r>
              <a:rPr lang="ru-RU" sz="2000" b="0" dirty="0">
                <a:latin typeface="Constantia" pitchFamily="18" charset="0"/>
              </a:rPr>
              <a:t>3. Высшим непосредственным выражением власти народа являются</a:t>
            </a:r>
            <a:endParaRPr lang="en-US" sz="2000" b="0" dirty="0">
              <a:latin typeface="Constantia" pitchFamily="18" charset="0"/>
            </a:endParaRPr>
          </a:p>
          <a:p>
            <a:pPr>
              <a:defRPr/>
            </a:pPr>
            <a:r>
              <a:rPr lang="ru-RU" sz="2000" b="0" dirty="0">
                <a:latin typeface="Constantia" pitchFamily="18" charset="0"/>
              </a:rPr>
              <a:t>референдум и свободные выборы.</a:t>
            </a:r>
          </a:p>
          <a:p>
            <a:pPr>
              <a:defRPr/>
            </a:pPr>
            <a:r>
              <a:rPr lang="ru-RU" sz="2000" b="0" dirty="0">
                <a:latin typeface="Constantia" pitchFamily="18" charset="0"/>
              </a:rPr>
              <a:t>4. Никто не может присваивать власть в Российской Федерации. Захват </a:t>
            </a:r>
            <a:r>
              <a:rPr lang="ru-RU" sz="2000" b="0" dirty="0" smtClean="0">
                <a:latin typeface="Constantia" pitchFamily="18" charset="0"/>
              </a:rPr>
              <a:t>власти </a:t>
            </a:r>
            <a:r>
              <a:rPr lang="ru-RU" sz="2000" b="0" dirty="0">
                <a:latin typeface="Constantia" pitchFamily="18" charset="0"/>
              </a:rPr>
              <a:t>или присвоение властных полномочий преследуются по </a:t>
            </a:r>
            <a:r>
              <a:rPr lang="ru-RU" sz="2000" b="0" dirty="0" smtClean="0">
                <a:latin typeface="Constantia" pitchFamily="18" charset="0"/>
              </a:rPr>
              <a:t>федеральному </a:t>
            </a:r>
            <a:r>
              <a:rPr lang="ru-RU" sz="2000" b="0" dirty="0">
                <a:latin typeface="Constantia" pitchFamily="18" charset="0"/>
              </a:rPr>
              <a:t>закону.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3" y="925513"/>
            <a:ext cx="3500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Россия</a:t>
            </a:r>
            <a:r>
              <a:rPr lang="ru-RU" sz="2000" b="1" dirty="0">
                <a:latin typeface="Constantia" pitchFamily="18" charset="0"/>
              </a:rPr>
              <a:t> – демократическое</a:t>
            </a:r>
          </a:p>
          <a:p>
            <a:pPr>
              <a:defRPr/>
            </a:pPr>
            <a:r>
              <a:rPr lang="ru-RU" sz="2000" b="1" dirty="0">
                <a:latin typeface="Constantia" pitchFamily="18" charset="0"/>
              </a:rPr>
              <a:t>государство</a:t>
            </a:r>
          </a:p>
        </p:txBody>
      </p:sp>
      <p:sp>
        <p:nvSpPr>
          <p:cNvPr id="6" name="Овал 5"/>
          <p:cNvSpPr/>
          <p:nvPr/>
        </p:nvSpPr>
        <p:spPr>
          <a:xfrm>
            <a:off x="5000625" y="1428750"/>
            <a:ext cx="2714625" cy="15716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5286375" y="2000250"/>
            <a:ext cx="414338" cy="41433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8" name="Улыбающееся лицо 7"/>
          <p:cNvSpPr/>
          <p:nvPr/>
        </p:nvSpPr>
        <p:spPr>
          <a:xfrm>
            <a:off x="6643688" y="1571625"/>
            <a:ext cx="414337" cy="41433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0" name="Улыбающееся лицо 9"/>
          <p:cNvSpPr/>
          <p:nvPr/>
        </p:nvSpPr>
        <p:spPr>
          <a:xfrm>
            <a:off x="5929313" y="1571625"/>
            <a:ext cx="414337" cy="41433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929438" y="2071688"/>
            <a:ext cx="414337" cy="414337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2" name="Стрелка вправо 11"/>
          <p:cNvSpPr/>
          <p:nvPr/>
        </p:nvSpPr>
        <p:spPr>
          <a:xfrm rot="12566020">
            <a:off x="4978400" y="1541463"/>
            <a:ext cx="549275" cy="3413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3" name="Стрелка вправо 12"/>
          <p:cNvSpPr/>
          <p:nvPr/>
        </p:nvSpPr>
        <p:spPr>
          <a:xfrm rot="8401381">
            <a:off x="5118100" y="2636838"/>
            <a:ext cx="549275" cy="3413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4" name="Стрелка вправо 13"/>
          <p:cNvSpPr/>
          <p:nvPr/>
        </p:nvSpPr>
        <p:spPr>
          <a:xfrm rot="2320605">
            <a:off x="7261225" y="2563813"/>
            <a:ext cx="550863" cy="3413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5" name="Стрелка вправо 14"/>
          <p:cNvSpPr/>
          <p:nvPr/>
        </p:nvSpPr>
        <p:spPr>
          <a:xfrm rot="19191641">
            <a:off x="7159625" y="1438275"/>
            <a:ext cx="549275" cy="3429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6" name="Улыбающееся лицо 15"/>
          <p:cNvSpPr/>
          <p:nvPr/>
        </p:nvSpPr>
        <p:spPr>
          <a:xfrm>
            <a:off x="6429375" y="2357438"/>
            <a:ext cx="414338" cy="414337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7" name="Улыбающееся лицо 16"/>
          <p:cNvSpPr/>
          <p:nvPr/>
        </p:nvSpPr>
        <p:spPr>
          <a:xfrm>
            <a:off x="5857875" y="2286000"/>
            <a:ext cx="414338" cy="41433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4071938" y="2786063"/>
            <a:ext cx="1025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endParaRPr lang="ru-RU" sz="1800" b="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938" y="1214438"/>
            <a:ext cx="1025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endParaRPr lang="ru-RU" sz="1800" b="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813" y="2857500"/>
            <a:ext cx="1025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endParaRPr lang="ru-RU" sz="1800" b="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75" y="1071563"/>
            <a:ext cx="1025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endParaRPr lang="ru-RU" sz="1800" b="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938" y="1782763"/>
            <a:ext cx="3072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Демократия с латинского</a:t>
            </a:r>
          </a:p>
          <a:p>
            <a:r>
              <a:rPr lang="ru-RU" b="1" dirty="0">
                <a:latin typeface="Constantia" pitchFamily="18" charset="0"/>
              </a:rPr>
              <a:t>- власть народа</a:t>
            </a: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00034" y="2428868"/>
            <a:ext cx="3214710" cy="392909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4" name="Схема 23"/>
          <p:cNvGraphicFramePr/>
          <p:nvPr/>
        </p:nvGraphicFramePr>
        <p:xfrm>
          <a:off x="357158" y="1785926"/>
          <a:ext cx="6429420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1714480" y="2936876"/>
          <a:ext cx="5929354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00034" y="2643182"/>
          <a:ext cx="6572296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Graphic spid="24" grpId="0">
        <p:bldAsOne/>
      </p:bldGraphic>
      <p:bldGraphic spid="26" grpId="0">
        <p:bldAsOne/>
      </p:bldGraphic>
      <p:bldGraphic spid="2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57158" y="959449"/>
            <a:ext cx="835824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32538" algn="l"/>
              </a:tabLst>
            </a:pP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Избирательное право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325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85720" y="1082560"/>
            <a:ext cx="87154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325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32538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3214677" y="928671"/>
            <a:ext cx="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143109" y="2420888"/>
            <a:ext cx="642941" cy="857256"/>
          </a:xfrm>
          <a:prstGeom prst="down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srgbClr val="00B050"/>
              </a:solidFill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6461302" y="2487532"/>
            <a:ext cx="571504" cy="928694"/>
          </a:xfrm>
          <a:prstGeom prst="down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53" y="3645024"/>
            <a:ext cx="3857652" cy="1928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Активное право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smtClean="0"/>
              <a:t> </a:t>
            </a:r>
          </a:p>
          <a:p>
            <a:pPr algn="ctr"/>
            <a:r>
              <a:rPr lang="ru-RU" sz="2000" b="1" dirty="0" smtClean="0"/>
              <a:t> право выбирать и </a:t>
            </a:r>
          </a:p>
          <a:p>
            <a:pPr algn="ctr"/>
            <a:r>
              <a:rPr lang="ru-RU" sz="2000" b="1" dirty="0" smtClean="0"/>
              <a:t>отзывать депутатов, участвовать</a:t>
            </a:r>
          </a:p>
          <a:p>
            <a:pPr algn="ctr"/>
            <a:r>
              <a:rPr lang="ru-RU" sz="2000" b="1" dirty="0" smtClean="0"/>
              <a:t> в плебисцитах, референдумах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18228" y="3645024"/>
            <a:ext cx="3857652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 Пассивное право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000" b="1" dirty="0" smtClean="0"/>
              <a:t>допускает, что гражданин может быть выбран депутатом или главой государства.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881</TotalTime>
  <Words>761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Путеводитель по избирательному праву</dc:title>
  <dc:creator>Роман</dc:creator>
  <cp:lastModifiedBy>USER</cp:lastModifiedBy>
  <cp:revision>130</cp:revision>
  <dcterms:created xsi:type="dcterms:W3CDTF">2010-03-23T20:48:08Z</dcterms:created>
  <dcterms:modified xsi:type="dcterms:W3CDTF">2012-09-10T12:53:55Z</dcterms:modified>
</cp:coreProperties>
</file>