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61" r:id="rId5"/>
    <p:sldId id="268" r:id="rId6"/>
    <p:sldId id="269" r:id="rId7"/>
    <p:sldId id="270" r:id="rId8"/>
    <p:sldId id="271" r:id="rId9"/>
    <p:sldId id="272" r:id="rId10"/>
    <p:sldId id="273" r:id="rId11"/>
    <p:sldId id="277" r:id="rId12"/>
    <p:sldId id="267" r:id="rId13"/>
    <p:sldId id="274" r:id="rId14"/>
    <p:sldId id="262" r:id="rId15"/>
    <p:sldId id="265" r:id="rId16"/>
    <p:sldId id="275" r:id="rId17"/>
    <p:sldId id="278" r:id="rId18"/>
    <p:sldId id="276" r:id="rId19"/>
    <p:sldId id="26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02" autoAdjust="0"/>
  </p:normalViewPr>
  <p:slideViewPr>
    <p:cSldViewPr>
      <p:cViewPr varScale="1">
        <p:scale>
          <a:sx n="80" d="100"/>
          <a:sy n="80" d="100"/>
        </p:scale>
        <p:origin x="-2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ru-RU" altLang="ja-JP" smtClean="0"/>
              <a:t>Образец заголовка</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ru-RU" altLang="ja-JP" smtClean="0"/>
              <a:t>Образец подзаголовка</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fld id="{F7510521-C9F5-46BD-B2FC-8F2418A14BE4}" type="datetimeFigureOut">
              <a:rPr lang="ru-RU" smtClean="0"/>
              <a:pPr/>
              <a:t>31.01.2013</a:t>
            </a:fld>
            <a:endParaRPr lang="ru-RU"/>
          </a:p>
        </p:txBody>
      </p:sp>
      <p:sp>
        <p:nvSpPr>
          <p:cNvPr id="11" name="図形 10"/>
          <p:cNvSpPr>
            <a:spLocks noGrp="1"/>
          </p:cNvSpPr>
          <p:nvPr>
            <p:ph type="ftr" sz="quarter" idx="11"/>
          </p:nvPr>
        </p:nvSpPr>
        <p:spPr>
          <a:xfrm>
            <a:off x="6048000" y="6492875"/>
            <a:ext cx="2394000" cy="365125"/>
          </a:xfrm>
        </p:spPr>
        <p:txBody>
          <a:bodyPr/>
          <a:lstStyle/>
          <a:p>
            <a:endParaRPr lang="ru-RU"/>
          </a:p>
        </p:txBody>
      </p:sp>
      <p:sp>
        <p:nvSpPr>
          <p:cNvPr id="18" name="図形 17"/>
          <p:cNvSpPr>
            <a:spLocks noGrp="1"/>
          </p:cNvSpPr>
          <p:nvPr>
            <p:ph type="sldNum" sz="quarter" idx="12"/>
          </p:nvPr>
        </p:nvSpPr>
        <p:spPr>
          <a:xfrm>
            <a:off x="8499632" y="6492875"/>
            <a:ext cx="644400" cy="365125"/>
          </a:xfrm>
        </p:spPr>
        <p:txBody>
          <a:bodyPr/>
          <a:lstStyle/>
          <a:p>
            <a:fld id="{79614267-EA2B-4E05-9103-458BD0849090}" type="slidenum">
              <a:rPr lang="ru-RU" smtClean="0"/>
              <a:pPr/>
              <a:t>‹#›</a:t>
            </a:fld>
            <a:endParaRPr lang="ru-RU"/>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ru-RU" altLang="ja-JP" smtClean="0"/>
              <a:t>Образец заголовка</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fld id="{F7510521-C9F5-46BD-B2FC-8F2418A14BE4}" type="datetimeFigureOut">
              <a:rPr lang="ru-RU" smtClean="0"/>
              <a:pPr/>
              <a:t>31.01.2013</a:t>
            </a:fld>
            <a:endParaRPr lang="ru-RU"/>
          </a:p>
        </p:txBody>
      </p:sp>
      <p:sp>
        <p:nvSpPr>
          <p:cNvPr id="5" name="図形 4"/>
          <p:cNvSpPr>
            <a:spLocks noGrp="1"/>
          </p:cNvSpPr>
          <p:nvPr>
            <p:ph type="ftr" sz="quarter" idx="11"/>
          </p:nvPr>
        </p:nvSpPr>
        <p:spPr>
          <a:xfrm>
            <a:off x="6048000" y="6494400"/>
            <a:ext cx="2394000" cy="365125"/>
          </a:xfrm>
        </p:spPr>
        <p:txBody>
          <a:bodyPr/>
          <a:lstStyle/>
          <a:p>
            <a:endParaRPr lang="ru-RU"/>
          </a:p>
        </p:txBody>
      </p:sp>
      <p:sp>
        <p:nvSpPr>
          <p:cNvPr id="6" name="図形 5"/>
          <p:cNvSpPr>
            <a:spLocks noGrp="1"/>
          </p:cNvSpPr>
          <p:nvPr>
            <p:ph type="sldNum" sz="quarter" idx="12"/>
          </p:nvPr>
        </p:nvSpPr>
        <p:spPr>
          <a:xfrm>
            <a:off x="8499600" y="6494400"/>
            <a:ext cx="644400" cy="365125"/>
          </a:xfrm>
        </p:spPr>
        <p:txBody>
          <a:bodyPr/>
          <a:lstStyle/>
          <a:p>
            <a:fld id="{79614267-EA2B-4E05-9103-458BD084909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ru-RU" altLang="ja-JP" smtClean="0"/>
              <a:t>Образец заголовка</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a:p>
        </p:txBody>
      </p:sp>
      <p:sp>
        <p:nvSpPr>
          <p:cNvPr id="4" name="図形 3"/>
          <p:cNvSpPr>
            <a:spLocks noGrp="1"/>
          </p:cNvSpPr>
          <p:nvPr>
            <p:ph type="dt" sz="half" idx="10"/>
          </p:nvPr>
        </p:nvSpPr>
        <p:spPr>
          <a:xfrm>
            <a:off x="4471200" y="6494400"/>
            <a:ext cx="1530000" cy="365125"/>
          </a:xfrm>
        </p:spPr>
        <p:txBody>
          <a:bodyPr/>
          <a:lstStyle/>
          <a:p>
            <a:fld id="{F7510521-C9F5-46BD-B2FC-8F2418A14BE4}" type="datetimeFigureOut">
              <a:rPr lang="ru-RU" smtClean="0"/>
              <a:pPr/>
              <a:t>31.01.2013</a:t>
            </a:fld>
            <a:endParaRPr lang="ru-RU"/>
          </a:p>
        </p:txBody>
      </p:sp>
      <p:sp>
        <p:nvSpPr>
          <p:cNvPr id="5" name="図形 4"/>
          <p:cNvSpPr>
            <a:spLocks noGrp="1"/>
          </p:cNvSpPr>
          <p:nvPr>
            <p:ph type="ftr" sz="quarter" idx="11"/>
          </p:nvPr>
        </p:nvSpPr>
        <p:spPr>
          <a:xfrm>
            <a:off x="6048000" y="6494400"/>
            <a:ext cx="2394000" cy="365125"/>
          </a:xfrm>
        </p:spPr>
        <p:txBody>
          <a:bodyPr/>
          <a:lstStyle/>
          <a:p>
            <a:endParaRPr lang="ru-RU"/>
          </a:p>
        </p:txBody>
      </p:sp>
      <p:sp>
        <p:nvSpPr>
          <p:cNvPr id="6" name="図形 5"/>
          <p:cNvSpPr>
            <a:spLocks noGrp="1"/>
          </p:cNvSpPr>
          <p:nvPr>
            <p:ph type="sldNum" sz="quarter" idx="12"/>
          </p:nvPr>
        </p:nvSpPr>
        <p:spPr>
          <a:xfrm>
            <a:off x="8499600" y="6494400"/>
            <a:ext cx="644400" cy="365125"/>
          </a:xfrm>
        </p:spPr>
        <p:txBody>
          <a:bodyPr/>
          <a:lstStyle/>
          <a:p>
            <a:fld id="{79614267-EA2B-4E05-9103-458BD084909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ru-RU" altLang="ja-JP" smtClean="0"/>
              <a:t>Образец заголовка</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ru-RU" altLang="ja-JP" smtClean="0"/>
              <a:t>Образец подзаголовка</a:t>
            </a:r>
            <a:endParaRPr kumimoji="1" lang="ja-JP" altLang="en-US"/>
          </a:p>
        </p:txBody>
      </p:sp>
      <p:sp>
        <p:nvSpPr>
          <p:cNvPr id="4" name="Date Placeholder 3"/>
          <p:cNvSpPr>
            <a:spLocks noGrp="1"/>
          </p:cNvSpPr>
          <p:nvPr>
            <p:ph type="dt" sz="half" idx="10"/>
          </p:nvPr>
        </p:nvSpPr>
        <p:spPr/>
        <p:txBody>
          <a:bodyPr/>
          <a:lstStyle/>
          <a:p>
            <a:fld id="{F7510521-C9F5-46BD-B2FC-8F2418A14BE4}" type="datetimeFigureOut">
              <a:rPr lang="ru-RU" smtClean="0"/>
              <a:pPr/>
              <a:t>31.01.2013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614267-EA2B-4E05-9103-458BD084909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ru-RU" altLang="ja-JP" smtClean="0"/>
              <a:t>Образец заголовка</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dirty="0"/>
          </a:p>
        </p:txBody>
      </p:sp>
      <p:sp>
        <p:nvSpPr>
          <p:cNvPr id="4" name="図形 3"/>
          <p:cNvSpPr>
            <a:spLocks noGrp="1"/>
          </p:cNvSpPr>
          <p:nvPr>
            <p:ph type="dt" sz="half" idx="10"/>
          </p:nvPr>
        </p:nvSpPr>
        <p:spPr/>
        <p:txBody>
          <a:bodyPr/>
          <a:lstStyle/>
          <a:p>
            <a:fld id="{F7510521-C9F5-46BD-B2FC-8F2418A14BE4}" type="datetimeFigureOut">
              <a:rPr lang="ru-RU" smtClean="0"/>
              <a:pPr/>
              <a:t>31.01.2013</a:t>
            </a:fld>
            <a:endParaRPr lang="ru-RU"/>
          </a:p>
        </p:txBody>
      </p:sp>
      <p:sp>
        <p:nvSpPr>
          <p:cNvPr id="5" name="図形 4"/>
          <p:cNvSpPr>
            <a:spLocks noGrp="1"/>
          </p:cNvSpPr>
          <p:nvPr>
            <p:ph type="ftr" sz="quarter" idx="11"/>
          </p:nvPr>
        </p:nvSpPr>
        <p:spPr/>
        <p:txBody>
          <a:bodyPr/>
          <a:lstStyle/>
          <a:p>
            <a:endParaRPr lang="ru-RU"/>
          </a:p>
        </p:txBody>
      </p:sp>
      <p:sp>
        <p:nvSpPr>
          <p:cNvPr id="6" name="図形 5"/>
          <p:cNvSpPr>
            <a:spLocks noGrp="1"/>
          </p:cNvSpPr>
          <p:nvPr>
            <p:ph type="sldNum" sz="quarter" idx="12"/>
          </p:nvPr>
        </p:nvSpPr>
        <p:spPr/>
        <p:txBody>
          <a:bodyPr/>
          <a:lstStyle/>
          <a:p>
            <a:fld id="{79614267-EA2B-4E05-9103-458BD084909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ru-RU" altLang="ja-JP" smtClean="0"/>
              <a:t>Образец заголовка</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lang="ja-JP" dirty="0"/>
          </a:p>
        </p:txBody>
      </p:sp>
      <p:sp>
        <p:nvSpPr>
          <p:cNvPr id="4" name="図形 3"/>
          <p:cNvSpPr>
            <a:spLocks noGrp="1"/>
          </p:cNvSpPr>
          <p:nvPr>
            <p:ph type="dt" sz="half" idx="10"/>
          </p:nvPr>
        </p:nvSpPr>
        <p:spPr>
          <a:xfrm>
            <a:off x="4471200" y="6494400"/>
            <a:ext cx="1530000" cy="365125"/>
          </a:xfrm>
        </p:spPr>
        <p:txBody>
          <a:bodyPr/>
          <a:lstStyle/>
          <a:p>
            <a:fld id="{F7510521-C9F5-46BD-B2FC-8F2418A14BE4}" type="datetimeFigureOut">
              <a:rPr lang="ru-RU" smtClean="0"/>
              <a:pPr/>
              <a:t>31.01.2013</a:t>
            </a:fld>
            <a:endParaRPr lang="ru-RU"/>
          </a:p>
        </p:txBody>
      </p:sp>
      <p:sp>
        <p:nvSpPr>
          <p:cNvPr id="5" name="図形 4"/>
          <p:cNvSpPr>
            <a:spLocks noGrp="1"/>
          </p:cNvSpPr>
          <p:nvPr>
            <p:ph type="ftr" sz="quarter" idx="11"/>
          </p:nvPr>
        </p:nvSpPr>
        <p:spPr>
          <a:xfrm>
            <a:off x="6048000" y="6492874"/>
            <a:ext cx="2395534" cy="365125"/>
          </a:xfrm>
        </p:spPr>
        <p:txBody>
          <a:bodyPr/>
          <a:lstStyle/>
          <a:p>
            <a:endParaRPr lang="ru-RU"/>
          </a:p>
        </p:txBody>
      </p:sp>
      <p:sp>
        <p:nvSpPr>
          <p:cNvPr id="6" name="図形 5"/>
          <p:cNvSpPr>
            <a:spLocks noGrp="1"/>
          </p:cNvSpPr>
          <p:nvPr>
            <p:ph type="sldNum" sz="quarter" idx="12"/>
          </p:nvPr>
        </p:nvSpPr>
        <p:spPr>
          <a:xfrm>
            <a:off x="8499600" y="6492875"/>
            <a:ext cx="644400" cy="365125"/>
          </a:xfrm>
        </p:spPr>
        <p:txBody>
          <a:bodyPr/>
          <a:lstStyle/>
          <a:p>
            <a:fld id="{79614267-EA2B-4E05-9103-458BD084909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ru-RU" altLang="ja-JP" smtClean="0"/>
              <a:t>Образец заголовка</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fld id="{F7510521-C9F5-46BD-B2FC-8F2418A14BE4}" type="datetimeFigureOut">
              <a:rPr lang="ru-RU" smtClean="0"/>
              <a:pPr/>
              <a:t>31.01.2013</a:t>
            </a:fld>
            <a:endParaRPr lang="ru-RU"/>
          </a:p>
        </p:txBody>
      </p:sp>
      <p:sp>
        <p:nvSpPr>
          <p:cNvPr id="6" name="図形 5"/>
          <p:cNvSpPr>
            <a:spLocks noGrp="1"/>
          </p:cNvSpPr>
          <p:nvPr>
            <p:ph type="ftr" sz="quarter" idx="11"/>
          </p:nvPr>
        </p:nvSpPr>
        <p:spPr>
          <a:xfrm>
            <a:off x="6048000" y="6494400"/>
            <a:ext cx="2395534" cy="365125"/>
          </a:xfrm>
        </p:spPr>
        <p:txBody>
          <a:bodyPr/>
          <a:lstStyle/>
          <a:p>
            <a:endParaRPr lang="ru-RU"/>
          </a:p>
        </p:txBody>
      </p:sp>
      <p:sp>
        <p:nvSpPr>
          <p:cNvPr id="7" name="図形 6"/>
          <p:cNvSpPr>
            <a:spLocks noGrp="1"/>
          </p:cNvSpPr>
          <p:nvPr>
            <p:ph type="sldNum" sz="quarter" idx="12"/>
          </p:nvPr>
        </p:nvSpPr>
        <p:spPr>
          <a:xfrm>
            <a:off x="8499600" y="6494400"/>
            <a:ext cx="644400" cy="365125"/>
          </a:xfrm>
        </p:spPr>
        <p:txBody>
          <a:bodyPr/>
          <a:lstStyle/>
          <a:p>
            <a:fld id="{79614267-EA2B-4E05-9103-458BD084909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ru-RU" altLang="ja-JP" smtClean="0"/>
              <a:t>Образец заголовка</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a:p>
        </p:txBody>
      </p:sp>
      <p:sp>
        <p:nvSpPr>
          <p:cNvPr id="7" name="図形 6"/>
          <p:cNvSpPr>
            <a:spLocks noGrp="1"/>
          </p:cNvSpPr>
          <p:nvPr>
            <p:ph type="dt" sz="half" idx="10"/>
          </p:nvPr>
        </p:nvSpPr>
        <p:spPr>
          <a:xfrm>
            <a:off x="4471200" y="6494400"/>
            <a:ext cx="1530000" cy="365125"/>
          </a:xfrm>
        </p:spPr>
        <p:txBody>
          <a:bodyPr/>
          <a:lstStyle/>
          <a:p>
            <a:fld id="{F7510521-C9F5-46BD-B2FC-8F2418A14BE4}" type="datetimeFigureOut">
              <a:rPr lang="ru-RU" smtClean="0"/>
              <a:pPr/>
              <a:t>31.01.2013</a:t>
            </a:fld>
            <a:endParaRPr lang="ru-RU"/>
          </a:p>
        </p:txBody>
      </p:sp>
      <p:sp>
        <p:nvSpPr>
          <p:cNvPr id="8" name="図形 7"/>
          <p:cNvSpPr>
            <a:spLocks noGrp="1"/>
          </p:cNvSpPr>
          <p:nvPr>
            <p:ph type="ftr" sz="quarter" idx="11"/>
          </p:nvPr>
        </p:nvSpPr>
        <p:spPr>
          <a:xfrm>
            <a:off x="6048000" y="6494400"/>
            <a:ext cx="2394000" cy="365125"/>
          </a:xfrm>
        </p:spPr>
        <p:txBody>
          <a:bodyPr/>
          <a:lstStyle/>
          <a:p>
            <a:endParaRPr lang="ru-RU"/>
          </a:p>
        </p:txBody>
      </p:sp>
      <p:sp>
        <p:nvSpPr>
          <p:cNvPr id="9" name="図形 8"/>
          <p:cNvSpPr>
            <a:spLocks noGrp="1"/>
          </p:cNvSpPr>
          <p:nvPr>
            <p:ph type="sldNum" sz="quarter" idx="12"/>
          </p:nvPr>
        </p:nvSpPr>
        <p:spPr>
          <a:xfrm>
            <a:off x="8499600" y="6494400"/>
            <a:ext cx="644400" cy="365125"/>
          </a:xfrm>
        </p:spPr>
        <p:txBody>
          <a:bodyPr/>
          <a:lstStyle/>
          <a:p>
            <a:fld id="{79614267-EA2B-4E05-9103-458BD0849090}" type="slidenum">
              <a:rPr lang="ru-RU" smtClean="0"/>
              <a:pPr/>
              <a:t>‹#›</a:t>
            </a:fld>
            <a:endParaRPr lang="ru-RU"/>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ru-RU" altLang="ja-JP" smtClean="0"/>
              <a:t>Образец заголовка</a:t>
            </a:r>
            <a:endParaRPr kumimoji="1" lang="ja-JP" altLang="en-US"/>
          </a:p>
        </p:txBody>
      </p:sp>
      <p:sp>
        <p:nvSpPr>
          <p:cNvPr id="3" name="図形 2"/>
          <p:cNvSpPr>
            <a:spLocks noGrp="1"/>
          </p:cNvSpPr>
          <p:nvPr>
            <p:ph type="dt" sz="half" idx="10"/>
          </p:nvPr>
        </p:nvSpPr>
        <p:spPr/>
        <p:txBody>
          <a:bodyPr/>
          <a:lstStyle/>
          <a:p>
            <a:fld id="{F7510521-C9F5-46BD-B2FC-8F2418A14BE4}" type="datetimeFigureOut">
              <a:rPr lang="ru-RU" smtClean="0"/>
              <a:pPr/>
              <a:t>31.01.2013</a:t>
            </a:fld>
            <a:endParaRPr lang="ru-RU"/>
          </a:p>
        </p:txBody>
      </p:sp>
      <p:sp>
        <p:nvSpPr>
          <p:cNvPr id="4" name="図形 3"/>
          <p:cNvSpPr>
            <a:spLocks noGrp="1"/>
          </p:cNvSpPr>
          <p:nvPr>
            <p:ph type="ftr" sz="quarter" idx="11"/>
          </p:nvPr>
        </p:nvSpPr>
        <p:spPr/>
        <p:txBody>
          <a:bodyPr/>
          <a:lstStyle/>
          <a:p>
            <a:endParaRPr lang="ru-RU"/>
          </a:p>
        </p:txBody>
      </p:sp>
      <p:sp>
        <p:nvSpPr>
          <p:cNvPr id="5" name="図形 4"/>
          <p:cNvSpPr>
            <a:spLocks noGrp="1"/>
          </p:cNvSpPr>
          <p:nvPr>
            <p:ph type="sldNum" sz="quarter" idx="12"/>
          </p:nvPr>
        </p:nvSpPr>
        <p:spPr/>
        <p:txBody>
          <a:bodyPr/>
          <a:lstStyle/>
          <a:p>
            <a:fld id="{79614267-EA2B-4E05-9103-458BD084909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F7510521-C9F5-46BD-B2FC-8F2418A14BE4}" type="datetimeFigureOut">
              <a:rPr lang="ru-RU" smtClean="0"/>
              <a:pPr/>
              <a:t>31.01.2013</a:t>
            </a:fld>
            <a:endParaRPr lang="ru-RU"/>
          </a:p>
        </p:txBody>
      </p:sp>
      <p:sp>
        <p:nvSpPr>
          <p:cNvPr id="3" name="図形 2"/>
          <p:cNvSpPr>
            <a:spLocks noGrp="1"/>
          </p:cNvSpPr>
          <p:nvPr>
            <p:ph type="ftr" sz="quarter" idx="11"/>
          </p:nvPr>
        </p:nvSpPr>
        <p:spPr/>
        <p:txBody>
          <a:bodyPr/>
          <a:lstStyle/>
          <a:p>
            <a:endParaRPr lang="ru-RU"/>
          </a:p>
        </p:txBody>
      </p:sp>
      <p:sp>
        <p:nvSpPr>
          <p:cNvPr id="4" name="図形 3"/>
          <p:cNvSpPr>
            <a:spLocks noGrp="1"/>
          </p:cNvSpPr>
          <p:nvPr>
            <p:ph type="sldNum" sz="quarter" idx="12"/>
          </p:nvPr>
        </p:nvSpPr>
        <p:spPr/>
        <p:txBody>
          <a:bodyPr/>
          <a:lstStyle/>
          <a:p>
            <a:fld id="{79614267-EA2B-4E05-9103-458BD084909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ru-RU" altLang="ja-JP" smtClean="0"/>
              <a:t>Образец заголовка</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lang="ja-JP" dirty="0"/>
          </a:p>
        </p:txBody>
      </p:sp>
      <p:sp>
        <p:nvSpPr>
          <p:cNvPr id="5" name="図形 4"/>
          <p:cNvSpPr>
            <a:spLocks noGrp="1"/>
          </p:cNvSpPr>
          <p:nvPr>
            <p:ph type="dt" sz="half" idx="10"/>
          </p:nvPr>
        </p:nvSpPr>
        <p:spPr>
          <a:xfrm>
            <a:off x="4471200" y="6494400"/>
            <a:ext cx="1530000" cy="365125"/>
          </a:xfrm>
        </p:spPr>
        <p:txBody>
          <a:bodyPr/>
          <a:lstStyle/>
          <a:p>
            <a:fld id="{F7510521-C9F5-46BD-B2FC-8F2418A14BE4}" type="datetimeFigureOut">
              <a:rPr lang="ru-RU" smtClean="0"/>
              <a:pPr/>
              <a:t>31.01.2013</a:t>
            </a:fld>
            <a:endParaRPr lang="ru-RU"/>
          </a:p>
        </p:txBody>
      </p:sp>
      <p:sp>
        <p:nvSpPr>
          <p:cNvPr id="6" name="図形 5"/>
          <p:cNvSpPr>
            <a:spLocks noGrp="1"/>
          </p:cNvSpPr>
          <p:nvPr>
            <p:ph type="ftr" sz="quarter" idx="11"/>
          </p:nvPr>
        </p:nvSpPr>
        <p:spPr>
          <a:xfrm>
            <a:off x="6048000" y="6494400"/>
            <a:ext cx="2394000" cy="365125"/>
          </a:xfrm>
        </p:spPr>
        <p:txBody>
          <a:bodyPr/>
          <a:lstStyle/>
          <a:p>
            <a:endParaRPr lang="ru-RU"/>
          </a:p>
        </p:txBody>
      </p:sp>
      <p:sp>
        <p:nvSpPr>
          <p:cNvPr id="7" name="図形 6"/>
          <p:cNvSpPr>
            <a:spLocks noGrp="1"/>
          </p:cNvSpPr>
          <p:nvPr>
            <p:ph type="sldNum" sz="quarter" idx="12"/>
          </p:nvPr>
        </p:nvSpPr>
        <p:spPr>
          <a:xfrm>
            <a:off x="8499600" y="6494400"/>
            <a:ext cx="644400" cy="365125"/>
          </a:xfrm>
        </p:spPr>
        <p:txBody>
          <a:bodyPr/>
          <a:lstStyle/>
          <a:p>
            <a:fld id="{79614267-EA2B-4E05-9103-458BD084909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fld id="{F7510521-C9F5-46BD-B2FC-8F2418A14BE4}" type="datetimeFigureOut">
              <a:rPr lang="ru-RU" smtClean="0"/>
              <a:pPr/>
              <a:t>31.01.2013</a:t>
            </a:fld>
            <a:endParaRPr lang="ru-RU"/>
          </a:p>
        </p:txBody>
      </p:sp>
      <p:sp>
        <p:nvSpPr>
          <p:cNvPr id="10" name="図形 9"/>
          <p:cNvSpPr>
            <a:spLocks noGrp="1"/>
          </p:cNvSpPr>
          <p:nvPr>
            <p:ph type="ftr" sz="quarter" idx="11"/>
          </p:nvPr>
        </p:nvSpPr>
        <p:spPr>
          <a:xfrm>
            <a:off x="6048000" y="6494400"/>
            <a:ext cx="2394000" cy="365125"/>
          </a:xfrm>
        </p:spPr>
        <p:txBody>
          <a:bodyPr/>
          <a:lstStyle/>
          <a:p>
            <a:endParaRPr lang="ru-RU"/>
          </a:p>
        </p:txBody>
      </p:sp>
      <p:sp>
        <p:nvSpPr>
          <p:cNvPr id="11" name="図形 10"/>
          <p:cNvSpPr>
            <a:spLocks noGrp="1"/>
          </p:cNvSpPr>
          <p:nvPr>
            <p:ph type="sldNum" sz="quarter" idx="12"/>
          </p:nvPr>
        </p:nvSpPr>
        <p:spPr>
          <a:xfrm>
            <a:off x="8499600" y="6494400"/>
            <a:ext cx="644400" cy="365125"/>
          </a:xfrm>
        </p:spPr>
        <p:txBody>
          <a:bodyPr/>
          <a:lstStyle/>
          <a:p>
            <a:fld id="{79614267-EA2B-4E05-9103-458BD0849090}" type="slidenum">
              <a:rPr lang="ru-RU" smtClean="0"/>
              <a:pPr/>
              <a:t>‹#›</a:t>
            </a:fld>
            <a:endParaRPr lang="ru-RU"/>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ru-RU" altLang="ja-JP" smtClean="0"/>
              <a:t>Образец заголовка</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ru-RU" altLang="ja-JP" smtClean="0"/>
              <a:t>Вставка рисунка</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ru-RU" altLang="ja-JP" smtClean="0"/>
              <a:t>Образец текста</a:t>
            </a:r>
          </a:p>
          <a:p>
            <a:pPr lvl="1"/>
            <a:r>
              <a:rPr kumimoji="1" lang="ru-RU" altLang="ja-JP" smtClean="0"/>
              <a:t>Второй уровень</a:t>
            </a:r>
          </a:p>
          <a:p>
            <a:pPr lvl="2"/>
            <a:r>
              <a:rPr kumimoji="1" lang="ru-RU" altLang="ja-JP" smtClean="0"/>
              <a:t>Третий уровень</a:t>
            </a:r>
          </a:p>
          <a:p>
            <a:pPr lvl="3"/>
            <a:r>
              <a:rPr kumimoji="1" lang="ru-RU" altLang="ja-JP" smtClean="0"/>
              <a:t>Четвертый уровень</a:t>
            </a:r>
          </a:p>
          <a:p>
            <a:pPr lvl="4"/>
            <a:r>
              <a:rPr kumimoji="1" lang="ru-RU" altLang="ja-JP" smtClean="0"/>
              <a:t>Пятый уровень</a:t>
            </a:r>
            <a:endParaRPr 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fld id="{F7510521-C9F5-46BD-B2FC-8F2418A14BE4}" type="datetimeFigureOut">
              <a:rPr lang="ru-RU" smtClean="0"/>
              <a:pPr/>
              <a:t>31.01.2013</a:t>
            </a:fld>
            <a:endParaRPr lang="ru-RU"/>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ru-RU"/>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79614267-EA2B-4E05-9103-458BD0849090}" type="slidenum">
              <a:rPr lang="ru-RU" smtClean="0"/>
              <a:pPr/>
              <a:t>‹#›</a:t>
            </a:fld>
            <a:endParaRPr lang="ru-RU"/>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gi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548680"/>
            <a:ext cx="7772400" cy="1470025"/>
          </a:xfrm>
        </p:spPr>
        <p:txBody>
          <a:bodyPr>
            <a:noAutofit/>
          </a:bodyPr>
          <a:lstStyle/>
          <a:p>
            <a:r>
              <a:rPr lang="ru-RU" sz="4800" b="1" i="1" dirty="0" smtClean="0"/>
              <a:t>Размножение и развитие земноводных</a:t>
            </a:r>
            <a:r>
              <a:rPr lang="ru-RU" sz="4800" b="1" i="1" dirty="0" smtClean="0"/>
              <a:t>, их </a:t>
            </a:r>
            <a:r>
              <a:rPr lang="ru-RU" sz="4800" b="1" i="1" dirty="0" smtClean="0"/>
              <a:t>многообразие</a:t>
            </a:r>
            <a:endParaRPr lang="ru-RU" sz="4800" b="1" i="1" dirty="0"/>
          </a:p>
        </p:txBody>
      </p:sp>
      <p:pic>
        <p:nvPicPr>
          <p:cNvPr id="4" name="Рисунок 3" descr="JM_132.jpg"/>
          <p:cNvPicPr>
            <a:picLocks noChangeAspect="1"/>
          </p:cNvPicPr>
          <p:nvPr/>
        </p:nvPicPr>
        <p:blipFill>
          <a:blip r:embed="rId2" cstate="print"/>
          <a:stretch>
            <a:fillRect/>
          </a:stretch>
        </p:blipFill>
        <p:spPr>
          <a:xfrm>
            <a:off x="1907704" y="2780928"/>
            <a:ext cx="5644848" cy="37444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76672"/>
            <a:ext cx="8248708" cy="4429151"/>
          </a:xfrm>
        </p:spPr>
        <p:txBody>
          <a:bodyPr>
            <a:normAutofit/>
          </a:bodyPr>
          <a:lstStyle/>
          <a:p>
            <a:pPr marL="0" indent="0" algn="ctr">
              <a:buNone/>
            </a:pPr>
            <a:r>
              <a:rPr lang="ru-RU" sz="4000" i="1" u="sng" dirty="0" smtClean="0">
                <a:solidFill>
                  <a:schemeClr val="tx2"/>
                </a:solidFill>
                <a:effectLst>
                  <a:glow rad="101600">
                    <a:schemeClr val="bg1">
                      <a:alpha val="60000"/>
                    </a:schemeClr>
                  </a:glow>
                </a:effectLst>
                <a:latin typeface="+mj-lt"/>
                <a:ea typeface="+mj-ea"/>
                <a:cs typeface="+mj-cs"/>
              </a:rPr>
              <a:t>Выводы:</a:t>
            </a:r>
          </a:p>
          <a:p>
            <a:pPr marL="0" indent="0" algn="ctr">
              <a:buNone/>
            </a:pPr>
            <a:endParaRPr lang="ru-RU" sz="4000" i="1" dirty="0">
              <a:solidFill>
                <a:schemeClr val="tx2"/>
              </a:solidFill>
              <a:effectLst>
                <a:glow rad="101600">
                  <a:schemeClr val="bg1">
                    <a:alpha val="60000"/>
                  </a:schemeClr>
                </a:glow>
              </a:effectLst>
              <a:latin typeface="+mj-lt"/>
              <a:ea typeface="+mj-ea"/>
              <a:cs typeface="+mj-cs"/>
            </a:endParaRPr>
          </a:p>
          <a:p>
            <a:pPr marL="514350" indent="-514350">
              <a:buFont typeface="+mj-lt"/>
              <a:buAutoNum type="arabicPeriod"/>
            </a:pPr>
            <a:r>
              <a:rPr lang="ru-RU" sz="2800" kern="1200" dirty="0" smtClean="0">
                <a:effectLst>
                  <a:glow rad="101600">
                    <a:schemeClr val="bg1">
                      <a:alpha val="60000"/>
                    </a:schemeClr>
                  </a:glow>
                </a:effectLst>
              </a:rPr>
              <a:t>Развитие земноводных осуществляется с метаморфозом (превращением).</a:t>
            </a:r>
          </a:p>
          <a:p>
            <a:pPr marL="514350" indent="-514350">
              <a:buFont typeface="+mj-lt"/>
              <a:buAutoNum type="arabicPeriod"/>
            </a:pPr>
            <a:endParaRPr lang="ru-RU" sz="2800" kern="1200" dirty="0" smtClean="0">
              <a:effectLst>
                <a:glow rad="101600">
                  <a:schemeClr val="bg1">
                    <a:alpha val="60000"/>
                  </a:schemeClr>
                </a:glow>
              </a:effectLst>
            </a:endParaRPr>
          </a:p>
          <a:p>
            <a:pPr marL="514350" indent="-514350">
              <a:buFont typeface="+mj-lt"/>
              <a:buAutoNum type="arabicPeriod"/>
            </a:pPr>
            <a:r>
              <a:rPr lang="ru-RU" sz="2800" kern="1200" dirty="0" smtClean="0">
                <a:effectLst>
                  <a:glow rad="101600">
                    <a:schemeClr val="bg1">
                      <a:alpha val="60000"/>
                    </a:schemeClr>
                  </a:glow>
                </a:effectLst>
              </a:rPr>
              <a:t>Сходство головастика с рыбой – доказательство происхождения земноводных от рыб.</a:t>
            </a:r>
          </a:p>
          <a:p>
            <a:pPr marL="514350" indent="-514350">
              <a:buFont typeface="+mj-lt"/>
              <a:buAutoNum type="arabicPeriod"/>
            </a:pPr>
            <a:endParaRPr lang="ru-RU" sz="2800" kern="1200"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143000"/>
          </a:xfrm>
        </p:spPr>
        <p:txBody>
          <a:bodyPr>
            <a:normAutofit/>
          </a:bodyPr>
          <a:lstStyle/>
          <a:p>
            <a:pPr algn="l"/>
            <a:r>
              <a:rPr lang="ru-RU" sz="2800" i="1" dirty="0" smtClean="0"/>
              <a:t>                    Многообразие земноводных</a:t>
            </a:r>
            <a:br>
              <a:rPr lang="ru-RU" sz="2800" i="1" dirty="0" smtClean="0"/>
            </a:br>
            <a:endParaRPr lang="ru-RU" sz="2800" i="1" dirty="0" smtClean="0"/>
          </a:p>
        </p:txBody>
      </p:sp>
      <p:pic>
        <p:nvPicPr>
          <p:cNvPr id="7" name="Содержимое 6" descr="0017-023-Mnogoobrazie-zemnovodnykh.jpg"/>
          <p:cNvPicPr>
            <a:picLocks noGrp="1" noChangeAspect="1"/>
          </p:cNvPicPr>
          <p:nvPr>
            <p:ph sz="half" idx="2"/>
          </p:nvPr>
        </p:nvPicPr>
        <p:blipFill>
          <a:blip r:embed="rId2" cstate="print"/>
          <a:stretch>
            <a:fillRect/>
          </a:stretch>
        </p:blipFill>
        <p:spPr>
          <a:xfrm>
            <a:off x="506223" y="1960563"/>
            <a:ext cx="3942141" cy="3951287"/>
          </a:xfrm>
        </p:spPr>
      </p:pic>
      <p:pic>
        <p:nvPicPr>
          <p:cNvPr id="8" name="Содержимое 7" descr="0017-024-Mnogoobrazie-zemnovodnykh.jpg"/>
          <p:cNvPicPr>
            <a:picLocks noGrp="1" noChangeAspect="1"/>
          </p:cNvPicPr>
          <p:nvPr>
            <p:ph sz="quarter" idx="4"/>
          </p:nvPr>
        </p:nvPicPr>
        <p:blipFill>
          <a:blip r:embed="rId3" cstate="print"/>
          <a:stretch>
            <a:fillRect/>
          </a:stretch>
        </p:blipFill>
        <p:spPr>
          <a:xfrm>
            <a:off x="4867038" y="1960563"/>
            <a:ext cx="3594574" cy="395128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627784" y="0"/>
            <a:ext cx="5012911" cy="1015663"/>
          </a:xfrm>
          <a:prstGeom prst="rect">
            <a:avLst/>
          </a:prstGeom>
        </p:spPr>
        <p:txBody>
          <a:bodyPr wrap="none">
            <a:spAutoFit/>
          </a:bodyPr>
          <a:lstStyle/>
          <a:p>
            <a:r>
              <a:rPr kumimoji="1" lang="ru-RU" sz="6000" i="1" dirty="0" smtClean="0">
                <a:solidFill>
                  <a:schemeClr val="tx2"/>
                </a:solidFill>
                <a:effectLst>
                  <a:glow rad="101600">
                    <a:schemeClr val="bg1">
                      <a:alpha val="60000"/>
                    </a:schemeClr>
                  </a:glow>
                </a:effectLst>
                <a:latin typeface="+mj-lt"/>
                <a:ea typeface="+mj-ea"/>
                <a:cs typeface="+mj-cs"/>
              </a:rPr>
              <a:t>Земноводные </a:t>
            </a:r>
          </a:p>
        </p:txBody>
      </p:sp>
      <p:sp>
        <p:nvSpPr>
          <p:cNvPr id="29" name="Прямоугольник 28"/>
          <p:cNvSpPr/>
          <p:nvPr/>
        </p:nvSpPr>
        <p:spPr>
          <a:xfrm>
            <a:off x="323528" y="3284984"/>
            <a:ext cx="2808312" cy="2492990"/>
          </a:xfrm>
          <a:prstGeom prst="rect">
            <a:avLst/>
          </a:prstGeom>
        </p:spPr>
        <p:txBody>
          <a:bodyPr wrap="square">
            <a:spAutoFit/>
          </a:bodyPr>
          <a:lstStyle/>
          <a:p>
            <a:r>
              <a:rPr kumimoji="1" lang="ru-RU" sz="3600" i="1" dirty="0" smtClean="0">
                <a:solidFill>
                  <a:schemeClr val="tx2"/>
                </a:solidFill>
                <a:effectLst>
                  <a:glow rad="101600">
                    <a:schemeClr val="bg1">
                      <a:alpha val="60000"/>
                    </a:schemeClr>
                  </a:glow>
                </a:effectLst>
                <a:latin typeface="+mj-lt"/>
                <a:ea typeface="+mj-ea"/>
                <a:cs typeface="+mj-cs"/>
              </a:rPr>
              <a:t> Отряд бесхвостые </a:t>
            </a:r>
          </a:p>
          <a:p>
            <a:r>
              <a:rPr kumimoji="1" lang="ru-RU" sz="2000" i="1" dirty="0" smtClean="0">
                <a:solidFill>
                  <a:schemeClr val="tx2"/>
                </a:solidFill>
                <a:effectLst>
                  <a:glow rad="101600">
                    <a:schemeClr val="bg1">
                      <a:alpha val="60000"/>
                    </a:schemeClr>
                  </a:glow>
                </a:effectLst>
                <a:latin typeface="+mj-lt"/>
                <a:ea typeface="+mj-ea"/>
                <a:cs typeface="+mj-cs"/>
              </a:rPr>
              <a:t>(Озерная лягушка, серая жаба, краснобрюхая жерлянка)</a:t>
            </a:r>
            <a:endParaRPr kumimoji="1" lang="ru-RU" sz="2400" i="1" dirty="0" smtClean="0">
              <a:solidFill>
                <a:schemeClr val="tx2"/>
              </a:solidFill>
              <a:effectLst>
                <a:glow rad="101600">
                  <a:schemeClr val="bg1">
                    <a:alpha val="60000"/>
                  </a:schemeClr>
                </a:glow>
              </a:effectLst>
              <a:latin typeface="+mj-lt"/>
              <a:ea typeface="+mj-ea"/>
              <a:cs typeface="+mj-cs"/>
            </a:endParaRPr>
          </a:p>
        </p:txBody>
      </p:sp>
      <p:sp>
        <p:nvSpPr>
          <p:cNvPr id="30" name="Прямоугольник 29"/>
          <p:cNvSpPr/>
          <p:nvPr/>
        </p:nvSpPr>
        <p:spPr>
          <a:xfrm>
            <a:off x="2483768" y="4869160"/>
            <a:ext cx="5898410" cy="1261884"/>
          </a:xfrm>
          <a:prstGeom prst="rect">
            <a:avLst/>
          </a:prstGeom>
        </p:spPr>
        <p:txBody>
          <a:bodyPr wrap="none">
            <a:spAutoFit/>
          </a:bodyPr>
          <a:lstStyle/>
          <a:p>
            <a:r>
              <a:rPr kumimoji="1" lang="ru-RU" sz="3600" i="1" dirty="0" smtClean="0">
                <a:solidFill>
                  <a:schemeClr val="tx2"/>
                </a:solidFill>
                <a:effectLst>
                  <a:glow rad="101600">
                    <a:schemeClr val="bg1">
                      <a:alpha val="60000"/>
                    </a:schemeClr>
                  </a:glow>
                </a:effectLst>
                <a:latin typeface="+mj-lt"/>
                <a:ea typeface="+mj-ea"/>
                <a:cs typeface="+mj-cs"/>
              </a:rPr>
              <a:t>Отряд хвостатые</a:t>
            </a:r>
          </a:p>
          <a:p>
            <a:r>
              <a:rPr kumimoji="1" lang="ru-RU" sz="2000" i="1" dirty="0">
                <a:solidFill>
                  <a:schemeClr val="tx2"/>
                </a:solidFill>
                <a:effectLst>
                  <a:glow rad="101600">
                    <a:schemeClr val="bg1">
                      <a:alpha val="60000"/>
                    </a:schemeClr>
                  </a:glow>
                </a:effectLst>
                <a:latin typeface="+mj-lt"/>
                <a:ea typeface="+mj-ea"/>
                <a:cs typeface="+mj-cs"/>
              </a:rPr>
              <a:t>( Гребенчатый тритон</a:t>
            </a:r>
            <a:r>
              <a:rPr kumimoji="1" lang="ru-RU" sz="2000" i="1" dirty="0" smtClean="0">
                <a:solidFill>
                  <a:schemeClr val="tx2"/>
                </a:solidFill>
                <a:effectLst>
                  <a:glow rad="101600">
                    <a:schemeClr val="bg1">
                      <a:alpha val="60000"/>
                    </a:schemeClr>
                  </a:glow>
                </a:effectLst>
                <a:latin typeface="+mj-lt"/>
                <a:ea typeface="+mj-ea"/>
                <a:cs typeface="+mj-cs"/>
              </a:rPr>
              <a:t>, безлёгочный </a:t>
            </a:r>
            <a:r>
              <a:rPr kumimoji="1" lang="ru-RU" sz="2000" i="1" dirty="0">
                <a:solidFill>
                  <a:schemeClr val="tx2"/>
                </a:solidFill>
                <a:effectLst>
                  <a:glow rad="101600">
                    <a:schemeClr val="bg1">
                      <a:alpha val="60000"/>
                    </a:schemeClr>
                  </a:glow>
                </a:effectLst>
              </a:rPr>
              <a:t>саламандр</a:t>
            </a:r>
            <a:r>
              <a:rPr kumimoji="1" lang="ru-RU" sz="2000" i="1" dirty="0" smtClean="0">
                <a:solidFill>
                  <a:schemeClr val="tx2"/>
                </a:solidFill>
                <a:effectLst>
                  <a:glow rad="101600">
                    <a:schemeClr val="bg1">
                      <a:alpha val="60000"/>
                    </a:schemeClr>
                  </a:glow>
                </a:effectLst>
                <a:latin typeface="+mj-lt"/>
                <a:ea typeface="+mj-ea"/>
                <a:cs typeface="+mj-cs"/>
              </a:rPr>
              <a:t>,</a:t>
            </a:r>
          </a:p>
          <a:p>
            <a:r>
              <a:rPr kumimoji="1" lang="ru-RU" sz="2000" i="1" dirty="0" smtClean="0">
                <a:solidFill>
                  <a:schemeClr val="tx2"/>
                </a:solidFill>
                <a:effectLst>
                  <a:glow rad="101600">
                    <a:schemeClr val="bg1">
                      <a:alpha val="60000"/>
                    </a:schemeClr>
                  </a:glow>
                </a:effectLst>
                <a:latin typeface="+mj-lt"/>
                <a:ea typeface="+mj-ea"/>
                <a:cs typeface="+mj-cs"/>
              </a:rPr>
              <a:t> </a:t>
            </a:r>
            <a:r>
              <a:rPr kumimoji="1" lang="ru-RU" sz="2000" i="1" dirty="0">
                <a:solidFill>
                  <a:schemeClr val="tx2"/>
                </a:solidFill>
                <a:effectLst>
                  <a:glow rad="101600">
                    <a:schemeClr val="bg1">
                      <a:alpha val="60000"/>
                    </a:schemeClr>
                  </a:glow>
                </a:effectLst>
                <a:latin typeface="+mj-lt"/>
                <a:ea typeface="+mj-ea"/>
                <a:cs typeface="+mj-cs"/>
              </a:rPr>
              <a:t>обыкновенный </a:t>
            </a:r>
            <a:r>
              <a:rPr kumimoji="1" lang="ru-RU" sz="2000" i="1" dirty="0" smtClean="0">
                <a:solidFill>
                  <a:schemeClr val="tx2"/>
                </a:solidFill>
                <a:effectLst>
                  <a:glow rad="101600">
                    <a:schemeClr val="bg1">
                      <a:alpha val="60000"/>
                    </a:schemeClr>
                  </a:glow>
                </a:effectLst>
                <a:latin typeface="+mj-lt"/>
                <a:ea typeface="+mj-ea"/>
                <a:cs typeface="+mj-cs"/>
              </a:rPr>
              <a:t>тритон)</a:t>
            </a:r>
            <a:endParaRPr kumimoji="1" lang="ru-RU" sz="2000" i="1" dirty="0">
              <a:solidFill>
                <a:schemeClr val="tx2"/>
              </a:solidFill>
              <a:effectLst>
                <a:glow rad="101600">
                  <a:schemeClr val="bg1">
                    <a:alpha val="60000"/>
                  </a:schemeClr>
                </a:glow>
              </a:effectLst>
              <a:latin typeface="+mj-lt"/>
              <a:ea typeface="+mj-ea"/>
              <a:cs typeface="+mj-cs"/>
            </a:endParaRPr>
          </a:p>
        </p:txBody>
      </p:sp>
      <p:sp>
        <p:nvSpPr>
          <p:cNvPr id="31" name="Прямоугольник 30"/>
          <p:cNvSpPr/>
          <p:nvPr/>
        </p:nvSpPr>
        <p:spPr>
          <a:xfrm>
            <a:off x="5436096" y="3356993"/>
            <a:ext cx="3563155" cy="954107"/>
          </a:xfrm>
          <a:prstGeom prst="rect">
            <a:avLst/>
          </a:prstGeom>
        </p:spPr>
        <p:txBody>
          <a:bodyPr wrap="none">
            <a:spAutoFit/>
          </a:bodyPr>
          <a:lstStyle/>
          <a:p>
            <a:r>
              <a:rPr kumimoji="1" lang="ru-RU" sz="3600" i="1" dirty="0" smtClean="0">
                <a:solidFill>
                  <a:schemeClr val="tx2"/>
                </a:solidFill>
                <a:effectLst>
                  <a:glow rad="101600">
                    <a:schemeClr val="bg1">
                      <a:alpha val="60000"/>
                    </a:schemeClr>
                  </a:glow>
                </a:effectLst>
                <a:latin typeface="+mj-lt"/>
                <a:ea typeface="+mj-ea"/>
                <a:cs typeface="+mj-cs"/>
              </a:rPr>
              <a:t>Отряд безногие</a:t>
            </a:r>
          </a:p>
          <a:p>
            <a:r>
              <a:rPr kumimoji="1" lang="ru-RU" sz="2000" i="1" dirty="0" smtClean="0">
                <a:solidFill>
                  <a:schemeClr val="tx2"/>
                </a:solidFill>
                <a:effectLst>
                  <a:glow rad="101600">
                    <a:schemeClr val="bg1">
                      <a:alpha val="60000"/>
                    </a:schemeClr>
                  </a:glow>
                </a:effectLst>
                <a:latin typeface="+mj-lt"/>
                <a:ea typeface="+mj-ea"/>
                <a:cs typeface="+mj-cs"/>
              </a:rPr>
              <a:t>(Цейлонская червяга)</a:t>
            </a:r>
          </a:p>
        </p:txBody>
      </p:sp>
      <p:sp>
        <p:nvSpPr>
          <p:cNvPr id="2" name="Стрелка вниз 1"/>
          <p:cNvSpPr/>
          <p:nvPr/>
        </p:nvSpPr>
        <p:spPr>
          <a:xfrm>
            <a:off x="4139952" y="2708049"/>
            <a:ext cx="805913" cy="1944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rot="19797454">
            <a:off x="6450662" y="1341638"/>
            <a:ext cx="805913" cy="1944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rot="1943653">
            <a:off x="1638255" y="1276165"/>
            <a:ext cx="805913" cy="1944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rmAutofit fontScale="90000"/>
          </a:bodyPr>
          <a:lstStyle/>
          <a:p>
            <a:r>
              <a:rPr lang="ru-RU" i="1" dirty="0" smtClean="0"/>
              <a:t>Отряд Земноводные. Бесхвостые</a:t>
            </a:r>
            <a:endParaRPr lang="ru-RU" i="1" dirty="0"/>
          </a:p>
        </p:txBody>
      </p:sp>
      <p:sp>
        <p:nvSpPr>
          <p:cNvPr id="3" name="Содержимое 2"/>
          <p:cNvSpPr>
            <a:spLocks noGrp="1"/>
          </p:cNvSpPr>
          <p:nvPr>
            <p:ph idx="1"/>
          </p:nvPr>
        </p:nvSpPr>
        <p:spPr>
          <a:xfrm>
            <a:off x="395536" y="1556792"/>
            <a:ext cx="8248708" cy="4429151"/>
          </a:xfrm>
        </p:spPr>
        <p:txBody>
          <a:bodyPr>
            <a:noAutofit/>
          </a:bodyPr>
          <a:lstStyle/>
          <a:p>
            <a:pPr>
              <a:buFont typeface="Arial" pitchFamily="34" charset="0"/>
              <a:buChar char="•"/>
            </a:pPr>
            <a:r>
              <a:rPr lang="ru-RU" sz="1600" i="1" dirty="0" smtClean="0"/>
              <a:t> Бесхвостые земноводные представляют наиболее высокоорганизованный и богатый представителями отряд. Разнообразие видов бесхвостых амфибий в 6,5 раза больше, чем хвостатых, и в 32 раза больше, чем безногих. Ныне живущих, бесхвостых насчитывается около 2900 видов.</a:t>
            </a:r>
          </a:p>
          <a:p>
            <a:pPr>
              <a:buFont typeface="Arial" pitchFamily="34" charset="0"/>
              <a:buChar char="•"/>
            </a:pPr>
            <a:r>
              <a:rPr lang="ru-RU" sz="1600" i="1" dirty="0" smtClean="0"/>
              <a:t>Однако, несмотря на свою многочисленность, все они имеют довольно однообразное строение. Туловище у них короткое, шея не выражена, хвоста нет, парные конечности хорошо развиты, причем задние конечности в два-три раза меньше передних и служат для характерного передвижения </a:t>
            </a:r>
            <a:r>
              <a:rPr lang="ru-RU" sz="1600" i="1" dirty="0" smtClean="0"/>
              <a:t>прыжками</a:t>
            </a:r>
          </a:p>
          <a:p>
            <a:pPr marL="0" indent="0">
              <a:buNone/>
            </a:pPr>
            <a:r>
              <a:rPr lang="ru-RU" sz="2000" i="1" dirty="0" smtClean="0">
                <a:solidFill>
                  <a:schemeClr val="tx2"/>
                </a:solidFill>
                <a:effectLst>
                  <a:glow rad="101600">
                    <a:schemeClr val="bg1">
                      <a:alpha val="60000"/>
                    </a:schemeClr>
                  </a:glow>
                </a:effectLst>
                <a:latin typeface="+mj-lt"/>
                <a:ea typeface="+mj-ea"/>
                <a:cs typeface="+mj-cs"/>
              </a:rPr>
              <a:t>Жаба </a:t>
            </a:r>
            <a:r>
              <a:rPr lang="ru-RU" sz="2000" i="1" dirty="0">
                <a:solidFill>
                  <a:schemeClr val="tx2"/>
                </a:solidFill>
                <a:effectLst>
                  <a:glow rad="101600">
                    <a:schemeClr val="bg1">
                      <a:alpha val="60000"/>
                    </a:schemeClr>
                  </a:glow>
                </a:effectLst>
                <a:latin typeface="+mj-lt"/>
                <a:ea typeface="+mj-ea"/>
                <a:cs typeface="+mj-cs"/>
              </a:rPr>
              <a:t>лазающая танзанийская</a:t>
            </a:r>
            <a:endParaRPr lang="ru-RU" sz="2000" i="1" dirty="0">
              <a:solidFill>
                <a:schemeClr val="tx2"/>
              </a:solidFill>
              <a:effectLst>
                <a:glow rad="101600">
                  <a:schemeClr val="bg1">
                    <a:alpha val="60000"/>
                  </a:schemeClr>
                </a:glow>
              </a:effectLst>
              <a:latin typeface="+mj-lt"/>
              <a:ea typeface="+mj-ea"/>
              <a:cs typeface="+mj-cs"/>
            </a:endParaRPr>
          </a:p>
          <a:p>
            <a:pPr>
              <a:buFont typeface="Arial" pitchFamily="34" charset="0"/>
              <a:buChar char="•"/>
            </a:pPr>
            <a:endParaRPr lang="ru-RU" sz="1600" i="1" dirty="0"/>
          </a:p>
          <a:p>
            <a:pPr marL="0" indent="0">
              <a:buNone/>
            </a:pPr>
            <a:endParaRPr lang="ru-RU" sz="1600" i="1" dirty="0" smtClean="0"/>
          </a:p>
        </p:txBody>
      </p:sp>
      <p:pic>
        <p:nvPicPr>
          <p:cNvPr id="4" name="Рисунок 3" descr="2210.jpg"/>
          <p:cNvPicPr>
            <a:picLocks noChangeAspect="1"/>
          </p:cNvPicPr>
          <p:nvPr/>
        </p:nvPicPr>
        <p:blipFill>
          <a:blip r:embed="rId2" cstate="print"/>
          <a:stretch>
            <a:fillRect/>
          </a:stretch>
        </p:blipFill>
        <p:spPr>
          <a:xfrm>
            <a:off x="5220072" y="3717032"/>
            <a:ext cx="3528392" cy="288152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136891"/>
            <a:ext cx="3672408" cy="246166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2767032" cy="1162050"/>
          </a:xfrm>
        </p:spPr>
        <p:txBody>
          <a:bodyPr>
            <a:noAutofit/>
          </a:bodyPr>
          <a:lstStyle/>
          <a:p>
            <a:pPr algn="ctr"/>
            <a:r>
              <a:rPr lang="ru-RU" sz="4400" i="1" dirty="0" smtClean="0"/>
              <a:t>Лягушка бык</a:t>
            </a:r>
          </a:p>
        </p:txBody>
      </p:sp>
      <p:pic>
        <p:nvPicPr>
          <p:cNvPr id="4" name="Содержимое 3" descr="bullfrog-1.jpg"/>
          <p:cNvPicPr>
            <a:picLocks noGrp="1" noChangeAspect="1"/>
          </p:cNvPicPr>
          <p:nvPr>
            <p:ph idx="1"/>
          </p:nvPr>
        </p:nvPicPr>
        <p:blipFill>
          <a:blip r:embed="rId2" cstate="print"/>
          <a:stretch>
            <a:fillRect/>
          </a:stretch>
        </p:blipFill>
        <p:spPr>
          <a:xfrm>
            <a:off x="3357563" y="1841139"/>
            <a:ext cx="4572000" cy="3532909"/>
          </a:xfrm>
        </p:spPr>
      </p:pic>
      <p:sp>
        <p:nvSpPr>
          <p:cNvPr id="5" name="Текст 4"/>
          <p:cNvSpPr>
            <a:spLocks noGrp="1"/>
          </p:cNvSpPr>
          <p:nvPr>
            <p:ph type="body" sz="half" idx="2"/>
          </p:nvPr>
        </p:nvSpPr>
        <p:spPr/>
        <p:txBody>
          <a:bodyPr>
            <a:normAutofit/>
          </a:bodyPr>
          <a:lstStyle/>
          <a:p>
            <a:r>
              <a:rPr lang="ru-RU" sz="2000" i="1" dirty="0" smtClean="0">
                <a:solidFill>
                  <a:schemeClr val="tx1"/>
                </a:solidFill>
              </a:rPr>
              <a:t>Это настоящий хищник, питается рыбой, птенцами, земноводными. Достигает в длину 20см.</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i="1" dirty="0" smtClean="0"/>
              <a:t>Квакша</a:t>
            </a:r>
          </a:p>
        </p:txBody>
      </p:sp>
      <p:pic>
        <p:nvPicPr>
          <p:cNvPr id="4" name="Содержимое 3" descr="0_68f16_badb002a_XL.jpg"/>
          <p:cNvPicPr>
            <a:picLocks noGrp="1" noChangeAspect="1"/>
          </p:cNvPicPr>
          <p:nvPr>
            <p:ph sz="half" idx="1"/>
          </p:nvPr>
        </p:nvPicPr>
        <p:blipFill>
          <a:blip r:embed="rId2" cstate="print"/>
          <a:stretch>
            <a:fillRect/>
          </a:stretch>
        </p:blipFill>
        <p:spPr>
          <a:xfrm>
            <a:off x="457200" y="2164556"/>
            <a:ext cx="4038600" cy="3028950"/>
          </a:xfrm>
        </p:spPr>
      </p:pic>
      <p:pic>
        <p:nvPicPr>
          <p:cNvPr id="7" name="Содержимое 6" descr="5dc6631c53cfa2d483e5fa0da0532e3c.jpg"/>
          <p:cNvPicPr>
            <a:picLocks noGrp="1" noChangeAspect="1"/>
          </p:cNvPicPr>
          <p:nvPr>
            <p:ph sz="half" idx="2"/>
          </p:nvPr>
        </p:nvPicPr>
        <p:blipFill>
          <a:blip r:embed="rId3" cstate="print"/>
          <a:stretch>
            <a:fillRect/>
          </a:stretch>
        </p:blipFill>
        <p:spPr>
          <a:xfrm>
            <a:off x="4648200" y="2162721"/>
            <a:ext cx="4038600" cy="3032621"/>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fontScale="90000"/>
          </a:bodyPr>
          <a:lstStyle/>
          <a:p>
            <a:r>
              <a:rPr lang="ru-RU" i="1" dirty="0" smtClean="0"/>
              <a:t>Отряд Земноводные. </a:t>
            </a:r>
            <a:r>
              <a:rPr lang="ru-RU" i="1" dirty="0"/>
              <a:t>Х</a:t>
            </a:r>
            <a:r>
              <a:rPr lang="ru-RU" i="1" dirty="0" smtClean="0"/>
              <a:t>востатые</a:t>
            </a:r>
            <a:endParaRPr lang="ru-RU" i="1" dirty="0"/>
          </a:p>
        </p:txBody>
      </p:sp>
      <p:sp>
        <p:nvSpPr>
          <p:cNvPr id="3" name="Содержимое 2"/>
          <p:cNvSpPr>
            <a:spLocks noGrp="1"/>
          </p:cNvSpPr>
          <p:nvPr>
            <p:ph idx="1"/>
          </p:nvPr>
        </p:nvSpPr>
        <p:spPr>
          <a:xfrm>
            <a:off x="467544" y="692696"/>
            <a:ext cx="8248708" cy="4429151"/>
          </a:xfrm>
        </p:spPr>
        <p:txBody>
          <a:bodyPr>
            <a:normAutofit/>
          </a:bodyPr>
          <a:lstStyle/>
          <a:p>
            <a:pPr>
              <a:buNone/>
            </a:pPr>
            <a:endParaRPr lang="ru-RU" sz="4000" b="1" i="1" dirty="0" smtClean="0">
              <a:solidFill>
                <a:schemeClr val="tx2"/>
              </a:solidFill>
              <a:effectLst>
                <a:glow rad="101600">
                  <a:schemeClr val="bg1">
                    <a:alpha val="60000"/>
                  </a:schemeClr>
                </a:glow>
              </a:effectLst>
              <a:latin typeface="+mj-lt"/>
              <a:ea typeface="+mj-ea"/>
              <a:cs typeface="+mj-cs"/>
            </a:endParaRPr>
          </a:p>
          <a:p>
            <a:r>
              <a:rPr lang="ru-RU" sz="1800" i="1" dirty="0" smtClean="0"/>
              <a:t> Хвостатых земноводных относительно немного - около 340 видов. Все хвостатые амфибии характеризуются тем, что имеют удлиненное туловище, переходящее в хорошо развитый хвост. Передние ноги имеют от 3 до 4, задние - от 2 до 5 пальцев. У некоторых конечности вторично почти исчезли (амфиума) или задняя пара их совсем отсутствует (сирен). Большинство хвостатых ползает или плавает, змееобразно изгибая тело. Только немногие наземные саламандры могут быстро бегать, подобно ящерицам, или даже делать прыжки. При плавании конечности прижимаются к телу и не принимают участия в движении.</a:t>
            </a:r>
          </a:p>
        </p:txBody>
      </p:sp>
      <p:pic>
        <p:nvPicPr>
          <p:cNvPr id="4" name="Рисунок 3" descr="2209.gif"/>
          <p:cNvPicPr>
            <a:picLocks noChangeAspect="1"/>
          </p:cNvPicPr>
          <p:nvPr/>
        </p:nvPicPr>
        <p:blipFill>
          <a:blip r:embed="rId2" cstate="print"/>
          <a:stretch>
            <a:fillRect/>
          </a:stretch>
        </p:blipFill>
        <p:spPr>
          <a:xfrm>
            <a:off x="5004048" y="4032906"/>
            <a:ext cx="3600400" cy="249627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1916832"/>
            <a:ext cx="4040188" cy="639762"/>
          </a:xfrm>
        </p:spPr>
        <p:txBody>
          <a:bodyPr/>
          <a:lstStyle/>
          <a:p>
            <a:r>
              <a:rPr lang="ru-RU" dirty="0" smtClean="0"/>
              <a:t>Гребенчатый тритон</a:t>
            </a:r>
            <a:endParaRPr lang="ru-RU"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520" y="2996952"/>
            <a:ext cx="4404786" cy="2609835"/>
          </a:xfrm>
        </p:spPr>
      </p:pic>
      <p:sp>
        <p:nvSpPr>
          <p:cNvPr id="5" name="Текст 4"/>
          <p:cNvSpPr>
            <a:spLocks noGrp="1"/>
          </p:cNvSpPr>
          <p:nvPr>
            <p:ph type="body" sz="quarter" idx="3"/>
          </p:nvPr>
        </p:nvSpPr>
        <p:spPr>
          <a:xfrm>
            <a:off x="4644008" y="620688"/>
            <a:ext cx="4039200" cy="639762"/>
          </a:xfrm>
        </p:spPr>
        <p:txBody>
          <a:bodyPr/>
          <a:lstStyle/>
          <a:p>
            <a:r>
              <a:rPr lang="ru-RU" dirty="0" smtClean="0"/>
              <a:t>Пятнистая саламандра</a:t>
            </a:r>
            <a:endParaRPr lang="ru-RU" dirty="0"/>
          </a:p>
        </p:txBody>
      </p:sp>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88024" y="1916832"/>
            <a:ext cx="4038600" cy="2759921"/>
          </a:xfrm>
        </p:spPr>
      </p:pic>
    </p:spTree>
    <p:extLst>
      <p:ext uri="{BB962C8B-B14F-4D97-AF65-F5344CB8AC3E}">
        <p14:creationId xmlns:p14="http://schemas.microsoft.com/office/powerpoint/2010/main" val="299293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i="1" dirty="0" smtClean="0"/>
              <a:t>Отряд Земноводные. Безногие</a:t>
            </a:r>
          </a:p>
        </p:txBody>
      </p:sp>
      <p:sp>
        <p:nvSpPr>
          <p:cNvPr id="3" name="Содержимое 2"/>
          <p:cNvSpPr>
            <a:spLocks noGrp="1"/>
          </p:cNvSpPr>
          <p:nvPr>
            <p:ph idx="1"/>
          </p:nvPr>
        </p:nvSpPr>
        <p:spPr/>
        <p:txBody>
          <a:bodyPr>
            <a:normAutofit/>
          </a:bodyPr>
          <a:lstStyle/>
          <a:p>
            <a:r>
              <a:rPr lang="ru-RU" sz="1800" i="1" dirty="0" smtClean="0"/>
              <a:t> К этому отряду относится всего 165 видов, объединяемых в 33 рода и 4 семейства напоминающих по внешнему виду крупных червей или змей.</a:t>
            </a:r>
          </a:p>
          <a:p>
            <a:r>
              <a:rPr lang="ru-RU" sz="1800" i="1" dirty="0" smtClean="0"/>
              <a:t>Поверхность их удлиненного, червеобразного тела разделена кольцевыми перехватами, число которых может достигать 400. Кожа голая, богатая железами, обильно смачивающими поверхность едкой слизью. Парных конечностей и их поясов нет; хвоста также нет, и клоака открывается почти на самом конце тела. Все червяки, за исключением немногих представителей двух родов, живущих в воде, ведут подземный образ жизни, прокладывая ходы во влажной тропической почве.</a:t>
            </a:r>
          </a:p>
        </p:txBody>
      </p:sp>
      <p:pic>
        <p:nvPicPr>
          <p:cNvPr id="5" name="Рисунок 4" descr="2208.jpg"/>
          <p:cNvPicPr>
            <a:picLocks noChangeAspect="1"/>
          </p:cNvPicPr>
          <p:nvPr/>
        </p:nvPicPr>
        <p:blipFill>
          <a:blip r:embed="rId2" cstate="print"/>
          <a:stretch>
            <a:fillRect/>
          </a:stretch>
        </p:blipFill>
        <p:spPr>
          <a:xfrm>
            <a:off x="5940152" y="4509120"/>
            <a:ext cx="2841201" cy="198884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4618927"/>
            <a:ext cx="2952328" cy="198359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3568" y="1268760"/>
            <a:ext cx="7772400" cy="1470025"/>
          </a:xfrm>
        </p:spPr>
        <p:txBody>
          <a:bodyPr>
            <a:noAutofit/>
          </a:bodyPr>
          <a:lstStyle/>
          <a:p>
            <a:r>
              <a:rPr lang="ru-RU" dirty="0" smtClean="0"/>
              <a:t>Презентация подготовлена учителем </a:t>
            </a:r>
            <a:r>
              <a:rPr lang="ru-RU" dirty="0" smtClean="0"/>
              <a:t>биологии и географии </a:t>
            </a:r>
            <a:r>
              <a:rPr lang="ru-RU" dirty="0" smtClean="0"/>
              <a:t>Яруллиной Рафией Жафяровной</a:t>
            </a:r>
            <a:endParaRPr lang="ru-RU" dirty="0"/>
          </a:p>
        </p:txBody>
      </p:sp>
      <p:sp>
        <p:nvSpPr>
          <p:cNvPr id="7" name="Прямоугольник 6"/>
          <p:cNvSpPr/>
          <p:nvPr/>
        </p:nvSpPr>
        <p:spPr>
          <a:xfrm>
            <a:off x="4211960" y="6334780"/>
            <a:ext cx="1045158" cy="523220"/>
          </a:xfrm>
          <a:prstGeom prst="rect">
            <a:avLst/>
          </a:prstGeom>
        </p:spPr>
        <p:txBody>
          <a:bodyPr wrap="none">
            <a:spAutoFit/>
          </a:bodyPr>
          <a:lstStyle/>
          <a:p>
            <a:r>
              <a:rPr kumimoji="1" lang="ru-RU" sz="2800" i="1" dirty="0">
                <a:solidFill>
                  <a:schemeClr val="tx2"/>
                </a:solidFill>
                <a:effectLst>
                  <a:glow rad="101600">
                    <a:schemeClr val="bg1">
                      <a:alpha val="60000"/>
                    </a:schemeClr>
                  </a:glow>
                </a:effectLst>
                <a:latin typeface="+mj-lt"/>
                <a:ea typeface="+mj-ea"/>
                <a:cs typeface="+mj-cs"/>
              </a:rPr>
              <a:t>2013 г</a:t>
            </a:r>
          </a:p>
        </p:txBody>
      </p:sp>
      <p:pic>
        <p:nvPicPr>
          <p:cNvPr id="8" name="Рисунок 7" descr="green-black-poison-frog.jpg"/>
          <p:cNvPicPr>
            <a:picLocks noChangeAspect="1"/>
          </p:cNvPicPr>
          <p:nvPr/>
        </p:nvPicPr>
        <p:blipFill>
          <a:blip r:embed="rId2" cstate="print"/>
          <a:stretch>
            <a:fillRect/>
          </a:stretch>
        </p:blipFill>
        <p:spPr>
          <a:xfrm>
            <a:off x="2699792" y="3573016"/>
            <a:ext cx="3672408" cy="264413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i="1" dirty="0" smtClean="0"/>
              <a:t>Земноводные</a:t>
            </a:r>
          </a:p>
        </p:txBody>
      </p:sp>
      <p:sp>
        <p:nvSpPr>
          <p:cNvPr id="3" name="Содержимое 2"/>
          <p:cNvSpPr>
            <a:spLocks noGrp="1"/>
          </p:cNvSpPr>
          <p:nvPr>
            <p:ph idx="1"/>
          </p:nvPr>
        </p:nvSpPr>
        <p:spPr>
          <a:xfrm>
            <a:off x="466696" y="1052736"/>
            <a:ext cx="8248708" cy="5233785"/>
          </a:xfrm>
        </p:spPr>
        <p:txBody>
          <a:bodyPr>
            <a:normAutofit/>
          </a:bodyPr>
          <a:lstStyle/>
          <a:p>
            <a:pPr>
              <a:buFont typeface="Arial" pitchFamily="34" charset="0"/>
              <a:buChar char="•"/>
            </a:pPr>
            <a:r>
              <a:rPr lang="ru-RU" sz="1600" b="1" i="1" dirty="0" smtClean="0">
                <a:solidFill>
                  <a:schemeClr val="tx1"/>
                </a:solidFill>
              </a:rPr>
              <a:t>Земноводные</a:t>
            </a:r>
            <a:r>
              <a:rPr lang="ru-RU" sz="1600" i="1" dirty="0" smtClean="0">
                <a:solidFill>
                  <a:schemeClr val="tx1"/>
                </a:solidFill>
              </a:rPr>
              <a:t>, или </a:t>
            </a:r>
            <a:r>
              <a:rPr lang="ru-RU" sz="1600" b="1" i="1" dirty="0" smtClean="0">
                <a:solidFill>
                  <a:schemeClr val="tx1"/>
                </a:solidFill>
              </a:rPr>
              <a:t>амфибии</a:t>
            </a:r>
            <a:r>
              <a:rPr lang="ru-RU" sz="1600" i="1" dirty="0" smtClean="0">
                <a:solidFill>
                  <a:schemeClr val="tx1"/>
                </a:solidFill>
              </a:rPr>
              <a:t>  — класс позвоночных четвероногих животных, в числе прочих включающий тритонов, саламандр, лягушек и червей — всего более  6700</a:t>
            </a:r>
            <a:r>
              <a:rPr lang="ru-RU" sz="1600" i="1" baseline="30000" dirty="0" smtClean="0">
                <a:solidFill>
                  <a:schemeClr val="tx1"/>
                </a:solidFill>
              </a:rPr>
              <a:t> </a:t>
            </a:r>
            <a:r>
              <a:rPr lang="ru-RU" sz="1600" i="1" dirty="0" smtClean="0">
                <a:solidFill>
                  <a:schemeClr val="tx1"/>
                </a:solidFill>
              </a:rPr>
              <a:t>(по другим данным — около 5000) современных видов, что делает этот класс сравнительно немногочисленным. В России — 28 видов, на Мадагаскаре — 247 </a:t>
            </a:r>
          </a:p>
          <a:p>
            <a:pPr>
              <a:buFont typeface="Arial" pitchFamily="34" charset="0"/>
              <a:buChar char="•"/>
            </a:pPr>
            <a:r>
              <a:rPr lang="ru-RU" sz="1600" i="1" dirty="0" smtClean="0">
                <a:solidFill>
                  <a:schemeClr val="tx1"/>
                </a:solidFill>
              </a:rPr>
              <a:t>видов. Группа земноводных относится к наиболее примитивным наземным позвоночным, занимая промежуточное положение между наземными и водными позвоночными животными: размножение и развитие у большинства видов происходит в водной среде, а взрослые особи обитают на суше.</a:t>
            </a:r>
          </a:p>
          <a:p>
            <a:pPr>
              <a:buFont typeface="Arial" pitchFamily="34" charset="0"/>
              <a:buChar char="•"/>
            </a:pPr>
            <a:endParaRPr lang="ru-RU" sz="1600" i="1" dirty="0" smtClean="0">
              <a:solidFill>
                <a:schemeClr val="tx1"/>
              </a:solidFill>
            </a:endParaRPr>
          </a:p>
          <a:p>
            <a:pPr>
              <a:buFont typeface="Arial" pitchFamily="34" charset="0"/>
              <a:buChar char="•"/>
            </a:pPr>
            <a:endParaRPr lang="ru-RU" sz="1600" i="1" dirty="0" smtClean="0">
              <a:solidFill>
                <a:schemeClr val="tx1"/>
              </a:solidFill>
            </a:endParaRPr>
          </a:p>
          <a:p>
            <a:pPr>
              <a:buNone/>
            </a:pPr>
            <a:r>
              <a:rPr lang="ru-RU" sz="1600" i="1" dirty="0" smtClean="0">
                <a:solidFill>
                  <a:schemeClr val="tx2"/>
                </a:solidFill>
              </a:rPr>
              <a:t>                                                           </a:t>
            </a:r>
            <a:r>
              <a:rPr lang="ru-RU" sz="1800" i="1" dirty="0" smtClean="0">
                <a:solidFill>
                  <a:schemeClr val="tx2"/>
                </a:solidFill>
                <a:effectLst>
                  <a:glow rad="101600">
                    <a:schemeClr val="bg1">
                      <a:alpha val="60000"/>
                    </a:schemeClr>
                  </a:glow>
                </a:effectLst>
                <a:latin typeface="+mj-lt"/>
                <a:ea typeface="+mj-ea"/>
                <a:cs typeface="+mj-cs"/>
              </a:rPr>
              <a:t>Квакша обыкновенная</a:t>
            </a:r>
          </a:p>
          <a:p>
            <a:pPr algn="r">
              <a:buFont typeface="Arial" pitchFamily="34" charset="0"/>
              <a:buChar char="•"/>
            </a:pPr>
            <a:endParaRPr lang="ru-RU" sz="1800" i="1" dirty="0" smtClean="0">
              <a:solidFill>
                <a:srgbClr val="00B050"/>
              </a:solidFill>
              <a:effectLst>
                <a:glow rad="101600">
                  <a:schemeClr val="bg1">
                    <a:alpha val="60000"/>
                  </a:schemeClr>
                </a:glow>
              </a:effectLst>
              <a:latin typeface="+mj-lt"/>
              <a:ea typeface="+mj-ea"/>
              <a:cs typeface="+mj-cs"/>
            </a:endParaRPr>
          </a:p>
          <a:p>
            <a:endParaRPr lang="ru-RU" sz="1200" dirty="0"/>
          </a:p>
        </p:txBody>
      </p:sp>
      <p:pic>
        <p:nvPicPr>
          <p:cNvPr id="4" name="Рисунок 3" descr="41904.jpg"/>
          <p:cNvPicPr>
            <a:picLocks noChangeAspect="1"/>
          </p:cNvPicPr>
          <p:nvPr/>
        </p:nvPicPr>
        <p:blipFill>
          <a:blip r:embed="rId2" cstate="print"/>
          <a:stretch>
            <a:fillRect/>
          </a:stretch>
        </p:blipFill>
        <p:spPr>
          <a:xfrm>
            <a:off x="5868144" y="3429000"/>
            <a:ext cx="2719509" cy="254104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i="1" dirty="0" smtClean="0"/>
              <a:t>Органы размножения</a:t>
            </a:r>
          </a:p>
        </p:txBody>
      </p:sp>
      <p:sp>
        <p:nvSpPr>
          <p:cNvPr id="3" name="Содержимое 2"/>
          <p:cNvSpPr>
            <a:spLocks noGrp="1"/>
          </p:cNvSpPr>
          <p:nvPr>
            <p:ph idx="1"/>
          </p:nvPr>
        </p:nvSpPr>
        <p:spPr>
          <a:xfrm>
            <a:off x="611560" y="1124744"/>
            <a:ext cx="8248708" cy="4429151"/>
          </a:xfrm>
        </p:spPr>
        <p:txBody>
          <a:bodyPr>
            <a:normAutofit/>
          </a:bodyPr>
          <a:lstStyle/>
          <a:p>
            <a:pPr>
              <a:buFont typeface="Arial" pitchFamily="34" charset="0"/>
              <a:buChar char="•"/>
            </a:pPr>
            <a:r>
              <a:rPr lang="ru-RU" sz="1600" i="1" dirty="0" smtClean="0">
                <a:solidFill>
                  <a:schemeClr val="tx1"/>
                </a:solidFill>
              </a:rPr>
              <a:t> Земноводные – раздельнополые животные. </a:t>
            </a:r>
          </a:p>
          <a:p>
            <a:pPr>
              <a:buFont typeface="Arial" pitchFamily="34" charset="0"/>
              <a:buChar char="•"/>
            </a:pPr>
            <a:r>
              <a:rPr lang="ru-RU" sz="1600" i="1" dirty="0" smtClean="0">
                <a:solidFill>
                  <a:schemeClr val="tx1"/>
                </a:solidFill>
              </a:rPr>
              <a:t>Формирование яиц происходит в парных яичниках, размеры которых изменчивы в   зависимости от времени года, яйца покрываются оболочками, слизистыми, но не могущими в достаточной мере предохранить яйцо от высыхания. Развиваться вне воды они не могут.</a:t>
            </a:r>
          </a:p>
          <a:p>
            <a:pPr>
              <a:buFont typeface="Arial" pitchFamily="34" charset="0"/>
              <a:buChar char="•"/>
            </a:pPr>
            <a:r>
              <a:rPr lang="ru-RU" sz="1600" i="1" dirty="0" smtClean="0">
                <a:solidFill>
                  <a:schemeClr val="tx1"/>
                </a:solidFill>
              </a:rPr>
              <a:t>Органы размножения самцов представлены парой семенников. </a:t>
            </a:r>
          </a:p>
          <a:p>
            <a:pPr>
              <a:buFont typeface="Arial" pitchFamily="34" charset="0"/>
              <a:buChar char="•"/>
            </a:pPr>
            <a:r>
              <a:rPr lang="ru-RU" sz="1600" i="1" dirty="0" smtClean="0">
                <a:solidFill>
                  <a:schemeClr val="tx1"/>
                </a:solidFill>
              </a:rPr>
              <a:t>Оплодотворение  наружное.</a:t>
            </a:r>
          </a:p>
        </p:txBody>
      </p:sp>
      <p:pic>
        <p:nvPicPr>
          <p:cNvPr id="4" name="Рисунок 3" descr="0014-007-Polovye-organy-parnye.png"/>
          <p:cNvPicPr>
            <a:picLocks noChangeAspect="1"/>
          </p:cNvPicPr>
          <p:nvPr/>
        </p:nvPicPr>
        <p:blipFill>
          <a:blip r:embed="rId2" cstate="print"/>
          <a:stretch>
            <a:fillRect/>
          </a:stretch>
        </p:blipFill>
        <p:spPr>
          <a:xfrm>
            <a:off x="4644008" y="3645024"/>
            <a:ext cx="4104456" cy="2620082"/>
          </a:xfrm>
          <a:prstGeom prst="rect">
            <a:avLst/>
          </a:prstGeom>
        </p:spPr>
      </p:pic>
      <p:pic>
        <p:nvPicPr>
          <p:cNvPr id="5" name="Рисунок 4" descr="1304774212_6.jpg"/>
          <p:cNvPicPr>
            <a:picLocks noChangeAspect="1"/>
          </p:cNvPicPr>
          <p:nvPr/>
        </p:nvPicPr>
        <p:blipFill>
          <a:blip r:embed="rId3" cstate="print"/>
          <a:stretch>
            <a:fillRect/>
          </a:stretch>
        </p:blipFill>
        <p:spPr>
          <a:xfrm>
            <a:off x="971600" y="3573016"/>
            <a:ext cx="1944216" cy="283090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229600" cy="1556792"/>
          </a:xfrm>
        </p:spPr>
        <p:txBody>
          <a:bodyPr>
            <a:normAutofit/>
          </a:bodyPr>
          <a:lstStyle/>
          <a:p>
            <a:r>
              <a:rPr lang="ru-RU" i="1" dirty="0" smtClean="0"/>
              <a:t>Стадии развития головастиков</a:t>
            </a:r>
          </a:p>
        </p:txBody>
      </p:sp>
      <p:pic>
        <p:nvPicPr>
          <p:cNvPr id="6" name="Содержимое 5" descr="1304735339_3.gif"/>
          <p:cNvPicPr>
            <a:picLocks noGrp="1" noChangeAspect="1"/>
          </p:cNvPicPr>
          <p:nvPr>
            <p:ph idx="1"/>
          </p:nvPr>
        </p:nvPicPr>
        <p:blipFill>
          <a:blip r:embed="rId2" cstate="print"/>
          <a:stretch>
            <a:fillRect/>
          </a:stretch>
        </p:blipFill>
        <p:spPr>
          <a:xfrm>
            <a:off x="3995936" y="1412776"/>
            <a:ext cx="4270978" cy="2502793"/>
          </a:xfrm>
        </p:spPr>
      </p:pic>
      <p:pic>
        <p:nvPicPr>
          <p:cNvPr id="7" name="Рисунок 6" descr="0013-016-Podvedjom-itog.jpg"/>
          <p:cNvPicPr>
            <a:picLocks noChangeAspect="1"/>
          </p:cNvPicPr>
          <p:nvPr/>
        </p:nvPicPr>
        <p:blipFill>
          <a:blip r:embed="rId3" cstate="print"/>
          <a:stretch>
            <a:fillRect/>
          </a:stretch>
        </p:blipFill>
        <p:spPr>
          <a:xfrm>
            <a:off x="683568" y="1973960"/>
            <a:ext cx="2808312" cy="438000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143000"/>
          </a:xfrm>
        </p:spPr>
        <p:txBody>
          <a:bodyPr>
            <a:normAutofit/>
          </a:bodyPr>
          <a:lstStyle/>
          <a:p>
            <a:r>
              <a:rPr lang="ru-RU" i="1" dirty="0" smtClean="0"/>
              <a:t>Развитие земноводных</a:t>
            </a:r>
          </a:p>
        </p:txBody>
      </p:sp>
      <p:sp>
        <p:nvSpPr>
          <p:cNvPr id="3" name="Содержимое 2"/>
          <p:cNvSpPr>
            <a:spLocks noGrp="1"/>
          </p:cNvSpPr>
          <p:nvPr>
            <p:ph idx="1"/>
          </p:nvPr>
        </p:nvSpPr>
        <p:spPr>
          <a:xfrm>
            <a:off x="467544" y="980728"/>
            <a:ext cx="8460432" cy="4608512"/>
          </a:xfrm>
        </p:spPr>
        <p:txBody>
          <a:bodyPr>
            <a:normAutofit/>
          </a:bodyPr>
          <a:lstStyle/>
          <a:p>
            <a:pPr>
              <a:buNone/>
            </a:pPr>
            <a:endParaRPr lang="ru-RU" sz="2000" dirty="0" smtClean="0"/>
          </a:p>
          <a:p>
            <a:pPr>
              <a:buNone/>
            </a:pPr>
            <a:r>
              <a:rPr lang="ru-RU" sz="3600" dirty="0" smtClean="0"/>
              <a:t>Женская гамета + Мужская гамета</a:t>
            </a:r>
          </a:p>
          <a:p>
            <a:pPr>
              <a:buNone/>
            </a:pPr>
            <a:endParaRPr lang="ru-RU" sz="2000" dirty="0" smtClean="0"/>
          </a:p>
          <a:p>
            <a:pPr>
              <a:buNone/>
            </a:pPr>
            <a:endParaRPr lang="ru-RU" sz="2000" dirty="0" smtClean="0"/>
          </a:p>
          <a:p>
            <a:pPr>
              <a:buNone/>
            </a:pPr>
            <a:endParaRPr lang="ru-RU" sz="2000" dirty="0" smtClean="0"/>
          </a:p>
        </p:txBody>
      </p:sp>
      <p:pic>
        <p:nvPicPr>
          <p:cNvPr id="4" name="Рисунок 3" descr="10040202.gif"/>
          <p:cNvPicPr>
            <a:picLocks noChangeAspect="1"/>
          </p:cNvPicPr>
          <p:nvPr/>
        </p:nvPicPr>
        <p:blipFill>
          <a:blip r:embed="rId2" cstate="print"/>
          <a:stretch>
            <a:fillRect/>
          </a:stretch>
        </p:blipFill>
        <p:spPr>
          <a:xfrm>
            <a:off x="395536" y="2348880"/>
            <a:ext cx="4464496" cy="3826710"/>
          </a:xfrm>
          <a:prstGeom prst="rect">
            <a:avLst/>
          </a:prstGeom>
        </p:spPr>
      </p:pic>
      <p:sp>
        <p:nvSpPr>
          <p:cNvPr id="5" name="Стрелка вправо 4"/>
          <p:cNvSpPr/>
          <p:nvPr/>
        </p:nvSpPr>
        <p:spPr>
          <a:xfrm>
            <a:off x="5652120" y="3356992"/>
            <a:ext cx="2160240" cy="19442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88640"/>
            <a:ext cx="8248708" cy="6480720"/>
          </a:xfrm>
        </p:spPr>
        <p:txBody>
          <a:bodyPr>
            <a:normAutofit/>
          </a:bodyPr>
          <a:lstStyle/>
          <a:p>
            <a:endParaRPr lang="ru-RU" sz="2000" dirty="0" smtClean="0"/>
          </a:p>
          <a:p>
            <a:pPr>
              <a:buNone/>
            </a:pPr>
            <a:r>
              <a:rPr lang="ru-RU" sz="3600" dirty="0" smtClean="0"/>
              <a:t>Зигота  (Двухкамерное сердце, 1 круг  кровообращения, орган боковых линий, наружный жабр)</a:t>
            </a:r>
          </a:p>
          <a:p>
            <a:pPr>
              <a:buNone/>
            </a:pPr>
            <a:endParaRPr lang="ru-RU" sz="2000" dirty="0" smtClean="0"/>
          </a:p>
          <a:p>
            <a:pPr>
              <a:buFont typeface="Arial" pitchFamily="34" charset="0"/>
              <a:buChar char="•"/>
            </a:pPr>
            <a:endParaRPr lang="ru-RU" sz="2000" dirty="0" smtClean="0"/>
          </a:p>
          <a:p>
            <a:pPr>
              <a:buNone/>
            </a:pPr>
            <a:endParaRPr lang="ru-RU" sz="2000" dirty="0" smtClean="0"/>
          </a:p>
        </p:txBody>
      </p:sp>
      <p:pic>
        <p:nvPicPr>
          <p:cNvPr id="5" name="Рисунок 4" descr="156_15_12_09_oplodotvorenie10.jpg"/>
          <p:cNvPicPr>
            <a:picLocks noChangeAspect="1"/>
          </p:cNvPicPr>
          <p:nvPr/>
        </p:nvPicPr>
        <p:blipFill>
          <a:blip r:embed="rId2" cstate="print"/>
          <a:stretch>
            <a:fillRect/>
          </a:stretch>
        </p:blipFill>
        <p:spPr>
          <a:xfrm>
            <a:off x="1187624" y="2708920"/>
            <a:ext cx="4752528" cy="3516872"/>
          </a:xfrm>
          <a:prstGeom prst="rect">
            <a:avLst/>
          </a:prstGeom>
        </p:spPr>
      </p:pic>
      <p:sp>
        <p:nvSpPr>
          <p:cNvPr id="7" name="Стрелка вправо 6"/>
          <p:cNvSpPr/>
          <p:nvPr/>
        </p:nvSpPr>
        <p:spPr>
          <a:xfrm>
            <a:off x="6660232" y="2564904"/>
            <a:ext cx="2160240" cy="19442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5892_1.jpg"/>
          <p:cNvPicPr>
            <a:picLocks noChangeAspect="1"/>
          </p:cNvPicPr>
          <p:nvPr/>
        </p:nvPicPr>
        <p:blipFill>
          <a:blip r:embed="rId2" cstate="print"/>
          <a:stretch>
            <a:fillRect/>
          </a:stretch>
        </p:blipFill>
        <p:spPr>
          <a:xfrm>
            <a:off x="611560" y="2276872"/>
            <a:ext cx="5761167" cy="3842649"/>
          </a:xfrm>
          <a:prstGeom prst="rect">
            <a:avLst/>
          </a:prstGeom>
        </p:spPr>
      </p:pic>
      <p:sp>
        <p:nvSpPr>
          <p:cNvPr id="4" name="Прямоугольник 3"/>
          <p:cNvSpPr/>
          <p:nvPr/>
        </p:nvSpPr>
        <p:spPr>
          <a:xfrm>
            <a:off x="1115616" y="332656"/>
            <a:ext cx="5742384" cy="4801314"/>
          </a:xfrm>
          <a:prstGeom prst="rect">
            <a:avLst/>
          </a:prstGeom>
        </p:spPr>
        <p:txBody>
          <a:bodyPr wrap="square">
            <a:spAutoFit/>
          </a:bodyPr>
          <a:lstStyle/>
          <a:p>
            <a:pPr>
              <a:buNone/>
            </a:pPr>
            <a:r>
              <a:rPr kumimoji="1" lang="ru-RU" sz="3600" dirty="0" smtClean="0">
                <a:solidFill>
                  <a:schemeClr val="bg2">
                    <a:lumMod val="25000"/>
                  </a:schemeClr>
                </a:solidFill>
              </a:rPr>
              <a:t>Личинка – головастик (</a:t>
            </a:r>
            <a:r>
              <a:rPr kumimoji="1" lang="ru-RU" sz="3600" dirty="0" smtClean="0">
                <a:solidFill>
                  <a:schemeClr val="bg2">
                    <a:lumMod val="25000"/>
                  </a:schemeClr>
                </a:solidFill>
              </a:rPr>
              <a:t>Жабры внутренние)</a:t>
            </a:r>
            <a:endParaRPr kumimoji="1" lang="ru-RU" sz="3600" dirty="0" smtClean="0">
              <a:solidFill>
                <a:schemeClr val="bg2">
                  <a:lumMod val="25000"/>
                </a:schemeClr>
              </a:solidFill>
            </a:endParaRP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5" name="Стрелка вправо 4"/>
          <p:cNvSpPr/>
          <p:nvPr/>
        </p:nvSpPr>
        <p:spPr>
          <a:xfrm>
            <a:off x="6732240" y="2852936"/>
            <a:ext cx="2160240" cy="19442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267328" cy="646331"/>
          </a:xfrm>
          <a:prstGeom prst="rect">
            <a:avLst/>
          </a:prstGeom>
        </p:spPr>
        <p:txBody>
          <a:bodyPr wrap="none">
            <a:spAutoFit/>
          </a:bodyPr>
          <a:lstStyle/>
          <a:p>
            <a:r>
              <a:rPr kumimoji="1" lang="ru-RU" sz="3600" dirty="0" smtClean="0">
                <a:solidFill>
                  <a:schemeClr val="bg2">
                    <a:lumMod val="25000"/>
                  </a:schemeClr>
                </a:solidFill>
              </a:rPr>
              <a:t>Головастик (с задними конечностями)</a:t>
            </a:r>
          </a:p>
        </p:txBody>
      </p:sp>
      <p:pic>
        <p:nvPicPr>
          <p:cNvPr id="3" name="Рисунок 2" descr="8653304_ab754f77.jpg"/>
          <p:cNvPicPr>
            <a:picLocks noChangeAspect="1"/>
          </p:cNvPicPr>
          <p:nvPr/>
        </p:nvPicPr>
        <p:blipFill>
          <a:blip r:embed="rId2" cstate="print"/>
          <a:stretch>
            <a:fillRect/>
          </a:stretch>
        </p:blipFill>
        <p:spPr>
          <a:xfrm>
            <a:off x="251520" y="1412776"/>
            <a:ext cx="6660232" cy="4736803"/>
          </a:xfrm>
          <a:prstGeom prst="rect">
            <a:avLst/>
          </a:prstGeom>
        </p:spPr>
      </p:pic>
      <p:sp>
        <p:nvSpPr>
          <p:cNvPr id="4" name="Стрелка вправо 3"/>
          <p:cNvSpPr/>
          <p:nvPr/>
        </p:nvSpPr>
        <p:spPr>
          <a:xfrm>
            <a:off x="7308304" y="2996952"/>
            <a:ext cx="1512168"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92696"/>
            <a:ext cx="8229600" cy="1143000"/>
          </a:xfrm>
        </p:spPr>
        <p:txBody>
          <a:bodyPr>
            <a:noAutofit/>
          </a:bodyPr>
          <a:lstStyle/>
          <a:p>
            <a:pPr algn="l"/>
            <a:r>
              <a:rPr lang="ru-RU" sz="3600" kern="1200" dirty="0" smtClean="0">
                <a:solidFill>
                  <a:schemeClr val="bg2">
                    <a:lumMod val="25000"/>
                  </a:schemeClr>
                </a:solidFill>
                <a:latin typeface="+mn-lt"/>
                <a:ea typeface="+mn-ea"/>
                <a:cs typeface="+mn-cs"/>
              </a:rPr>
              <a:t>Головастик с передними конечностями (легкие, хвост уменьшается ) лягушонок первого года жизни</a:t>
            </a:r>
          </a:p>
        </p:txBody>
      </p:sp>
      <p:pic>
        <p:nvPicPr>
          <p:cNvPr id="4" name="Содержимое 3" descr="AmUrSaTrVuY0001.jpg"/>
          <p:cNvPicPr>
            <a:picLocks noGrp="1" noChangeAspect="1"/>
          </p:cNvPicPr>
          <p:nvPr>
            <p:ph idx="1"/>
          </p:nvPr>
        </p:nvPicPr>
        <p:blipFill>
          <a:blip r:embed="rId2" cstate="print"/>
          <a:stretch>
            <a:fillRect/>
          </a:stretch>
        </p:blipFill>
        <p:spPr>
          <a:xfrm>
            <a:off x="1187624" y="2492896"/>
            <a:ext cx="6048672" cy="4006263"/>
          </a:xfrm>
        </p:spPr>
      </p:pic>
      <p:sp>
        <p:nvSpPr>
          <p:cNvPr id="5" name="Выгнутая вправо стрелка 4"/>
          <p:cNvSpPr/>
          <p:nvPr/>
        </p:nvSpPr>
        <p:spPr>
          <a:xfrm>
            <a:off x="7596336" y="4293096"/>
            <a:ext cx="1224136" cy="21602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273</TotalTime>
  <Words>225</Words>
  <Application>Microsoft Office PowerPoint</Application>
  <PresentationFormat>Экран (4:3)</PresentationFormat>
  <Paragraphs>65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Brooklet</vt:lpstr>
      <vt:lpstr>Размножение и развитие земноводных, их многообразие</vt:lpstr>
      <vt:lpstr>Земноводные</vt:lpstr>
      <vt:lpstr>Органы размножения</vt:lpstr>
      <vt:lpstr>Стадии развития головастиков</vt:lpstr>
      <vt:lpstr>Развитие земноводных</vt:lpstr>
      <vt:lpstr>Презентация PowerPoint</vt:lpstr>
      <vt:lpstr>Презентация PowerPoint</vt:lpstr>
      <vt:lpstr>Презентация PowerPoint</vt:lpstr>
      <vt:lpstr>Головастик с передними конечностями (легкие, хвост уменьшается ) лягушонок первого года жизни</vt:lpstr>
      <vt:lpstr>Презентация PowerPoint</vt:lpstr>
      <vt:lpstr>                    Многообразие земноводных </vt:lpstr>
      <vt:lpstr>Презентация PowerPoint</vt:lpstr>
      <vt:lpstr>Отряд Земноводные. Бесхвостые</vt:lpstr>
      <vt:lpstr>Лягушка бык</vt:lpstr>
      <vt:lpstr>Квакша</vt:lpstr>
      <vt:lpstr>Отряд Земноводные. Хвостатые</vt:lpstr>
      <vt:lpstr>Презентация PowerPoint</vt:lpstr>
      <vt:lpstr>Отряд Земноводные. Безногие</vt:lpstr>
      <vt:lpstr>Презентация подготовлена учителем биологии и географии Яруллиной Рафией Жафяровной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и образ жизни земноводных</dc:title>
  <dc:creator>Салахетдиновы</dc:creator>
  <cp:lastModifiedBy>1</cp:lastModifiedBy>
  <cp:revision>30</cp:revision>
  <dcterms:created xsi:type="dcterms:W3CDTF">2013-01-28T11:49:46Z</dcterms:created>
  <dcterms:modified xsi:type="dcterms:W3CDTF">2013-01-31T10:16:02Z</dcterms:modified>
</cp:coreProperties>
</file>