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1"/>
  </p:notesMasterIdLst>
  <p:sldIdLst>
    <p:sldId id="257" r:id="rId2"/>
    <p:sldId id="276" r:id="rId3"/>
    <p:sldId id="277" r:id="rId4"/>
    <p:sldId id="278" r:id="rId5"/>
    <p:sldId id="260" r:id="rId6"/>
    <p:sldId id="279" r:id="rId7"/>
    <p:sldId id="280" r:id="rId8"/>
    <p:sldId id="281" r:id="rId9"/>
    <p:sldId id="282" r:id="rId10"/>
    <p:sldId id="283" r:id="rId11"/>
    <p:sldId id="291" r:id="rId12"/>
    <p:sldId id="284" r:id="rId13"/>
    <p:sldId id="287" r:id="rId14"/>
    <p:sldId id="285" r:id="rId15"/>
    <p:sldId id="286" r:id="rId16"/>
    <p:sldId id="292" r:id="rId17"/>
    <p:sldId id="294" r:id="rId18"/>
    <p:sldId id="293" r:id="rId19"/>
    <p:sldId id="29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A944"/>
    <a:srgbClr val="003300"/>
    <a:srgbClr val="F872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828A1-40FD-4469-B593-5429D50A0FB5}" type="datetimeFigureOut">
              <a:rPr lang="ru-RU" smtClean="0"/>
              <a:t>28.01.2013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DC648-A93D-4A5B-AA6A-B382E15C09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367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305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C05E3-BC79-4F59-ABF9-25326A35A27D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C0646-51E3-4ADB-9489-1263459071A6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F30A784-B362-47B6-BE4B-39327BBB15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C0646-51E3-4ADB-9489-1263459071A6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0A784-B362-47B6-BE4B-39327BBB15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C0646-51E3-4ADB-9489-1263459071A6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0A784-B362-47B6-BE4B-39327BBB15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C0646-51E3-4ADB-9489-1263459071A6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F30A784-B362-47B6-BE4B-39327BBB15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C0646-51E3-4ADB-9489-1263459071A6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0A784-B362-47B6-BE4B-39327BBB15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C0646-51E3-4ADB-9489-1263459071A6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0A784-B362-47B6-BE4B-39327BBB15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C0646-51E3-4ADB-9489-1263459071A6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F30A784-B362-47B6-BE4B-39327BBB15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C0646-51E3-4ADB-9489-1263459071A6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0A784-B362-47B6-BE4B-39327BBB15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C0646-51E3-4ADB-9489-1263459071A6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0A784-B362-47B6-BE4B-39327BBB15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C0646-51E3-4ADB-9489-1263459071A6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0A784-B362-47B6-BE4B-39327BBB15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C0646-51E3-4ADB-9489-1263459071A6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0A784-B362-47B6-BE4B-39327BBB15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FEC0646-51E3-4ADB-9489-1263459071A6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F30A784-B362-47B6-BE4B-39327BBB15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7"/>
          <p:cNvSpPr txBox="1">
            <a:spLocks/>
          </p:cNvSpPr>
          <p:nvPr/>
        </p:nvSpPr>
        <p:spPr>
          <a:xfrm>
            <a:off x="335877" y="1700808"/>
            <a:ext cx="8458200" cy="1224136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Всероссийский фестиваль педагогических идей «Открытый урок»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489" y="3429000"/>
            <a:ext cx="862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образовательное учреждение города Москвы детский сад компенсирующего вида № 2308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94" y="4437185"/>
            <a:ext cx="3280883" cy="2050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52088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1" y="188640"/>
            <a:ext cx="5353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Коррекционный этап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279" y="158358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Подготовленные последовательные вопросы психолога подводят детей к выводу, что эмоцию гнева испытывают и животные, и неживая природа и все люди. Злится можно, но нужно это делать, не обижая других людей.</a:t>
            </a:r>
          </a:p>
          <a:p>
            <a:r>
              <a:rPr lang="ru-RU" dirty="0" smtClean="0"/>
              <a:t>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Метод дискуссии.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287" y="4293095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Игровая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психокоррекция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(интерактивная игра).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Учимся анализировать свою агрессивность и устранять ее через игру и позитивное поведение.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964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1" y="188640"/>
            <a:ext cx="5353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Коррекционный этап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2" y="765512"/>
            <a:ext cx="3107830" cy="2330873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2" y="3247247"/>
            <a:ext cx="3141439" cy="2356079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110" y="3281068"/>
            <a:ext cx="3096344" cy="2322258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17267" y="5727662"/>
            <a:ext cx="4279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Выпускаем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гнев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через стопы ног (топаем)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057" y="5633247"/>
            <a:ext cx="4537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Складываем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злость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воображаемый мешочек 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силой кидаем об пол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1290" y="980180"/>
            <a:ext cx="5642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Представляем, что шарик – наше тело, а воздух внутри - наша злость. Приходим к выводу, что от злости можно избавляться и  злостью можно управлять.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3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1" y="332655"/>
            <a:ext cx="5353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Коррекционный этап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967770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получают картинки с героями, которые выражают свой гнев разными способами.    Обсуждают ситуации и их последствия, ранжируют картинки.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Проблемно-диалогическая технология. Метод дискуссии.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08920"/>
            <a:ext cx="4612036" cy="3459027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33705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600" y="252371"/>
            <a:ext cx="5353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Коррекционный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этап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764704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ходе обсуждения, дети приходят к выводу, что способы в зеленой рамке позволяют избавляться от гнева и управлять собой, а способы в красной рамке чреваты неприятными последствиями.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1" y="2132856"/>
            <a:ext cx="3932751" cy="4018487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30" y="2133319"/>
            <a:ext cx="3932298" cy="4018024"/>
          </a:xfrm>
          <a:prstGeom prst="rect">
            <a:avLst/>
          </a:prstGeom>
          <a:ln w="127000" cap="sq">
            <a:solidFill>
              <a:srgbClr val="00B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244408" y="630932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[2]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91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1" y="332655"/>
            <a:ext cx="5353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Релаксационный этап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967770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Игровая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психокоррекция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(интерактивная игра). Игра «Снегопад».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Снижение психоэмоционального напряжения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44760"/>
            <a:ext cx="3960440" cy="2970330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2" y="2844760"/>
            <a:ext cx="4005245" cy="3003934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597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1" y="332655"/>
            <a:ext cx="5353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96777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Подведение итогов. Дети помогают гномам научить злую соседку злится, не причиняя вреда окружающим. Перечисляют разные способы избавления от гнева.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Сказкотерапия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Метод дискуссии.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7" y="3212976"/>
            <a:ext cx="3816423" cy="2862317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08" y="3193379"/>
            <a:ext cx="3779912" cy="2834934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8074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484784"/>
            <a:ext cx="74168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0"/>
              </a:spcAft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расширить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представление об эмоции «гнев»;  </a:t>
            </a:r>
            <a:endParaRPr lang="ru-RU" sz="24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ru-RU" sz="24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научиться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распознавать ее по внешнему проявлению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;</a:t>
            </a:r>
          </a:p>
          <a:p>
            <a:pPr algn="just">
              <a:spcAft>
                <a:spcPts val="0"/>
              </a:spcAft>
            </a:pPr>
            <a:endParaRPr lang="ru-RU" sz="2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понять,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что гневом можно управлять; </a:t>
            </a:r>
            <a:endParaRPr lang="ru-RU" sz="24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ru-RU" sz="24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узнать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способы избавления от гнева, не нанося вреда окружающим.</a:t>
            </a:r>
            <a:endParaRPr lang="ru-RU" sz="24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404664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003300"/>
                </a:solidFill>
                <a:latin typeface="Times New Roman"/>
                <a:ea typeface="Times New Roman"/>
              </a:rPr>
              <a:t>В результате занятия нам удалось:</a:t>
            </a:r>
            <a:endParaRPr lang="ru-RU" sz="3200" dirty="0">
              <a:solidFill>
                <a:srgbClr val="0033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117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142976" y="160712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endParaRPr lang="ru-RU" sz="2400" b="1" dirty="0"/>
          </a:p>
        </p:txBody>
      </p:sp>
      <p:pic>
        <p:nvPicPr>
          <p:cNvPr id="27" name="Рисунок 26" descr="DSC002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1844824"/>
            <a:ext cx="4116483" cy="3204459"/>
          </a:xfrm>
          <a:prstGeom prst="ellipse">
            <a:avLst/>
          </a:prstGeom>
          <a:ln w="63500" cap="rnd">
            <a:solidFill>
              <a:srgbClr val="DCA94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Box 13"/>
          <p:cNvSpPr txBox="1"/>
          <p:nvPr/>
        </p:nvSpPr>
        <p:spPr>
          <a:xfrm rot="260413">
            <a:off x="3858706" y="1701424"/>
            <a:ext cx="2577828" cy="276999"/>
          </a:xfrm>
          <a:prstGeom prst="rect">
            <a:avLst/>
          </a:prstGeom>
          <a:noFill/>
        </p:spPr>
        <p:txBody>
          <a:bodyPr wrap="square" rtlCol="0" anchor="ctr">
            <a:prstTxWarp prst="textArchUp">
              <a:avLst>
                <a:gd name="adj" fmla="val 10627602"/>
              </a:avLst>
            </a:prstTxWarp>
            <a:spAutoFit/>
          </a:bodyPr>
          <a:lstStyle/>
          <a:p>
            <a:r>
              <a:rPr lang="ru-RU" dirty="0" smtClean="0"/>
              <a:t>Сердитый колобок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596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2604" y="121286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 smtClean="0">
                <a:solidFill>
                  <a:srgbClr val="003300"/>
                </a:solidFill>
                <a:latin typeface="Times New Roman"/>
                <a:ea typeface="Times New Roman"/>
              </a:rPr>
              <a:t>Демонстрационный материал для сказки</a:t>
            </a:r>
            <a:r>
              <a:rPr lang="en-US" sz="3200" b="1" dirty="0" smtClean="0">
                <a:solidFill>
                  <a:srgbClr val="003300"/>
                </a:solidFill>
                <a:latin typeface="Times New Roman"/>
                <a:ea typeface="Times New Roman"/>
              </a:rPr>
              <a:t> [1]</a:t>
            </a:r>
            <a:r>
              <a:rPr lang="ru-RU" sz="3200" b="1" dirty="0" smtClean="0">
                <a:solidFill>
                  <a:srgbClr val="003300"/>
                </a:solidFill>
                <a:latin typeface="Times New Roman"/>
                <a:ea typeface="Times New Roman"/>
              </a:rPr>
              <a:t>:</a:t>
            </a:r>
            <a:endParaRPr lang="ru-RU" sz="3200" dirty="0">
              <a:solidFill>
                <a:srgbClr val="003300"/>
              </a:solidFill>
              <a:latin typeface="Times New Roman"/>
              <a:ea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54" y="707839"/>
            <a:ext cx="3637216" cy="2727912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44" y="725424"/>
            <a:ext cx="3645455" cy="2734091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59" y="3717032"/>
            <a:ext cx="3649239" cy="2736929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54" y="3717031"/>
            <a:ext cx="3649239" cy="2736929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067944" y="3140968"/>
            <a:ext cx="24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72400" y="3140968"/>
            <a:ext cx="28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400" y="6165304"/>
            <a:ext cx="30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759" y="6165304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«Гнев»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544" y="3171745"/>
            <a:ext cx="2100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«Гномы и Шишимора»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8046" y="3151738"/>
            <a:ext cx="2100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«Гномы и Шишимора»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50380" y="3716822"/>
            <a:ext cx="2100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«Гномы и Шишимора»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86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365058"/>
            <a:ext cx="69372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79265"/>
            <a:ext cx="5436096" cy="4077072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70672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3635896" y="1686873"/>
            <a:ext cx="5112568" cy="41201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Переверзева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Марина Юрьевна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Педагог-психолог первой квалификационной категории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работы 7 лет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2" y="1700808"/>
            <a:ext cx="2188958" cy="3517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79512" y="332656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Групповое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психокоррекционное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занятие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54120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Как я справляюсь со своим гневом?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1484784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«Вкус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запах радости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А. Никифорова. Цикл занятий по развитию эмоциональной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сферы.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1" y="1196752"/>
            <a:ext cx="2308449" cy="339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51" y="3008278"/>
            <a:ext cx="2386598" cy="3317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043608" y="4797152"/>
            <a:ext cx="5076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2.«Как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 справляюсь со своим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гневом» Г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Б. Монина, Е. К.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Лютова-Робертс Плакатный материал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27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Цели</a:t>
            </a: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268760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коррекция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агрессивных проявлений и негативных черт характера, препятствующих общению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расширение поведенческого репертуара и жизненного  опыта </a:t>
            </a: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ru-RU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отработка 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коммуникативных навыков, развитие навыков сотрудничества, взаимной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эмпатии</a:t>
            </a: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022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99592" y="332656"/>
            <a:ext cx="7084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Этапы занятия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458" y="1102097"/>
            <a:ext cx="76328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4000" u="sng" dirty="0" smtClean="0">
                <a:latin typeface="Times New Roman" pitchFamily="18" charset="0"/>
                <a:cs typeface="Times New Roman" pitchFamily="18" charset="0"/>
              </a:rPr>
              <a:t>Ориентировочный этап</a:t>
            </a:r>
          </a:p>
          <a:p>
            <a:endParaRPr lang="ru-RU" sz="40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4000" u="sng" dirty="0" smtClean="0">
                <a:latin typeface="Times New Roman" pitchFamily="18" charset="0"/>
                <a:cs typeface="Times New Roman" pitchFamily="18" charset="0"/>
              </a:rPr>
              <a:t> Коррекционный этап</a:t>
            </a:r>
          </a:p>
          <a:p>
            <a:endParaRPr lang="ru-RU" sz="40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4000" u="sng" dirty="0" smtClean="0">
                <a:latin typeface="Times New Roman" pitchFamily="18" charset="0"/>
                <a:cs typeface="Times New Roman" pitchFamily="18" charset="0"/>
              </a:rPr>
              <a:t> Релаксационный этап</a:t>
            </a:r>
          </a:p>
          <a:p>
            <a:pPr marL="342900" indent="-342900">
              <a:buAutoNum type="arabicPeriod"/>
            </a:pPr>
            <a:endParaRPr lang="ru-RU" sz="40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4000" u="sng" dirty="0" smtClean="0">
                <a:latin typeface="Times New Roman" pitchFamily="18" charset="0"/>
                <a:cs typeface="Times New Roman" pitchFamily="18" charset="0"/>
              </a:rPr>
              <a:t> Заключительный этап</a:t>
            </a:r>
            <a:endParaRPr lang="ru-RU" sz="40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56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2965" y="35913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Ориентировочный этап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08" y="692696"/>
            <a:ext cx="3298845" cy="2474134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95936" y="1649153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Включение в деятельность.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Ритуал вхождения в сказку.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3284984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Коррекционный этап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3869759"/>
            <a:ext cx="51125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Сказка про двух гномов, которых поссорила злая соседка.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сказкотерапии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учатся проводить параллель между сюжетом сказки и собственной жизнью.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Метод анализа жизненных ситуаций.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3" y="3869759"/>
            <a:ext cx="3339320" cy="2504490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9673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79912" y="1340768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Обучение различению эмоции по ее внешнему виду.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Объяснительно-иллюстративный метод.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4060446"/>
            <a:ext cx="4811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при помощи мимики изображают, как гномы сердились в сказке.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психогимнастика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1" y="332655"/>
            <a:ext cx="5353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Коррекционный этап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08" y="953889"/>
            <a:ext cx="3201235" cy="2400926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08" y="3664985"/>
            <a:ext cx="3201235" cy="2400927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61095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79912" y="1484784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Прорисовываем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альбмах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эмоцию «гнев».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Метод - рисование на заданную тему. 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433" y="4221088"/>
            <a:ext cx="8358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Проигрываем отрывок сказки по ролям.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Игра-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драмматизация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(элементы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психодрамы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«Проживание» конфликтной ситуации с целью помочь ребенку легче переносить аналогичные воздействия в жизни.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1" y="332655"/>
            <a:ext cx="5353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Коррекционный этап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6" y="1124744"/>
            <a:ext cx="3227851" cy="2420888"/>
          </a:xfrm>
          <a:prstGeom prst="rect">
            <a:avLst/>
          </a:prstGeom>
          <a:ln w="38100" cap="sq">
            <a:solidFill>
              <a:srgbClr val="DCA9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SC002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9688" y="2924944"/>
            <a:ext cx="2022923" cy="1574736"/>
          </a:xfrm>
          <a:prstGeom prst="ellipse">
            <a:avLst/>
          </a:prstGeom>
          <a:ln w="63500" cap="rnd">
            <a:solidFill>
              <a:srgbClr val="DCA94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 rot="20415304">
            <a:off x="6268336" y="2860467"/>
            <a:ext cx="1327567" cy="344977"/>
          </a:xfrm>
          <a:prstGeom prst="rect">
            <a:avLst/>
          </a:prstGeom>
          <a:noFill/>
        </p:spPr>
        <p:txBody>
          <a:bodyPr wrap="square" rtlCol="0" anchor="ctr">
            <a:prstTxWarp prst="textArchUp">
              <a:avLst>
                <a:gd name="adj" fmla="val 11413833"/>
              </a:avLst>
            </a:prstTxWarp>
            <a:spAutoFit/>
          </a:bodyPr>
          <a:lstStyle/>
          <a:p>
            <a:r>
              <a:rPr lang="ru-RU" dirty="0" smtClean="0"/>
              <a:t>Сердитый колобок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8431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1" y="332655"/>
            <a:ext cx="5353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Коррекционный этап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9912" y="1196752"/>
            <a:ext cx="51845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Демонстрация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фотографий 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Как злятся животные»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Показ видеоролика: «Как злится природа»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Слушаем Симфонию № 5 Бетховена (музыкотерапия).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интернет-ресурсов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Использование различных анализаторных систем: зрения и слуха.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68" y="3933056"/>
            <a:ext cx="3312368" cy="2484276"/>
          </a:xfrm>
          <a:prstGeom prst="rect">
            <a:avLst/>
          </a:prstGeom>
          <a:ln w="38100">
            <a:solidFill>
              <a:srgbClr val="DCA94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1093129"/>
            <a:ext cx="3339244" cy="2504433"/>
          </a:xfrm>
          <a:prstGeom prst="rect">
            <a:avLst/>
          </a:prstGeom>
          <a:ln w="38100" cap="sq">
            <a:solidFill>
              <a:srgbClr val="DCA944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lyudvig_van_betkhoven_-_simfoniya_5_-_kak_sudba_stuchitsya_v_dver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432" y="6112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0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2409</TotalTime>
  <Words>594</Words>
  <Application>Microsoft Office PowerPoint</Application>
  <PresentationFormat>Экран (4:3)</PresentationFormat>
  <Paragraphs>100</Paragraphs>
  <Slides>19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Переверзева М. Ю,</dc:creator>
  <cp:lastModifiedBy>Сони</cp:lastModifiedBy>
  <cp:revision>130</cp:revision>
  <dcterms:created xsi:type="dcterms:W3CDTF">2012-11-02T06:09:37Z</dcterms:created>
  <dcterms:modified xsi:type="dcterms:W3CDTF">2013-01-28T15:54:01Z</dcterms:modified>
</cp:coreProperties>
</file>