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65"/>
  </p:notesMasterIdLst>
  <p:sldIdLst>
    <p:sldId id="342" r:id="rId2"/>
    <p:sldId id="257" r:id="rId3"/>
    <p:sldId id="258" r:id="rId4"/>
    <p:sldId id="259" r:id="rId5"/>
    <p:sldId id="317" r:id="rId6"/>
    <p:sldId id="316" r:id="rId7"/>
    <p:sldId id="262" r:id="rId8"/>
    <p:sldId id="263" r:id="rId9"/>
    <p:sldId id="264" r:id="rId10"/>
    <p:sldId id="318" r:id="rId11"/>
    <p:sldId id="266" r:id="rId12"/>
    <p:sldId id="267" r:id="rId13"/>
    <p:sldId id="268" r:id="rId14"/>
    <p:sldId id="319" r:id="rId15"/>
    <p:sldId id="320" r:id="rId16"/>
    <p:sldId id="321" r:id="rId17"/>
    <p:sldId id="322" r:id="rId18"/>
    <p:sldId id="274" r:id="rId19"/>
    <p:sldId id="275" r:id="rId20"/>
    <p:sldId id="277" r:id="rId21"/>
    <p:sldId id="323" r:id="rId22"/>
    <p:sldId id="283" r:id="rId23"/>
    <p:sldId id="324" r:id="rId24"/>
    <p:sldId id="285" r:id="rId25"/>
    <p:sldId id="325" r:id="rId26"/>
    <p:sldId id="326" r:id="rId27"/>
    <p:sldId id="288" r:id="rId28"/>
    <p:sldId id="297" r:id="rId29"/>
    <p:sldId id="296" r:id="rId30"/>
    <p:sldId id="327" r:id="rId31"/>
    <p:sldId id="294" r:id="rId32"/>
    <p:sldId id="328" r:id="rId33"/>
    <p:sldId id="292" r:id="rId34"/>
    <p:sldId id="329" r:id="rId35"/>
    <p:sldId id="330" r:id="rId36"/>
    <p:sldId id="331" r:id="rId37"/>
    <p:sldId id="279" r:id="rId38"/>
    <p:sldId id="281" r:id="rId39"/>
    <p:sldId id="282" r:id="rId40"/>
    <p:sldId id="300" r:id="rId41"/>
    <p:sldId id="301" r:id="rId42"/>
    <p:sldId id="332" r:id="rId43"/>
    <p:sldId id="303" r:id="rId44"/>
    <p:sldId id="304" r:id="rId45"/>
    <p:sldId id="305" r:id="rId46"/>
    <p:sldId id="306" r:id="rId47"/>
    <p:sldId id="307" r:id="rId48"/>
    <p:sldId id="308" r:id="rId49"/>
    <p:sldId id="309" r:id="rId50"/>
    <p:sldId id="310" r:id="rId51"/>
    <p:sldId id="311" r:id="rId52"/>
    <p:sldId id="312" r:id="rId53"/>
    <p:sldId id="313" r:id="rId54"/>
    <p:sldId id="314" r:id="rId55"/>
    <p:sldId id="315" r:id="rId56"/>
    <p:sldId id="333" r:id="rId57"/>
    <p:sldId id="334" r:id="rId58"/>
    <p:sldId id="335" r:id="rId59"/>
    <p:sldId id="336" r:id="rId60"/>
    <p:sldId id="337" r:id="rId61"/>
    <p:sldId id="338" r:id="rId62"/>
    <p:sldId id="339" r:id="rId63"/>
    <p:sldId id="340" r:id="rId6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55" autoAdjust="0"/>
    <p:restoredTop sz="91655" autoAdjust="0"/>
  </p:normalViewPr>
  <p:slideViewPr>
    <p:cSldViewPr>
      <p:cViewPr varScale="1">
        <p:scale>
          <a:sx n="84" d="100"/>
          <a:sy n="84" d="100"/>
        </p:scale>
        <p:origin x="-1608" y="-84"/>
      </p:cViewPr>
      <p:guideLst>
        <p:guide orient="horz" pos="2160"/>
        <p:guide pos="2880"/>
      </p:guideLst>
    </p:cSldViewPr>
  </p:slideViewPr>
  <p:outlineViewPr>
    <p:cViewPr>
      <p:scale>
        <a:sx n="33" d="100"/>
        <a:sy n="33" d="100"/>
      </p:scale>
      <p:origin x="42" y="8604"/>
    </p:cViewPr>
  </p:outlineViewPr>
  <p:notesTextViewPr>
    <p:cViewPr>
      <p:scale>
        <a:sx n="100" d="100"/>
        <a:sy n="100" d="100"/>
      </p:scale>
      <p:origin x="0" y="0"/>
    </p:cViewPr>
  </p:notesTextViewPr>
  <p:sorterViewPr>
    <p:cViewPr>
      <p:scale>
        <a:sx n="66" d="100"/>
        <a:sy n="66" d="100"/>
      </p:scale>
      <p:origin x="0" y="227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D8D866-223F-4415-AE95-6542759CA19C}" type="datetimeFigureOut">
              <a:rPr lang="ru-RU" smtClean="0"/>
              <a:t>16.01.2013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BF4120-79FC-4A99-9482-A83A374BC0AB}" type="slidenum">
              <a:rPr lang="ru-RU" smtClean="0"/>
              <a:t>‹#›</a:t>
            </a:fld>
            <a:endParaRPr lang="ru-RU"/>
          </a:p>
        </p:txBody>
      </p:sp>
    </p:spTree>
    <p:extLst>
      <p:ext uri="{BB962C8B-B14F-4D97-AF65-F5344CB8AC3E}">
        <p14:creationId xmlns:p14="http://schemas.microsoft.com/office/powerpoint/2010/main" val="138582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4BF4120-79FC-4A99-9482-A83A374BC0AB}" type="slidenum">
              <a:rPr lang="ru-RU" smtClean="0"/>
              <a:t>44</a:t>
            </a:fld>
            <a:endParaRPr lang="ru-RU"/>
          </a:p>
        </p:txBody>
      </p:sp>
    </p:spTree>
    <p:extLst>
      <p:ext uri="{BB962C8B-B14F-4D97-AF65-F5344CB8AC3E}">
        <p14:creationId xmlns:p14="http://schemas.microsoft.com/office/powerpoint/2010/main" val="1975326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Date Placeholder 29"/>
          <p:cNvSpPr>
            <a:spLocks noGrp="1"/>
          </p:cNvSpPr>
          <p:nvPr>
            <p:ph type="dt" sz="half" idx="10"/>
          </p:nvPr>
        </p:nvSpPr>
        <p:spPr/>
        <p:txBody>
          <a:bodyPr/>
          <a:lstStyle/>
          <a:p>
            <a:fld id="{897033DF-9213-4DA4-96E9-C3624BCB77FF}" type="datetimeFigureOut">
              <a:rPr lang="ru-RU" smtClean="0"/>
              <a:pPr/>
              <a:t>16.01.2013</a:t>
            </a:fld>
            <a:endParaRPr lang="ru-RU"/>
          </a:p>
        </p:txBody>
      </p:sp>
      <p:sp>
        <p:nvSpPr>
          <p:cNvPr id="19" name="Footer Placeholder 18"/>
          <p:cNvSpPr>
            <a:spLocks noGrp="1"/>
          </p:cNvSpPr>
          <p:nvPr>
            <p:ph type="ftr" sz="quarter" idx="11"/>
          </p:nvPr>
        </p:nvSpPr>
        <p:spPr/>
        <p:txBody>
          <a:bodyPr/>
          <a:lstStyle/>
          <a:p>
            <a:endParaRPr lang="ru-RU"/>
          </a:p>
        </p:txBody>
      </p:sp>
      <p:sp>
        <p:nvSpPr>
          <p:cNvPr id="27" name="Slide Number Placeholder 26"/>
          <p:cNvSpPr>
            <a:spLocks noGrp="1"/>
          </p:cNvSpPr>
          <p:nvPr>
            <p:ph type="sldNum" sz="quarter" idx="12"/>
          </p:nvPr>
        </p:nvSpPr>
        <p:spPr/>
        <p:txBody>
          <a:bodyPr/>
          <a:lstStyle/>
          <a:p>
            <a:fld id="{50F17524-1B3C-4A6A-AA42-18466A91716B}"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897033DF-9213-4DA4-96E9-C3624BCB77FF}" type="datetimeFigureOut">
              <a:rPr lang="ru-RU" smtClean="0"/>
              <a:pPr/>
              <a:t>16.01.2013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0F17524-1B3C-4A6A-AA42-18466A91716B}"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897033DF-9213-4DA4-96E9-C3624BCB77FF}" type="datetimeFigureOut">
              <a:rPr lang="ru-RU" smtClean="0"/>
              <a:pPr/>
              <a:t>16.01.2013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0F17524-1B3C-4A6A-AA42-18466A91716B}"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Content Placeholder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897033DF-9213-4DA4-96E9-C3624BCB77FF}" type="datetimeFigureOut">
              <a:rPr lang="ru-RU" smtClean="0"/>
              <a:pPr/>
              <a:t>16.01.2013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0F17524-1B3C-4A6A-AA42-18466A91716B}"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Date Placeholder 3"/>
          <p:cNvSpPr>
            <a:spLocks noGrp="1"/>
          </p:cNvSpPr>
          <p:nvPr>
            <p:ph type="dt" sz="half" idx="10"/>
          </p:nvPr>
        </p:nvSpPr>
        <p:spPr/>
        <p:txBody>
          <a:bodyPr/>
          <a:lstStyle/>
          <a:p>
            <a:fld id="{897033DF-9213-4DA4-96E9-C3624BCB77FF}" type="datetimeFigureOut">
              <a:rPr lang="ru-RU" smtClean="0"/>
              <a:pPr/>
              <a:t>16.01.2013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50F17524-1B3C-4A6A-AA42-18466A91716B}"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897033DF-9213-4DA4-96E9-C3624BCB77FF}" type="datetimeFigureOut">
              <a:rPr lang="ru-RU" smtClean="0"/>
              <a:pPr/>
              <a:t>16.01.2013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0F17524-1B3C-4A6A-AA42-18466A91716B}"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Date Placeholder 6"/>
          <p:cNvSpPr>
            <a:spLocks noGrp="1"/>
          </p:cNvSpPr>
          <p:nvPr>
            <p:ph type="dt" sz="half" idx="10"/>
          </p:nvPr>
        </p:nvSpPr>
        <p:spPr/>
        <p:txBody>
          <a:bodyPr/>
          <a:lstStyle/>
          <a:p>
            <a:fld id="{897033DF-9213-4DA4-96E9-C3624BCB77FF}" type="datetimeFigureOut">
              <a:rPr lang="ru-RU" smtClean="0"/>
              <a:pPr/>
              <a:t>16.01.2013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50F17524-1B3C-4A6A-AA42-18466A91716B}"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Date Placeholder 2"/>
          <p:cNvSpPr>
            <a:spLocks noGrp="1"/>
          </p:cNvSpPr>
          <p:nvPr>
            <p:ph type="dt" sz="half" idx="10"/>
          </p:nvPr>
        </p:nvSpPr>
        <p:spPr/>
        <p:txBody>
          <a:bodyPr/>
          <a:lstStyle/>
          <a:p>
            <a:fld id="{897033DF-9213-4DA4-96E9-C3624BCB77FF}" type="datetimeFigureOut">
              <a:rPr lang="ru-RU" smtClean="0"/>
              <a:pPr/>
              <a:t>16.01.2013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50F17524-1B3C-4A6A-AA42-18466A91716B}"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7033DF-9213-4DA4-96E9-C3624BCB77FF}" type="datetimeFigureOut">
              <a:rPr lang="ru-RU" smtClean="0"/>
              <a:pPr/>
              <a:t>16.01.2013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50F17524-1B3C-4A6A-AA42-18466A91716B}"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897033DF-9213-4DA4-96E9-C3624BCB77FF}" type="datetimeFigureOut">
              <a:rPr lang="ru-RU" smtClean="0"/>
              <a:pPr/>
              <a:t>16.01.2013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50F17524-1B3C-4A6A-AA42-18466A91716B}"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Date Placeholder 4"/>
          <p:cNvSpPr>
            <a:spLocks noGrp="1"/>
          </p:cNvSpPr>
          <p:nvPr>
            <p:ph type="dt" sz="half" idx="10"/>
          </p:nvPr>
        </p:nvSpPr>
        <p:spPr/>
        <p:txBody>
          <a:bodyPr/>
          <a:lstStyle/>
          <a:p>
            <a:fld id="{897033DF-9213-4DA4-96E9-C3624BCB77FF}" type="datetimeFigureOut">
              <a:rPr lang="ru-RU" smtClean="0"/>
              <a:pPr/>
              <a:t>16.01.2013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a:xfrm>
            <a:off x="8077200" y="6356350"/>
            <a:ext cx="609600" cy="365125"/>
          </a:xfrm>
        </p:spPr>
        <p:txBody>
          <a:bodyPr/>
          <a:lstStyle/>
          <a:p>
            <a:fld id="{50F17524-1B3C-4A6A-AA42-18466A91716B}" type="slidenum">
              <a:rPr lang="ru-RU" smtClean="0"/>
              <a:pPr/>
              <a:t>‹#›</a:t>
            </a:fld>
            <a:endParaRPr lang="ru-RU"/>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897033DF-9213-4DA4-96E9-C3624BCB77FF}" type="datetimeFigureOut">
              <a:rPr lang="ru-RU" smtClean="0"/>
              <a:pPr/>
              <a:t>16.01.2013</a:t>
            </a:fld>
            <a:endParaRPr lang="ru-RU"/>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0F17524-1B3C-4A6A-AA42-18466A91716B}" type="slidenum">
              <a:rPr lang="ru-RU" smtClean="0"/>
              <a:pPr/>
              <a:t>‹#›</a:t>
            </a:fld>
            <a:endParaRPr lang="ru-RU"/>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5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hyperlink" Target="http://blaue-reiter.ru/" TargetMode="External"/><Relationship Id="rId13" Type="http://schemas.openxmlformats.org/officeDocument/2006/relationships/hyperlink" Target="http://images.yandex.ru/yandsearch?text=Franz%20Marc&amp;iorient=horizontal" TargetMode="External"/><Relationship Id="rId3" Type="http://schemas.openxmlformats.org/officeDocument/2006/relationships/hyperlink" Target="http://www.impressionist--paintings.com/russian/" TargetMode="External"/><Relationship Id="rId7" Type="http://schemas.openxmlformats.org/officeDocument/2006/relationships/hyperlink" Target="http://dic.academic.ru/dic.nsf/enc_pictures/2970/&#1057;&#1080;&#1085;&#1080;&#1081;" TargetMode="External"/><Relationship Id="rId12" Type="http://schemas.openxmlformats.org/officeDocument/2006/relationships/hyperlink" Target="http://smallbay.ru/mark.html" TargetMode="External"/><Relationship Id="rId2" Type="http://schemas.openxmlformats.org/officeDocument/2006/relationships/hyperlink" Target="http://rupo.ru/m/2125/impressionizm_w_germanii.html" TargetMode="External"/><Relationship Id="rId1" Type="http://schemas.openxmlformats.org/officeDocument/2006/relationships/slideLayout" Target="../slideLayouts/slideLayout2.xml"/><Relationship Id="rId6" Type="http://schemas.openxmlformats.org/officeDocument/2006/relationships/hyperlink" Target="http://www.museum-folkwang.de/" TargetMode="External"/><Relationship Id="rId11" Type="http://schemas.openxmlformats.org/officeDocument/2006/relationships/hyperlink" Target="http://ru.wikipedia.org/" TargetMode="External"/><Relationship Id="rId5" Type="http://schemas.openxmlformats.org/officeDocument/2006/relationships/hyperlink" Target="http://s-poster.ru/kartiny/muzei/z-essen__muzey_folkvang/" TargetMode="External"/><Relationship Id="rId10" Type="http://schemas.openxmlformats.org/officeDocument/2006/relationships/hyperlink" Target="http://www.wassilykandinsky.ru/" TargetMode="External"/><Relationship Id="rId4" Type="http://schemas.openxmlformats.org/officeDocument/2006/relationships/hyperlink" Target="http://www.artcontext.info/pictures-of-great-artists/55-2010-12-14-08-01-06/738-make.html" TargetMode="External"/><Relationship Id="rId9" Type="http://schemas.openxmlformats.org/officeDocument/2006/relationships/hyperlink" Target="http://de.academic.ru/dic.nsf/dewiki/179158"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11560" y="260648"/>
            <a:ext cx="8280920" cy="792088"/>
          </a:xfrm>
        </p:spPr>
        <p:txBody>
          <a:bodyPr>
            <a:normAutofit/>
          </a:bodyPr>
          <a:lstStyle/>
          <a:p>
            <a:pPr algn="ctr"/>
            <a:r>
              <a:rPr lang="ru-RU" sz="4000" dirty="0" smtClean="0">
                <a:latin typeface="Times New Roman" pitchFamily="18" charset="0"/>
                <a:cs typeface="Times New Roman" pitchFamily="18" charset="0"/>
              </a:rPr>
              <a:t>От </a:t>
            </a:r>
            <a:r>
              <a:rPr lang="ru-RU" sz="4000" dirty="0" err="1" smtClean="0">
                <a:latin typeface="Times New Roman" pitchFamily="18" charset="0"/>
                <a:cs typeface="Times New Roman" pitchFamily="18" charset="0"/>
              </a:rPr>
              <a:t>Шпицвега</a:t>
            </a:r>
            <a:r>
              <a:rPr lang="ru-RU" sz="4000" dirty="0" smtClean="0">
                <a:latin typeface="Times New Roman" pitchFamily="18" charset="0"/>
                <a:cs typeface="Times New Roman" pitchFamily="18" charset="0"/>
              </a:rPr>
              <a:t> до </a:t>
            </a:r>
            <a:r>
              <a:rPr lang="ru-RU" sz="4000" dirty="0" err="1" smtClean="0">
                <a:latin typeface="Times New Roman" pitchFamily="18" charset="0"/>
                <a:cs typeface="Times New Roman" pitchFamily="18" charset="0"/>
              </a:rPr>
              <a:t>Либермана</a:t>
            </a:r>
            <a:endParaRPr lang="ru-RU" sz="4000" dirty="0">
              <a:latin typeface="Times New Roman" pitchFamily="18" charset="0"/>
              <a:cs typeface="Times New Roman" pitchFamily="18" charset="0"/>
            </a:endParaRPr>
          </a:p>
        </p:txBody>
      </p:sp>
      <p:sp>
        <p:nvSpPr>
          <p:cNvPr id="3" name="Подзаголовок 2"/>
          <p:cNvSpPr>
            <a:spLocks noGrp="1"/>
          </p:cNvSpPr>
          <p:nvPr>
            <p:ph type="subTitle" idx="1"/>
          </p:nvPr>
        </p:nvSpPr>
        <p:spPr/>
        <p:txBody>
          <a:bodyPr>
            <a:normAutofit/>
          </a:bodyPr>
          <a:lstStyle/>
          <a:p>
            <a:pPr algn="ctr"/>
            <a:r>
              <a:rPr lang="ru-RU" sz="2000" dirty="0" smtClean="0">
                <a:latin typeface="Times New Roman" pitchFamily="18" charset="0"/>
                <a:cs typeface="Times New Roman" pitchFamily="18" charset="0"/>
              </a:rPr>
              <a:t>Урок немецкого языка для 10 класса по теме «Искусство. Немецкая живопись».</a:t>
            </a:r>
          </a:p>
          <a:p>
            <a:pPr algn="ctr"/>
            <a:r>
              <a:rPr lang="ru-RU" sz="2000" dirty="0" smtClean="0">
                <a:latin typeface="Times New Roman" pitchFamily="18" charset="0"/>
                <a:cs typeface="Times New Roman" pitchFamily="18" charset="0"/>
              </a:rPr>
              <a:t>Автор – Аксёнова Любовь Васильевна, учитель немецкого языка</a:t>
            </a:r>
          </a:p>
          <a:p>
            <a:pPr algn="ctr"/>
            <a:r>
              <a:rPr lang="ru-RU" sz="2000" dirty="0" smtClean="0">
                <a:latin typeface="Times New Roman" pitchFamily="18" charset="0"/>
                <a:cs typeface="Times New Roman" pitchFamily="18" charset="0"/>
              </a:rPr>
              <a:t>МБОУ «Гимназия №2 г. Торжка» Тверской  области</a:t>
            </a:r>
            <a:endParaRPr lang="ru-RU" sz="2000" dirty="0">
              <a:latin typeface="Times New Roman" pitchFamily="18" charset="0"/>
              <a:cs typeface="Times New Roman" pitchFamily="18" charset="0"/>
            </a:endParaRPr>
          </a:p>
        </p:txBody>
      </p:sp>
      <p:pic>
        <p:nvPicPr>
          <p:cNvPr id="4" name="06 Fruhling In Paris.mp3">
            <a:hlinkClick r:id="" action="ppaction://media"/>
          </p:cNvPr>
          <p:cNvPicPr>
            <a:picLocks noChangeAspect="1"/>
          </p:cNvPicPr>
          <p:nvPr>
            <a:audioFile r:link="rId1"/>
            <p:extLst>
              <p:ext uri="{DAA4B4D4-6D71-4841-9C94-3DE7FCFB9230}">
                <p14:media xmlns:p14="http://schemas.microsoft.com/office/powerpoint/2010/main" r:embed="rId2">
                  <p14:trim end="10005.475"/>
                </p14:media>
              </p:ext>
            </p:extLst>
          </p:nvPr>
        </p:nvPicPr>
        <p:blipFill>
          <a:blip r:embed="rId4"/>
          <a:stretch>
            <a:fillRect/>
          </a:stretch>
        </p:blipFill>
        <p:spPr>
          <a:xfrm>
            <a:off x="8100392" y="5733256"/>
            <a:ext cx="609600" cy="609600"/>
          </a:xfrm>
          <a:prstGeom prst="rect">
            <a:avLst/>
          </a:prstGeom>
        </p:spPr>
      </p:pic>
    </p:spTree>
    <p:extLst>
      <p:ext uri="{BB962C8B-B14F-4D97-AF65-F5344CB8AC3E}">
        <p14:creationId xmlns:p14="http://schemas.microsoft.com/office/powerpoint/2010/main" val="423356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4340" numSld="999">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Рабочий стол\Шпицвег\phoca_thumb_l_friedrich-caspar-david28.jpg"/>
          <p:cNvPicPr>
            <a:picLocks noChangeAspect="1" noChangeArrowheads="1"/>
          </p:cNvPicPr>
          <p:nvPr/>
        </p:nvPicPr>
        <p:blipFill>
          <a:blip r:embed="rId2" cstate="print"/>
          <a:srcRect/>
          <a:stretch>
            <a:fillRect/>
          </a:stretch>
        </p:blipFill>
        <p:spPr bwMode="auto">
          <a:xfrm>
            <a:off x="1602795" y="332656"/>
            <a:ext cx="5849525" cy="6499472"/>
          </a:xfrm>
          <a:prstGeom prst="rect">
            <a:avLst/>
          </a:prstGeom>
          <a:noFill/>
        </p:spPr>
      </p:pic>
    </p:spTree>
    <p:extLst>
      <p:ext uri="{BB962C8B-B14F-4D97-AF65-F5344CB8AC3E}">
        <p14:creationId xmlns:p14="http://schemas.microsoft.com/office/powerpoint/2010/main" val="3808944040"/>
      </p:ext>
    </p:extLst>
  </p:cSld>
  <p:clrMapOvr>
    <a:masterClrMapping/>
  </p:clrMapOvr>
  <p:transition spd="slow" advClick="0" advTm="6000">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122" name="Picture 2" descr="C:\Documents and Settings\-\Рабочий стол\Шпицвег\phoca_thumb_l_friedrich-caspar-david26.jpg"/>
          <p:cNvPicPr>
            <a:picLocks noGrp="1" noChangeAspect="1" noChangeArrowheads="1"/>
          </p:cNvPicPr>
          <p:nvPr>
            <p:ph idx="1"/>
          </p:nvPr>
        </p:nvPicPr>
        <p:blipFill>
          <a:blip r:embed="rId2" cstate="print"/>
          <a:srcRect/>
          <a:stretch>
            <a:fillRect/>
          </a:stretch>
        </p:blipFill>
        <p:spPr bwMode="auto">
          <a:xfrm>
            <a:off x="251520" y="188640"/>
            <a:ext cx="8640960" cy="6408712"/>
          </a:xfrm>
          <a:prstGeom prst="rect">
            <a:avLst/>
          </a:prstGeom>
          <a:noFill/>
        </p:spPr>
      </p:pic>
    </p:spTree>
  </p:cSld>
  <p:clrMapOvr>
    <a:masterClrMapping/>
  </p:clrMapOvr>
  <p:transition advTm="6100">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146" name="Picture 2" descr="C:\Documents and Settings\-\Рабочий стол\Шпицвег\Friedrich, Caspar David Wreck In The Sea Of Ice, 182324, Hamburg, Kunsthalle .jpg"/>
          <p:cNvPicPr>
            <a:picLocks noGrp="1" noChangeAspect="1" noChangeArrowheads="1"/>
          </p:cNvPicPr>
          <p:nvPr>
            <p:ph idx="1"/>
          </p:nvPr>
        </p:nvPicPr>
        <p:blipFill>
          <a:blip r:embed="rId2" cstate="print"/>
          <a:srcRect/>
          <a:stretch>
            <a:fillRect/>
          </a:stretch>
        </p:blipFill>
        <p:spPr bwMode="auto">
          <a:xfrm>
            <a:off x="251521" y="188640"/>
            <a:ext cx="8640960" cy="6480720"/>
          </a:xfrm>
          <a:prstGeom prst="rect">
            <a:avLst/>
          </a:prstGeom>
          <a:noFill/>
        </p:spPr>
      </p:pic>
    </p:spTree>
  </p:cSld>
  <p:clrMapOvr>
    <a:masterClrMapping/>
  </p:clrMapOvr>
  <p:transition advClick="0" advTm="6022">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28794" y="-285776"/>
            <a:ext cx="8229600" cy="1143000"/>
          </a:xfrm>
        </p:spPr>
        <p:txBody>
          <a:bodyPr/>
          <a:lstStyle/>
          <a:p>
            <a:r>
              <a:rPr lang="de-DE" dirty="0" smtClean="0"/>
              <a:t>Fritz von Uhde</a:t>
            </a:r>
            <a:endParaRPr lang="ru-RU" dirty="0"/>
          </a:p>
        </p:txBody>
      </p:sp>
      <p:pic>
        <p:nvPicPr>
          <p:cNvPr id="7170" name="Picture 2" descr="C:\Documents and Settings\-\Рабочий стол\Шпицвег\Фриц Фон Уде\4719_1.jpg"/>
          <p:cNvPicPr>
            <a:picLocks noGrp="1" noChangeAspect="1" noChangeArrowheads="1"/>
          </p:cNvPicPr>
          <p:nvPr>
            <p:ph idx="1"/>
          </p:nvPr>
        </p:nvPicPr>
        <p:blipFill>
          <a:blip r:embed="rId2" cstate="print"/>
          <a:srcRect/>
          <a:stretch>
            <a:fillRect/>
          </a:stretch>
        </p:blipFill>
        <p:spPr bwMode="auto">
          <a:xfrm>
            <a:off x="1979712" y="980728"/>
            <a:ext cx="5256584" cy="5616624"/>
          </a:xfrm>
          <a:prstGeom prst="rect">
            <a:avLst/>
          </a:prstGeom>
          <a:noFill/>
        </p:spPr>
      </p:pic>
    </p:spTree>
  </p:cSld>
  <p:clrMapOvr>
    <a:masterClrMapping/>
  </p:clrMapOvr>
  <p:transition advClick="0" advTm="6131">
    <p:wipe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Рабочий стол\Шпицвег\Фриц Фон Уде\61854555_1279869064_9.jpg"/>
          <p:cNvPicPr>
            <a:picLocks noChangeAspect="1" noChangeArrowheads="1"/>
          </p:cNvPicPr>
          <p:nvPr/>
        </p:nvPicPr>
        <p:blipFill>
          <a:blip r:embed="rId2" cstate="print"/>
          <a:srcRect/>
          <a:stretch>
            <a:fillRect/>
          </a:stretch>
        </p:blipFill>
        <p:spPr bwMode="auto">
          <a:xfrm>
            <a:off x="1043608" y="188640"/>
            <a:ext cx="6912768" cy="6480720"/>
          </a:xfrm>
          <a:prstGeom prst="rect">
            <a:avLst/>
          </a:prstGeom>
          <a:noFill/>
        </p:spPr>
      </p:pic>
    </p:spTree>
    <p:extLst>
      <p:ext uri="{BB962C8B-B14F-4D97-AF65-F5344CB8AC3E}">
        <p14:creationId xmlns:p14="http://schemas.microsoft.com/office/powerpoint/2010/main" val="2765936361"/>
      </p:ext>
    </p:extLst>
  </p:cSld>
  <p:clrMapOvr>
    <a:masterClrMapping/>
  </p:clrMapOvr>
  <p:transition spd="slow" advClick="0" advTm="6000">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Рабочий стол\Шпицвег\Фриц Фон Уде\73958001_483pxFritz_von_Uhde_Heideprinzesschen.jpg"/>
          <p:cNvPicPr>
            <a:picLocks noChangeAspect="1" noChangeArrowheads="1"/>
          </p:cNvPicPr>
          <p:nvPr/>
        </p:nvPicPr>
        <p:blipFill>
          <a:blip r:embed="rId2" cstate="print"/>
          <a:srcRect/>
          <a:stretch>
            <a:fillRect/>
          </a:stretch>
        </p:blipFill>
        <p:spPr bwMode="auto">
          <a:xfrm>
            <a:off x="1619672" y="260648"/>
            <a:ext cx="5760640" cy="6480720"/>
          </a:xfrm>
          <a:prstGeom prst="rect">
            <a:avLst/>
          </a:prstGeom>
          <a:noFill/>
        </p:spPr>
      </p:pic>
    </p:spTree>
    <p:extLst>
      <p:ext uri="{BB962C8B-B14F-4D97-AF65-F5344CB8AC3E}">
        <p14:creationId xmlns:p14="http://schemas.microsoft.com/office/powerpoint/2010/main" val="3021500015"/>
      </p:ext>
    </p:extLst>
  </p:cSld>
  <p:clrMapOvr>
    <a:masterClrMapping/>
  </p:clrMapOvr>
  <p:transition spd="slow" advClick="0" advTm="6000">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Рабочий стол\Шпицвег\Фриц Фон Уде\the-nursery-fritz-von-uhde.jpg"/>
          <p:cNvPicPr>
            <a:picLocks noChangeAspect="1" noChangeArrowheads="1"/>
          </p:cNvPicPr>
          <p:nvPr/>
        </p:nvPicPr>
        <p:blipFill>
          <a:blip r:embed="rId2" cstate="print"/>
          <a:srcRect/>
          <a:stretch>
            <a:fillRect/>
          </a:stretch>
        </p:blipFill>
        <p:spPr bwMode="auto">
          <a:xfrm>
            <a:off x="971600" y="260648"/>
            <a:ext cx="6912768" cy="6336704"/>
          </a:xfrm>
          <a:prstGeom prst="rect">
            <a:avLst/>
          </a:prstGeom>
          <a:noFill/>
        </p:spPr>
      </p:pic>
    </p:spTree>
    <p:extLst>
      <p:ext uri="{BB962C8B-B14F-4D97-AF65-F5344CB8AC3E}">
        <p14:creationId xmlns:p14="http://schemas.microsoft.com/office/powerpoint/2010/main" val="885131595"/>
      </p:ext>
    </p:extLst>
  </p:cSld>
  <p:clrMapOvr>
    <a:masterClrMapping/>
  </p:clrMapOvr>
  <p:transition spd="slow" advClick="0" advTm="6000">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Рабочий стол\Шпицвег\Фриц Фон Уде\Ude__Frits_fon_The_Elder_Sister_fine_art_print_b.jpg"/>
          <p:cNvPicPr>
            <a:picLocks noChangeAspect="1" noChangeArrowheads="1"/>
          </p:cNvPicPr>
          <p:nvPr/>
        </p:nvPicPr>
        <p:blipFill>
          <a:blip r:embed="rId2" cstate="print"/>
          <a:srcRect/>
          <a:stretch>
            <a:fillRect/>
          </a:stretch>
        </p:blipFill>
        <p:spPr bwMode="auto">
          <a:xfrm>
            <a:off x="1259632" y="260648"/>
            <a:ext cx="6336704" cy="6408712"/>
          </a:xfrm>
          <a:prstGeom prst="rect">
            <a:avLst/>
          </a:prstGeom>
          <a:noFill/>
        </p:spPr>
      </p:pic>
    </p:spTree>
    <p:extLst>
      <p:ext uri="{BB962C8B-B14F-4D97-AF65-F5344CB8AC3E}">
        <p14:creationId xmlns:p14="http://schemas.microsoft.com/office/powerpoint/2010/main" val="2965904926"/>
      </p:ext>
    </p:extLst>
  </p:cSld>
  <p:clrMapOvr>
    <a:masterClrMapping/>
  </p:clrMapOvr>
  <p:transition spd="slow" advClick="0" advTm="6000">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85852" y="0"/>
            <a:ext cx="8229600" cy="1143000"/>
          </a:xfrm>
        </p:spPr>
        <p:txBody>
          <a:bodyPr/>
          <a:lstStyle/>
          <a:p>
            <a:r>
              <a:rPr lang="de-DE" dirty="0" smtClean="0"/>
              <a:t>Karl Schmidt-</a:t>
            </a:r>
            <a:r>
              <a:rPr lang="de-DE" dirty="0" err="1" smtClean="0"/>
              <a:t>Rottluff</a:t>
            </a:r>
            <a:endParaRPr lang="ru-RU" dirty="0"/>
          </a:p>
        </p:txBody>
      </p:sp>
      <p:pic>
        <p:nvPicPr>
          <p:cNvPr id="13314" name="Picture 2" descr="C:\Documents and Settings\-\Рабочий стол\Шпицвег\Karl Schmidt\20080901_schmidt_rottluff_deichdurchbruch.jpg"/>
          <p:cNvPicPr>
            <a:picLocks noGrp="1" noChangeAspect="1" noChangeArrowheads="1"/>
          </p:cNvPicPr>
          <p:nvPr>
            <p:ph idx="1"/>
          </p:nvPr>
        </p:nvPicPr>
        <p:blipFill>
          <a:blip r:embed="rId2" cstate="print"/>
          <a:srcRect/>
          <a:stretch>
            <a:fillRect/>
          </a:stretch>
        </p:blipFill>
        <p:spPr bwMode="auto">
          <a:xfrm>
            <a:off x="1475656" y="1340768"/>
            <a:ext cx="6120679" cy="5256584"/>
          </a:xfrm>
          <a:prstGeom prst="rect">
            <a:avLst/>
          </a:prstGeom>
          <a:noFill/>
        </p:spPr>
      </p:pic>
    </p:spTree>
  </p:cSld>
  <p:clrMapOvr>
    <a:masterClrMapping/>
  </p:clrMapOvr>
  <p:transition advClick="0" advTm="6000">
    <p:wipe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4338" name="Picture 2" descr="C:\Documents and Settings\-\Рабочий стол\Шпицвег\Karl Schmidt\galery.jpeg"/>
          <p:cNvPicPr>
            <a:picLocks noGrp="1" noChangeAspect="1" noChangeArrowheads="1"/>
          </p:cNvPicPr>
          <p:nvPr>
            <p:ph idx="1"/>
          </p:nvPr>
        </p:nvPicPr>
        <p:blipFill>
          <a:blip r:embed="rId2" cstate="print"/>
          <a:srcRect/>
          <a:stretch>
            <a:fillRect/>
          </a:stretch>
        </p:blipFill>
        <p:spPr bwMode="auto">
          <a:xfrm>
            <a:off x="107504" y="106584"/>
            <a:ext cx="8928992" cy="6634784"/>
          </a:xfrm>
          <a:prstGeom prst="rect">
            <a:avLst/>
          </a:prstGeom>
          <a:noFill/>
        </p:spPr>
      </p:pic>
    </p:spTree>
  </p:cSld>
  <p:clrMapOvr>
    <a:masterClrMapping/>
  </p:clrMapOvr>
  <p:transition advClick="0" advTm="6000">
    <p:wipe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4282" y="285728"/>
            <a:ext cx="12961440" cy="1143000"/>
          </a:xfrm>
        </p:spPr>
        <p:txBody>
          <a:bodyPr>
            <a:normAutofit/>
          </a:bodyPr>
          <a:lstStyle/>
          <a:p>
            <a:r>
              <a:rPr lang="ru-RU" dirty="0" smtClean="0"/>
              <a:t> </a:t>
            </a:r>
            <a:r>
              <a:rPr lang="de-DE" sz="2200" dirty="0" smtClean="0"/>
              <a:t>Carl </a:t>
            </a:r>
            <a:r>
              <a:rPr lang="ru-RU" sz="2200" dirty="0" err="1" smtClean="0"/>
              <a:t>Spitzweg</a:t>
            </a:r>
            <a:r>
              <a:rPr lang="de-DE" sz="2200" dirty="0" smtClean="0"/>
              <a:t> </a:t>
            </a:r>
            <a:r>
              <a:rPr lang="ru-RU" sz="2200" dirty="0" smtClean="0"/>
              <a:t>(1808–1885)            </a:t>
            </a:r>
            <a:r>
              <a:rPr lang="de-DE" sz="2200" dirty="0" smtClean="0"/>
              <a:t>Max Liebermann (1847</a:t>
            </a:r>
            <a:r>
              <a:rPr lang="ru-RU" sz="2200" dirty="0" smtClean="0"/>
              <a:t>-</a:t>
            </a:r>
            <a:r>
              <a:rPr lang="de-DE" sz="2200" dirty="0" smtClean="0"/>
              <a:t>1935)</a:t>
            </a:r>
            <a:endParaRPr lang="ru-RU" sz="2200" dirty="0"/>
          </a:p>
        </p:txBody>
      </p:sp>
      <p:pic>
        <p:nvPicPr>
          <p:cNvPr id="1027" name="Picture 3" descr="C:\Documents and Settings\-\Рабочий стол\Шпицвег\ооппррпрпрп.jpg"/>
          <p:cNvPicPr>
            <a:picLocks noGrp="1" noChangeAspect="1" noChangeArrowheads="1"/>
          </p:cNvPicPr>
          <p:nvPr>
            <p:ph idx="1"/>
          </p:nvPr>
        </p:nvPicPr>
        <p:blipFill>
          <a:blip r:embed="rId2" cstate="print"/>
          <a:srcRect/>
          <a:stretch>
            <a:fillRect/>
          </a:stretch>
        </p:blipFill>
        <p:spPr bwMode="auto">
          <a:xfrm>
            <a:off x="395536" y="1844824"/>
            <a:ext cx="3384376" cy="3312368"/>
          </a:xfrm>
          <a:prstGeom prst="rect">
            <a:avLst/>
          </a:prstGeom>
          <a:noFill/>
        </p:spPr>
      </p:pic>
      <p:pic>
        <p:nvPicPr>
          <p:cNvPr id="1026" name="Picture 2" descr="C:\Documents and Settings\-\Рабочий стол\Шпицвег\Либерман\img_4003m.jpg"/>
          <p:cNvPicPr>
            <a:picLocks noChangeAspect="1" noChangeArrowheads="1"/>
          </p:cNvPicPr>
          <p:nvPr/>
        </p:nvPicPr>
        <p:blipFill>
          <a:blip r:embed="rId3" cstate="print"/>
          <a:srcRect/>
          <a:stretch>
            <a:fillRect/>
          </a:stretch>
        </p:blipFill>
        <p:spPr bwMode="auto">
          <a:xfrm>
            <a:off x="5220072" y="1772816"/>
            <a:ext cx="3240360" cy="3456384"/>
          </a:xfrm>
          <a:prstGeom prst="rect">
            <a:avLst/>
          </a:prstGeom>
          <a:noFill/>
        </p:spPr>
      </p:pic>
    </p:spTree>
  </p:cSld>
  <p:clrMapOvr>
    <a:masterClrMapping/>
  </p:clrMapOvr>
  <p:transition advClick="0" advTm="6000">
    <p:circl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6386" name="Picture 2" descr="C:\Documents and Settings\-\Рабочий стол\Шпицвег\Karl Schmidt\posterlux-schmidt_rottluff_karl-karl_schmidt_rottluff_193.jpg"/>
          <p:cNvPicPr>
            <a:picLocks noGrp="1" noChangeAspect="1" noChangeArrowheads="1"/>
          </p:cNvPicPr>
          <p:nvPr>
            <p:ph idx="1"/>
          </p:nvPr>
        </p:nvPicPr>
        <p:blipFill>
          <a:blip r:embed="rId2" cstate="print"/>
          <a:srcRect/>
          <a:stretch>
            <a:fillRect/>
          </a:stretch>
        </p:blipFill>
        <p:spPr bwMode="auto">
          <a:xfrm>
            <a:off x="467544" y="260648"/>
            <a:ext cx="8208912" cy="6192688"/>
          </a:xfrm>
          <a:prstGeom prst="rect">
            <a:avLst/>
          </a:prstGeom>
          <a:noFill/>
        </p:spPr>
      </p:pic>
    </p:spTree>
  </p:cSld>
  <p:clrMapOvr>
    <a:masterClrMapping/>
  </p:clrMapOvr>
  <p:transition advClick="0" advTm="6000">
    <p:wipe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Рабочий стол\Шпицвег\Karl Schmidt\SueBond-15Schmidt-RottluffS.jpg"/>
          <p:cNvPicPr>
            <a:picLocks noChangeAspect="1" noChangeArrowheads="1"/>
          </p:cNvPicPr>
          <p:nvPr/>
        </p:nvPicPr>
        <p:blipFill>
          <a:blip r:embed="rId2" cstate="print"/>
          <a:srcRect/>
          <a:stretch>
            <a:fillRect/>
          </a:stretch>
        </p:blipFill>
        <p:spPr bwMode="auto">
          <a:xfrm>
            <a:off x="1691680" y="332656"/>
            <a:ext cx="5688632" cy="6120680"/>
          </a:xfrm>
          <a:prstGeom prst="rect">
            <a:avLst/>
          </a:prstGeom>
          <a:noFill/>
        </p:spPr>
      </p:pic>
    </p:spTree>
    <p:extLst>
      <p:ext uri="{BB962C8B-B14F-4D97-AF65-F5344CB8AC3E}">
        <p14:creationId xmlns:p14="http://schemas.microsoft.com/office/powerpoint/2010/main" val="2650849580"/>
      </p:ext>
    </p:extLst>
  </p:cSld>
  <p:clrMapOvr>
    <a:masterClrMapping/>
  </p:clrMapOvr>
  <p:transition spd="slow" advClick="0" advTm="6000">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5984" y="0"/>
            <a:ext cx="7467600" cy="1143000"/>
          </a:xfrm>
        </p:spPr>
        <p:txBody>
          <a:bodyPr/>
          <a:lstStyle/>
          <a:p>
            <a:r>
              <a:rPr lang="de-DE" dirty="0" smtClean="0"/>
              <a:t>August  Macke</a:t>
            </a:r>
            <a:endParaRPr lang="ru-RU" dirty="0"/>
          </a:p>
        </p:txBody>
      </p:sp>
      <p:pic>
        <p:nvPicPr>
          <p:cNvPr id="1026" name="Picture 2" descr="C:\Users\Елена\Desktop\Художники\Macke_August_Russian_Ballet_1_prints_b.jpg"/>
          <p:cNvPicPr>
            <a:picLocks noGrp="1" noChangeAspect="1" noChangeArrowheads="1"/>
          </p:cNvPicPr>
          <p:nvPr>
            <p:ph idx="1"/>
          </p:nvPr>
        </p:nvPicPr>
        <p:blipFill>
          <a:blip r:embed="rId2" cstate="print"/>
          <a:srcRect/>
          <a:stretch>
            <a:fillRect/>
          </a:stretch>
        </p:blipFill>
        <p:spPr bwMode="auto">
          <a:xfrm>
            <a:off x="1428728" y="1214422"/>
            <a:ext cx="5786478" cy="5429288"/>
          </a:xfrm>
          <a:prstGeom prst="rect">
            <a:avLst/>
          </a:prstGeom>
          <a:noFill/>
        </p:spPr>
      </p:pic>
    </p:spTree>
  </p:cSld>
  <p:clrMapOvr>
    <a:masterClrMapping/>
  </p:clrMapOvr>
  <p:transition spd="slow" advClick="0" advTm="6000">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Елена\Desktop\Художники\Macke_August_People_at_Blue_Lake_prints_b.jpg"/>
          <p:cNvPicPr>
            <a:picLocks noChangeAspect="1" noChangeArrowheads="1"/>
          </p:cNvPicPr>
          <p:nvPr/>
        </p:nvPicPr>
        <p:blipFill>
          <a:blip r:embed="rId2" cstate="print"/>
          <a:srcRect/>
          <a:stretch>
            <a:fillRect/>
          </a:stretch>
        </p:blipFill>
        <p:spPr bwMode="auto">
          <a:xfrm>
            <a:off x="1428728" y="214290"/>
            <a:ext cx="6000792" cy="6357982"/>
          </a:xfrm>
          <a:prstGeom prst="rect">
            <a:avLst/>
          </a:prstGeom>
          <a:noFill/>
        </p:spPr>
      </p:pic>
    </p:spTree>
    <p:extLst>
      <p:ext uri="{BB962C8B-B14F-4D97-AF65-F5344CB8AC3E}">
        <p14:creationId xmlns:p14="http://schemas.microsoft.com/office/powerpoint/2010/main" val="553392347"/>
      </p:ext>
    </p:extLst>
  </p:cSld>
  <p:clrMapOvr>
    <a:masterClrMapping/>
  </p:clrMapOvr>
  <p:transition spd="slow" advClick="0" advTm="6000">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098" name="Picture 2" descr="C:\Users\Елена\Desktop\Художники\Macke_August_Lady_in_a_Green_Jacket_pictures_b.jpg"/>
          <p:cNvPicPr>
            <a:picLocks noGrp="1" noChangeAspect="1" noChangeArrowheads="1"/>
          </p:cNvPicPr>
          <p:nvPr>
            <p:ph idx="1"/>
          </p:nvPr>
        </p:nvPicPr>
        <p:blipFill>
          <a:blip r:embed="rId2" cstate="print"/>
          <a:srcRect/>
          <a:stretch>
            <a:fillRect/>
          </a:stretch>
        </p:blipFill>
        <p:spPr bwMode="auto">
          <a:xfrm>
            <a:off x="395536" y="214290"/>
            <a:ext cx="8280920" cy="6500858"/>
          </a:xfrm>
          <a:prstGeom prst="rect">
            <a:avLst/>
          </a:prstGeom>
          <a:noFill/>
        </p:spPr>
      </p:pic>
    </p:spTree>
  </p:cSld>
  <p:clrMapOvr>
    <a:masterClrMapping/>
  </p:clrMapOvr>
  <p:transition spd="slow" advClick="0" advTm="6000">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Елена\Desktop\Художники\Macke_August_The_Path_with_Sunny_Spots_paintings_b.jpg"/>
          <p:cNvPicPr>
            <a:picLocks noChangeAspect="1" noChangeArrowheads="1"/>
          </p:cNvPicPr>
          <p:nvPr/>
        </p:nvPicPr>
        <p:blipFill>
          <a:blip r:embed="rId2" cstate="print"/>
          <a:srcRect/>
          <a:stretch>
            <a:fillRect/>
          </a:stretch>
        </p:blipFill>
        <p:spPr bwMode="auto">
          <a:xfrm>
            <a:off x="1619672" y="116632"/>
            <a:ext cx="5526853" cy="6500858"/>
          </a:xfrm>
          <a:prstGeom prst="rect">
            <a:avLst/>
          </a:prstGeom>
          <a:noFill/>
        </p:spPr>
      </p:pic>
    </p:spTree>
    <p:extLst>
      <p:ext uri="{BB962C8B-B14F-4D97-AF65-F5344CB8AC3E}">
        <p14:creationId xmlns:p14="http://schemas.microsoft.com/office/powerpoint/2010/main" val="883279070"/>
      </p:ext>
    </p:extLst>
  </p:cSld>
  <p:clrMapOvr>
    <a:masterClrMapping/>
  </p:clrMapOvr>
  <p:transition spd="slow" advClick="0" advTm="6000">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Елена\Desktop\Художники\Macke_August_Walking_poster_b.jpg"/>
          <p:cNvPicPr>
            <a:picLocks noChangeAspect="1" noChangeArrowheads="1"/>
          </p:cNvPicPr>
          <p:nvPr/>
        </p:nvPicPr>
        <p:blipFill>
          <a:blip r:embed="rId2" cstate="print"/>
          <a:srcRect/>
          <a:stretch>
            <a:fillRect/>
          </a:stretch>
        </p:blipFill>
        <p:spPr bwMode="auto">
          <a:xfrm>
            <a:off x="1547664" y="260648"/>
            <a:ext cx="6286544" cy="6429420"/>
          </a:xfrm>
          <a:prstGeom prst="rect">
            <a:avLst/>
          </a:prstGeom>
          <a:noFill/>
        </p:spPr>
      </p:pic>
    </p:spTree>
    <p:extLst>
      <p:ext uri="{BB962C8B-B14F-4D97-AF65-F5344CB8AC3E}">
        <p14:creationId xmlns:p14="http://schemas.microsoft.com/office/powerpoint/2010/main" val="801244120"/>
      </p:ext>
    </p:extLst>
  </p:cSld>
  <p:clrMapOvr>
    <a:masterClrMapping/>
  </p:clrMapOvr>
  <p:transition spd="slow" advClick="0" advTm="6000">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5984" y="214290"/>
            <a:ext cx="7467600" cy="1143000"/>
          </a:xfrm>
        </p:spPr>
        <p:txBody>
          <a:bodyPr/>
          <a:lstStyle/>
          <a:p>
            <a:r>
              <a:rPr lang="de-DE" dirty="0" smtClean="0"/>
              <a:t>Franz  Marc</a:t>
            </a:r>
            <a:endParaRPr lang="ru-RU" dirty="0"/>
          </a:p>
        </p:txBody>
      </p:sp>
      <p:pic>
        <p:nvPicPr>
          <p:cNvPr id="8194" name="Picture 2" descr="C:\Users\Елена\Desktop\Художники\Франц Марк\image00124.jpg"/>
          <p:cNvPicPr>
            <a:picLocks noGrp="1" noChangeAspect="1" noChangeArrowheads="1"/>
          </p:cNvPicPr>
          <p:nvPr>
            <p:ph idx="1"/>
          </p:nvPr>
        </p:nvPicPr>
        <p:blipFill>
          <a:blip r:embed="rId2" cstate="print"/>
          <a:stretch>
            <a:fillRect/>
          </a:stretch>
        </p:blipFill>
        <p:spPr bwMode="auto">
          <a:xfrm>
            <a:off x="1054378" y="1935163"/>
            <a:ext cx="7035243" cy="4389437"/>
          </a:xfrm>
          <a:prstGeom prst="rect">
            <a:avLst/>
          </a:prstGeom>
          <a:noFill/>
        </p:spPr>
      </p:pic>
    </p:spTree>
  </p:cSld>
  <p:clrMapOvr>
    <a:masterClrMapping/>
  </p:clrMapOvr>
  <p:transition spd="slow" advClick="0" advTm="6000">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9218" name="Picture 2" descr="C:\Users\Елена\Desktop\Художники\Франц Марк\image001.gif"/>
          <p:cNvPicPr>
            <a:picLocks noGrp="1" noChangeAspect="1" noChangeArrowheads="1"/>
          </p:cNvPicPr>
          <p:nvPr>
            <p:ph idx="1"/>
          </p:nvPr>
        </p:nvPicPr>
        <p:blipFill>
          <a:blip r:embed="rId2" cstate="print"/>
          <a:srcRect/>
          <a:stretch>
            <a:fillRect/>
          </a:stretch>
        </p:blipFill>
        <p:spPr bwMode="auto">
          <a:xfrm>
            <a:off x="467544" y="285728"/>
            <a:ext cx="8280920" cy="6286544"/>
          </a:xfrm>
          <a:prstGeom prst="rect">
            <a:avLst/>
          </a:prstGeom>
          <a:noFill/>
        </p:spPr>
      </p:pic>
    </p:spTree>
  </p:cSld>
  <p:clrMapOvr>
    <a:masterClrMapping/>
  </p:clrMapOvr>
  <p:transition spd="slow" advClick="0" advTm="6000">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42" name="Picture 2" descr="C:\Users\Елена\Desktop\Художники\Франц Марк\image001.jpg"/>
          <p:cNvPicPr>
            <a:picLocks noGrp="1" noChangeAspect="1" noChangeArrowheads="1"/>
          </p:cNvPicPr>
          <p:nvPr>
            <p:ph idx="1"/>
          </p:nvPr>
        </p:nvPicPr>
        <p:blipFill>
          <a:blip r:embed="rId2" cstate="print"/>
          <a:srcRect/>
          <a:stretch>
            <a:fillRect/>
          </a:stretch>
        </p:blipFill>
        <p:spPr bwMode="auto">
          <a:xfrm>
            <a:off x="395536" y="285728"/>
            <a:ext cx="8496944" cy="6357982"/>
          </a:xfrm>
          <a:prstGeom prst="rect">
            <a:avLst/>
          </a:prstGeom>
          <a:noFill/>
        </p:spPr>
      </p:pic>
    </p:spTree>
  </p:cSld>
  <p:clrMapOvr>
    <a:masterClrMapping/>
  </p:clrMapOvr>
  <p:transition spd="slow" advClick="0" advTm="6000">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de-DE" sz="2800" dirty="0" smtClean="0"/>
              <a:t>Unterrichtsaufgaben</a:t>
            </a:r>
            <a:r>
              <a:rPr lang="en-US" sz="2800" dirty="0" smtClean="0"/>
              <a:t>:</a:t>
            </a:r>
            <a:endParaRPr lang="ru-RU" sz="2800" dirty="0"/>
          </a:p>
        </p:txBody>
      </p:sp>
      <p:sp>
        <p:nvSpPr>
          <p:cNvPr id="3" name="Содержимое 2"/>
          <p:cNvSpPr>
            <a:spLocks noGrp="1"/>
          </p:cNvSpPr>
          <p:nvPr>
            <p:ph idx="1"/>
          </p:nvPr>
        </p:nvSpPr>
        <p:spPr/>
        <p:txBody>
          <a:bodyPr>
            <a:normAutofit lnSpcReduction="10000"/>
          </a:bodyPr>
          <a:lstStyle/>
          <a:p>
            <a:r>
              <a:rPr lang="de-DE" sz="2800" dirty="0" smtClean="0"/>
              <a:t>1</a:t>
            </a:r>
            <a:r>
              <a:rPr lang="ru-RU" sz="2800" dirty="0" smtClean="0"/>
              <a:t>.</a:t>
            </a:r>
            <a:r>
              <a:rPr lang="de-DE" sz="2800" dirty="0" smtClean="0"/>
              <a:t> Das </a:t>
            </a:r>
            <a:r>
              <a:rPr lang="de-DE" sz="2800" dirty="0" err="1" smtClean="0"/>
              <a:t>Hörenverständnis</a:t>
            </a:r>
            <a:r>
              <a:rPr lang="de-DE" sz="2800" dirty="0" smtClean="0"/>
              <a:t> (Die Information über das Folkwang – Museum – Essen)</a:t>
            </a:r>
            <a:r>
              <a:rPr lang="ru-RU" sz="2800" dirty="0" smtClean="0"/>
              <a:t>.</a:t>
            </a:r>
          </a:p>
          <a:p>
            <a:r>
              <a:rPr lang="de-DE" sz="2800" dirty="0" smtClean="0"/>
              <a:t>2</a:t>
            </a:r>
            <a:r>
              <a:rPr lang="ru-RU" sz="2800" dirty="0" smtClean="0"/>
              <a:t>.</a:t>
            </a:r>
            <a:r>
              <a:rPr lang="de-DE" sz="2800" dirty="0" smtClean="0"/>
              <a:t> </a:t>
            </a:r>
            <a:r>
              <a:rPr lang="en-US" sz="2800" dirty="0" smtClean="0"/>
              <a:t>Die </a:t>
            </a:r>
            <a:r>
              <a:rPr lang="en-US" sz="2800" dirty="0" err="1" smtClean="0"/>
              <a:t>Kontrolle</a:t>
            </a:r>
            <a:r>
              <a:rPr lang="en-US" sz="2800" dirty="0" smtClean="0"/>
              <a:t> </a:t>
            </a:r>
            <a:r>
              <a:rPr lang="en-US" sz="2800" dirty="0" err="1" smtClean="0"/>
              <a:t>der</a:t>
            </a:r>
            <a:r>
              <a:rPr lang="en-US" sz="2800" dirty="0" smtClean="0"/>
              <a:t> </a:t>
            </a:r>
            <a:r>
              <a:rPr lang="en-US" sz="2800" dirty="0" err="1" smtClean="0"/>
              <a:t>Hausaufgabe</a:t>
            </a:r>
            <a:r>
              <a:rPr lang="ru-RU" sz="2800" dirty="0" smtClean="0"/>
              <a:t>.</a:t>
            </a:r>
            <a:r>
              <a:rPr lang="de-DE" sz="2800" dirty="0" smtClean="0"/>
              <a:t> (Ihr Lieblingsmaler oder Lieblingsbild)</a:t>
            </a:r>
            <a:r>
              <a:rPr lang="ru-RU" sz="2800" dirty="0" smtClean="0"/>
              <a:t>.</a:t>
            </a:r>
            <a:endParaRPr lang="de-DE" sz="2800" dirty="0" smtClean="0"/>
          </a:p>
          <a:p>
            <a:r>
              <a:rPr lang="de-DE" sz="2800" dirty="0" smtClean="0"/>
              <a:t>3</a:t>
            </a:r>
            <a:r>
              <a:rPr lang="ru-RU" sz="2800" dirty="0" smtClean="0"/>
              <a:t>.</a:t>
            </a:r>
            <a:r>
              <a:rPr lang="de-DE" sz="2800" dirty="0" smtClean="0"/>
              <a:t> Das Gespräch über die Malerei</a:t>
            </a:r>
            <a:r>
              <a:rPr lang="ru-RU" sz="2800" dirty="0" smtClean="0"/>
              <a:t>.</a:t>
            </a:r>
          </a:p>
          <a:p>
            <a:r>
              <a:rPr lang="ru-RU" sz="2800" dirty="0" smtClean="0"/>
              <a:t>4. </a:t>
            </a:r>
            <a:r>
              <a:rPr lang="de-DE" sz="2800" dirty="0" smtClean="0"/>
              <a:t>Das </a:t>
            </a:r>
            <a:r>
              <a:rPr lang="de-DE" sz="2800" dirty="0" err="1" smtClean="0"/>
              <a:t>Lesenverständnis</a:t>
            </a:r>
            <a:r>
              <a:rPr lang="ru-RU" sz="2800" dirty="0" smtClean="0"/>
              <a:t>.</a:t>
            </a:r>
            <a:r>
              <a:rPr lang="de-DE" sz="2800" dirty="0" smtClean="0"/>
              <a:t> Die Information über den „Blauen Reiter“</a:t>
            </a:r>
            <a:r>
              <a:rPr lang="ru-RU" sz="2800" dirty="0" smtClean="0"/>
              <a:t>.</a:t>
            </a:r>
            <a:endParaRPr lang="de-DE" sz="2800" dirty="0" smtClean="0"/>
          </a:p>
          <a:p>
            <a:r>
              <a:rPr lang="de-DE" sz="2800" dirty="0" smtClean="0"/>
              <a:t>5</a:t>
            </a:r>
            <a:r>
              <a:rPr lang="ru-RU" sz="2800" dirty="0" smtClean="0"/>
              <a:t>. </a:t>
            </a:r>
            <a:r>
              <a:rPr lang="de-DE" sz="2800" dirty="0" smtClean="0"/>
              <a:t>Kunstgespräch</a:t>
            </a:r>
            <a:r>
              <a:rPr lang="ru-RU" sz="2800" dirty="0" smtClean="0"/>
              <a:t>. </a:t>
            </a:r>
            <a:r>
              <a:rPr lang="de-DE" sz="2800" dirty="0" smtClean="0"/>
              <a:t>Ihre Beziehung zur klassischen und modernen Malerei</a:t>
            </a:r>
            <a:r>
              <a:rPr lang="ru-RU" sz="2800" dirty="0" smtClean="0"/>
              <a:t>.</a:t>
            </a:r>
            <a:endParaRPr lang="de-DE" sz="2800" dirty="0" smtClean="0"/>
          </a:p>
          <a:p>
            <a:r>
              <a:rPr lang="de-DE" sz="2800" dirty="0" smtClean="0"/>
              <a:t>6</a:t>
            </a:r>
            <a:r>
              <a:rPr lang="ru-RU" sz="2800" dirty="0" smtClean="0"/>
              <a:t>.</a:t>
            </a:r>
            <a:r>
              <a:rPr lang="de-DE" sz="2800" dirty="0" smtClean="0"/>
              <a:t> </a:t>
            </a:r>
            <a:r>
              <a:rPr lang="de-DE" sz="2800" dirty="0" err="1" smtClean="0"/>
              <a:t>Abschlußfolgerung</a:t>
            </a:r>
            <a:r>
              <a:rPr lang="ru-RU" sz="2800" dirty="0" smtClean="0"/>
              <a:t>.</a:t>
            </a:r>
            <a:endParaRPr lang="de-DE" sz="2800" dirty="0" smtClean="0"/>
          </a:p>
          <a:p>
            <a:endParaRPr lang="ru-RU" sz="2000" dirty="0"/>
          </a:p>
        </p:txBody>
      </p:sp>
    </p:spTree>
  </p:cSld>
  <p:clrMapOvr>
    <a:masterClrMapping/>
  </p:clrMapOvr>
  <p:transition advClick="0" advTm="10203">
    <p:wipe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Елена\Desktop\Художники\Франц Марк\image0012.jpg"/>
          <p:cNvPicPr>
            <a:picLocks noChangeAspect="1" noChangeArrowheads="1"/>
          </p:cNvPicPr>
          <p:nvPr/>
        </p:nvPicPr>
        <p:blipFill>
          <a:blip r:embed="rId2" cstate="print"/>
          <a:srcRect/>
          <a:stretch>
            <a:fillRect/>
          </a:stretch>
        </p:blipFill>
        <p:spPr bwMode="auto">
          <a:xfrm>
            <a:off x="2357422" y="500042"/>
            <a:ext cx="4387002" cy="6045221"/>
          </a:xfrm>
          <a:prstGeom prst="rect">
            <a:avLst/>
          </a:prstGeom>
          <a:noFill/>
        </p:spPr>
      </p:pic>
    </p:spTree>
    <p:extLst>
      <p:ext uri="{BB962C8B-B14F-4D97-AF65-F5344CB8AC3E}">
        <p14:creationId xmlns:p14="http://schemas.microsoft.com/office/powerpoint/2010/main" val="3417278029"/>
      </p:ext>
    </p:extLst>
  </p:cSld>
  <p:clrMapOvr>
    <a:masterClrMapping/>
  </p:clrMapOvr>
  <p:transition spd="slow" advClick="0" advTm="6000">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dirty="0"/>
          </a:p>
        </p:txBody>
      </p:sp>
      <p:pic>
        <p:nvPicPr>
          <p:cNvPr id="12290" name="Picture 2" descr="C:\Users\Елена\Desktop\Художники\Франц Марк\image00135678.jpg"/>
          <p:cNvPicPr>
            <a:picLocks noChangeAspect="1" noChangeArrowheads="1"/>
          </p:cNvPicPr>
          <p:nvPr/>
        </p:nvPicPr>
        <p:blipFill>
          <a:blip r:embed="rId2" cstate="print"/>
          <a:srcRect/>
          <a:stretch>
            <a:fillRect/>
          </a:stretch>
        </p:blipFill>
        <p:spPr bwMode="auto">
          <a:xfrm>
            <a:off x="428596" y="214290"/>
            <a:ext cx="8286808" cy="6500858"/>
          </a:xfrm>
          <a:prstGeom prst="rect">
            <a:avLst/>
          </a:prstGeom>
          <a:noFill/>
        </p:spPr>
      </p:pic>
    </p:spTree>
  </p:cSld>
  <p:clrMapOvr>
    <a:masterClrMapping/>
  </p:clrMapOvr>
  <p:transition spd="slow" advClick="0" advTm="6000">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Елена\Desktop\Художники\Франц Марк\image001435.jpg"/>
          <p:cNvPicPr>
            <a:picLocks noChangeAspect="1" noChangeArrowheads="1"/>
          </p:cNvPicPr>
          <p:nvPr/>
        </p:nvPicPr>
        <p:blipFill>
          <a:blip r:embed="rId2" cstate="print"/>
          <a:srcRect/>
          <a:stretch>
            <a:fillRect/>
          </a:stretch>
        </p:blipFill>
        <p:spPr bwMode="auto">
          <a:xfrm>
            <a:off x="1928794" y="142852"/>
            <a:ext cx="5429288" cy="6500858"/>
          </a:xfrm>
          <a:prstGeom prst="rect">
            <a:avLst/>
          </a:prstGeom>
          <a:noFill/>
        </p:spPr>
      </p:pic>
    </p:spTree>
    <p:extLst>
      <p:ext uri="{BB962C8B-B14F-4D97-AF65-F5344CB8AC3E}">
        <p14:creationId xmlns:p14="http://schemas.microsoft.com/office/powerpoint/2010/main" val="2629642546"/>
      </p:ext>
    </p:extLst>
  </p:cSld>
  <p:clrMapOvr>
    <a:masterClrMapping/>
  </p:clrMapOvr>
  <p:transition spd="slow" advClick="0" advTm="6000">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43174" y="-214338"/>
            <a:ext cx="7467600" cy="1143000"/>
          </a:xfrm>
        </p:spPr>
        <p:txBody>
          <a:bodyPr/>
          <a:lstStyle/>
          <a:p>
            <a:r>
              <a:rPr lang="de-DE" dirty="0" smtClean="0"/>
              <a:t>Paul  Klee</a:t>
            </a:r>
            <a:endParaRPr lang="ru-RU" dirty="0"/>
          </a:p>
        </p:txBody>
      </p:sp>
      <p:pic>
        <p:nvPicPr>
          <p:cNvPr id="14338" name="Picture 2" descr="C:\Users\Елена\Desktop\Художники\Пауль Клее\0218.jpg"/>
          <p:cNvPicPr>
            <a:picLocks noGrp="1" noChangeAspect="1" noChangeArrowheads="1"/>
          </p:cNvPicPr>
          <p:nvPr>
            <p:ph idx="1"/>
          </p:nvPr>
        </p:nvPicPr>
        <p:blipFill>
          <a:blip r:embed="rId2" cstate="print"/>
          <a:srcRect/>
          <a:stretch>
            <a:fillRect/>
          </a:stretch>
        </p:blipFill>
        <p:spPr bwMode="auto">
          <a:xfrm>
            <a:off x="1357290" y="1000108"/>
            <a:ext cx="6572296" cy="5715040"/>
          </a:xfrm>
          <a:prstGeom prst="rect">
            <a:avLst/>
          </a:prstGeom>
          <a:noFill/>
        </p:spPr>
      </p:pic>
    </p:spTree>
  </p:cSld>
  <p:clrMapOvr>
    <a:masterClrMapping/>
  </p:clrMapOvr>
  <p:transition spd="slow" advClick="0" advTm="6000">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Елена\Desktop\Художники\Пауль Клее\400px-Paul_Klee_Diana_in_the_Autumn_Wind_1934.jpg"/>
          <p:cNvPicPr>
            <a:picLocks noChangeAspect="1" noChangeArrowheads="1"/>
          </p:cNvPicPr>
          <p:nvPr/>
        </p:nvPicPr>
        <p:blipFill>
          <a:blip r:embed="rId2" cstate="print"/>
          <a:srcRect/>
          <a:stretch>
            <a:fillRect/>
          </a:stretch>
        </p:blipFill>
        <p:spPr bwMode="auto">
          <a:xfrm>
            <a:off x="2000232" y="142852"/>
            <a:ext cx="5214974" cy="6500858"/>
          </a:xfrm>
          <a:prstGeom prst="rect">
            <a:avLst/>
          </a:prstGeom>
          <a:noFill/>
        </p:spPr>
      </p:pic>
    </p:spTree>
    <p:extLst>
      <p:ext uri="{BB962C8B-B14F-4D97-AF65-F5344CB8AC3E}">
        <p14:creationId xmlns:p14="http://schemas.microsoft.com/office/powerpoint/2010/main" val="2488855678"/>
      </p:ext>
    </p:extLst>
  </p:cSld>
  <p:clrMapOvr>
    <a:masterClrMapping/>
  </p:clrMapOvr>
  <p:transition spd="slow" advClick="0" advTm="6000">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Елена\Desktop\Художники\Пауль Клее\543px-Klee_Senecio_1922.jpg"/>
          <p:cNvPicPr>
            <a:picLocks noChangeAspect="1" noChangeArrowheads="1"/>
          </p:cNvPicPr>
          <p:nvPr/>
        </p:nvPicPr>
        <p:blipFill>
          <a:blip r:embed="rId2" cstate="print"/>
          <a:srcRect/>
          <a:stretch>
            <a:fillRect/>
          </a:stretch>
        </p:blipFill>
        <p:spPr bwMode="auto">
          <a:xfrm>
            <a:off x="1714480" y="142853"/>
            <a:ext cx="5715039" cy="6500858"/>
          </a:xfrm>
          <a:prstGeom prst="rect">
            <a:avLst/>
          </a:prstGeom>
          <a:noFill/>
        </p:spPr>
      </p:pic>
    </p:spTree>
    <p:extLst>
      <p:ext uri="{BB962C8B-B14F-4D97-AF65-F5344CB8AC3E}">
        <p14:creationId xmlns:p14="http://schemas.microsoft.com/office/powerpoint/2010/main" val="629320086"/>
      </p:ext>
    </p:extLst>
  </p:cSld>
  <p:clrMapOvr>
    <a:masterClrMapping/>
  </p:clrMapOvr>
  <p:transition spd="slow" advClick="0" advTm="6000">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Елена\Desktop\Художники\Пауль Клее\attach.jpg"/>
          <p:cNvPicPr>
            <a:picLocks noChangeAspect="1" noChangeArrowheads="1"/>
          </p:cNvPicPr>
          <p:nvPr/>
        </p:nvPicPr>
        <p:blipFill>
          <a:blip r:embed="rId2" cstate="print"/>
          <a:srcRect/>
          <a:stretch>
            <a:fillRect/>
          </a:stretch>
        </p:blipFill>
        <p:spPr bwMode="auto">
          <a:xfrm>
            <a:off x="1857356" y="142852"/>
            <a:ext cx="5357850" cy="6500857"/>
          </a:xfrm>
          <a:prstGeom prst="rect">
            <a:avLst/>
          </a:prstGeom>
          <a:noFill/>
        </p:spPr>
      </p:pic>
    </p:spTree>
    <p:extLst>
      <p:ext uri="{BB962C8B-B14F-4D97-AF65-F5344CB8AC3E}">
        <p14:creationId xmlns:p14="http://schemas.microsoft.com/office/powerpoint/2010/main" val="2660506370"/>
      </p:ext>
    </p:extLst>
  </p:cSld>
  <p:clrMapOvr>
    <a:masterClrMapping/>
  </p:clrMapOvr>
  <p:transition spd="slow" advClick="0" advTm="6000">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00232" y="285728"/>
            <a:ext cx="7467600" cy="1143000"/>
          </a:xfrm>
        </p:spPr>
        <p:txBody>
          <a:bodyPr/>
          <a:lstStyle/>
          <a:p>
            <a:r>
              <a:rPr lang="de-DE" dirty="0" smtClean="0"/>
              <a:t>Max Liebermann</a:t>
            </a:r>
            <a:endParaRPr lang="ru-RU" dirty="0"/>
          </a:p>
        </p:txBody>
      </p:sp>
      <p:pic>
        <p:nvPicPr>
          <p:cNvPr id="18435" name="Picture 3" descr="C:\Documents and Settings\-\Рабочий стол\Шпицвег\Либерман\00Liebermann20.jpg"/>
          <p:cNvPicPr>
            <a:picLocks noGrp="1" noChangeAspect="1" noChangeArrowheads="1"/>
          </p:cNvPicPr>
          <p:nvPr>
            <p:ph idx="1"/>
          </p:nvPr>
        </p:nvPicPr>
        <p:blipFill>
          <a:blip r:embed="rId2" cstate="print"/>
          <a:stretch>
            <a:fillRect/>
          </a:stretch>
        </p:blipFill>
        <p:spPr bwMode="auto">
          <a:xfrm>
            <a:off x="1857356" y="1714488"/>
            <a:ext cx="4357718" cy="4786346"/>
          </a:xfrm>
          <a:prstGeom prst="rect">
            <a:avLst/>
          </a:prstGeom>
          <a:noFill/>
        </p:spPr>
      </p:pic>
    </p:spTree>
  </p:cSld>
  <p:clrMapOvr>
    <a:masterClrMapping/>
  </p:clrMapOvr>
  <p:transition advTm="6146">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483" name="Picture 3" descr="C:\Documents and Settings\-\Рабочий стол\Шпицвег\Либерман\20110912_liebermann.jpg"/>
          <p:cNvPicPr>
            <a:picLocks noGrp="1" noChangeAspect="1" noChangeArrowheads="1"/>
          </p:cNvPicPr>
          <p:nvPr>
            <p:ph idx="1"/>
          </p:nvPr>
        </p:nvPicPr>
        <p:blipFill>
          <a:blip r:embed="rId2" cstate="print"/>
          <a:srcRect/>
          <a:stretch>
            <a:fillRect/>
          </a:stretch>
        </p:blipFill>
        <p:spPr bwMode="auto">
          <a:xfrm>
            <a:off x="467544" y="332656"/>
            <a:ext cx="8208912" cy="6220494"/>
          </a:xfrm>
          <a:prstGeom prst="rect">
            <a:avLst/>
          </a:prstGeom>
          <a:noFill/>
        </p:spPr>
      </p:pic>
    </p:spTree>
  </p:cSld>
  <p:clrMapOvr>
    <a:masterClrMapping/>
  </p:clrMapOvr>
  <p:transition advTm="6396">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4" descr="C:\Documents and Settings\-\Рабочий стол\Шпицвег\Либерман\glrx-953005981.JPG"/>
          <p:cNvPicPr>
            <a:picLocks noGrp="1" noChangeAspect="1" noChangeArrowheads="1"/>
          </p:cNvPicPr>
          <p:nvPr>
            <p:ph idx="1"/>
          </p:nvPr>
        </p:nvPicPr>
        <p:blipFill>
          <a:blip r:embed="rId2" cstate="print"/>
          <a:srcRect/>
          <a:stretch>
            <a:fillRect/>
          </a:stretch>
        </p:blipFill>
        <p:spPr bwMode="auto">
          <a:xfrm>
            <a:off x="107504" y="116632"/>
            <a:ext cx="8928992" cy="6624736"/>
          </a:xfrm>
          <a:prstGeom prst="rect">
            <a:avLst/>
          </a:prstGeom>
          <a:noFill/>
        </p:spPr>
      </p:pic>
    </p:spTree>
  </p:cSld>
  <p:clrMapOvr>
    <a:masterClrMapping/>
  </p:clrMapOvr>
  <p:transition advClick="0" advTm="6000">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28860" y="214290"/>
            <a:ext cx="7467600" cy="1143000"/>
          </a:xfrm>
        </p:spPr>
        <p:txBody>
          <a:bodyPr/>
          <a:lstStyle/>
          <a:p>
            <a:r>
              <a:rPr lang="de-DE" dirty="0" smtClean="0"/>
              <a:t>Carl Spitzweg</a:t>
            </a:r>
            <a:endParaRPr lang="ru-RU" dirty="0"/>
          </a:p>
        </p:txBody>
      </p:sp>
      <p:pic>
        <p:nvPicPr>
          <p:cNvPr id="2052" name="Picture 4" descr="C:\Documents and Settings\-\Рабочий стол\Шпицвег\image001 .jpg"/>
          <p:cNvPicPr>
            <a:picLocks noGrp="1" noChangeAspect="1" noChangeArrowheads="1"/>
          </p:cNvPicPr>
          <p:nvPr>
            <p:ph idx="1"/>
          </p:nvPr>
        </p:nvPicPr>
        <p:blipFill>
          <a:blip r:embed="rId2" cstate="print"/>
          <a:stretch>
            <a:fillRect/>
          </a:stretch>
        </p:blipFill>
        <p:spPr bwMode="auto">
          <a:xfrm>
            <a:off x="3202998" y="1935163"/>
            <a:ext cx="2738004" cy="4389437"/>
          </a:xfrm>
          <a:prstGeom prst="rect">
            <a:avLst/>
          </a:prstGeom>
          <a:noFill/>
        </p:spPr>
      </p:pic>
    </p:spTree>
  </p:cSld>
  <p:clrMapOvr>
    <a:masterClrMapping/>
  </p:clrMapOvr>
  <p:transition advClick="0" advTm="6100">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57422" y="-142900"/>
            <a:ext cx="7467600" cy="547564"/>
          </a:xfrm>
        </p:spPr>
        <p:txBody>
          <a:bodyPr>
            <a:normAutofit/>
          </a:bodyPr>
          <a:lstStyle/>
          <a:p>
            <a:r>
              <a:rPr lang="de-DE" sz="2000" dirty="0" smtClean="0">
                <a:latin typeface="+mn-lt"/>
              </a:rPr>
              <a:t>Der Stundenbeginn</a:t>
            </a:r>
            <a:endParaRPr lang="ru-RU" sz="2000" dirty="0">
              <a:latin typeface="+mn-lt"/>
            </a:endParaRPr>
          </a:p>
        </p:txBody>
      </p:sp>
      <p:sp>
        <p:nvSpPr>
          <p:cNvPr id="3" name="Содержимое 2"/>
          <p:cNvSpPr>
            <a:spLocks noGrp="1"/>
          </p:cNvSpPr>
          <p:nvPr>
            <p:ph idx="1"/>
          </p:nvPr>
        </p:nvSpPr>
        <p:spPr>
          <a:xfrm>
            <a:off x="179512" y="476672"/>
            <a:ext cx="8429684" cy="6381328"/>
          </a:xfrm>
        </p:spPr>
        <p:txBody>
          <a:bodyPr>
            <a:normAutofit/>
          </a:bodyPr>
          <a:lstStyle/>
          <a:p>
            <a:r>
              <a:rPr lang="en-US" sz="1800" dirty="0" smtClean="0"/>
              <a:t>1. </a:t>
            </a:r>
            <a:r>
              <a:rPr lang="en-US" sz="1800" dirty="0" err="1" smtClean="0"/>
              <a:t>Guten</a:t>
            </a:r>
            <a:r>
              <a:rPr lang="en-US" sz="1800" dirty="0" smtClean="0"/>
              <a:t> </a:t>
            </a:r>
            <a:r>
              <a:rPr lang="en-US" sz="1800" dirty="0" err="1" smtClean="0"/>
              <a:t>Morgen</a:t>
            </a:r>
            <a:r>
              <a:rPr lang="de-DE" sz="1800" dirty="0" smtClean="0"/>
              <a:t>! Heute sprechen wir über die Malerei, über deutsche und russische</a:t>
            </a:r>
            <a:r>
              <a:rPr lang="ru-RU" sz="1800" dirty="0" smtClean="0"/>
              <a:t> </a:t>
            </a:r>
            <a:r>
              <a:rPr lang="de-DE" sz="1800" dirty="0" smtClean="0"/>
              <a:t>Maler und über die Verbindung zwischen unseren beiden Kulturen.</a:t>
            </a:r>
          </a:p>
          <a:p>
            <a:r>
              <a:rPr lang="de-DE" sz="1800" dirty="0" smtClean="0"/>
              <a:t>2. Beantworten Sie bitte meine Fragen!</a:t>
            </a:r>
          </a:p>
          <a:p>
            <a:r>
              <a:rPr lang="de-DE" sz="1800" dirty="0" smtClean="0"/>
              <a:t>Können Sie selber malen</a:t>
            </a:r>
            <a:r>
              <a:rPr lang="ru-RU" sz="1800" dirty="0" smtClean="0"/>
              <a:t>?</a:t>
            </a:r>
            <a:endParaRPr lang="de-DE" sz="1800" dirty="0" smtClean="0"/>
          </a:p>
          <a:p>
            <a:r>
              <a:rPr lang="de-DE" sz="1800" dirty="0" smtClean="0"/>
              <a:t>Malen Sie selber oder nicht</a:t>
            </a:r>
            <a:r>
              <a:rPr lang="ru-RU" sz="1800" dirty="0" smtClean="0"/>
              <a:t>?</a:t>
            </a:r>
            <a:endParaRPr lang="de-DE" sz="1800" dirty="0" smtClean="0"/>
          </a:p>
          <a:p>
            <a:r>
              <a:rPr lang="de-DE" sz="1800" dirty="0" smtClean="0"/>
              <a:t>Ist das Ihr Hobby</a:t>
            </a:r>
            <a:r>
              <a:rPr lang="ru-RU" sz="1800" dirty="0" smtClean="0"/>
              <a:t>? </a:t>
            </a:r>
            <a:r>
              <a:rPr lang="en-US" sz="1800" dirty="0" smtClean="0"/>
              <a:t>Oder</a:t>
            </a:r>
            <a:r>
              <a:rPr lang="ru-RU" sz="1800" dirty="0" smtClean="0"/>
              <a:t>?</a:t>
            </a:r>
            <a:endParaRPr lang="de-DE" sz="1800" dirty="0" smtClean="0"/>
          </a:p>
          <a:p>
            <a:r>
              <a:rPr lang="de-DE" sz="1800" dirty="0" smtClean="0"/>
              <a:t>Interessieren Sie sich für Malerei, ihre Arten, Richtungen</a:t>
            </a:r>
            <a:r>
              <a:rPr lang="ru-RU" sz="1800" dirty="0" smtClean="0"/>
              <a:t>?</a:t>
            </a:r>
            <a:endParaRPr lang="de-DE" sz="1800" dirty="0" smtClean="0"/>
          </a:p>
          <a:p>
            <a:r>
              <a:rPr lang="de-DE" sz="1800" dirty="0" smtClean="0"/>
              <a:t>Was meinen Sie, bedeutet die Welt der Malerei etwas für einen Menschen</a:t>
            </a:r>
            <a:r>
              <a:rPr lang="ru-RU" sz="1800" dirty="0" smtClean="0"/>
              <a:t>?</a:t>
            </a:r>
          </a:p>
          <a:p>
            <a:r>
              <a:rPr lang="de-DE" sz="1800" dirty="0" smtClean="0"/>
              <a:t>Warum</a:t>
            </a:r>
            <a:r>
              <a:rPr lang="ru-RU" sz="1800" dirty="0" smtClean="0"/>
              <a:t>?</a:t>
            </a:r>
            <a:r>
              <a:rPr lang="de-DE" sz="1800" dirty="0" smtClean="0"/>
              <a:t> (Ist die Malerei eine Art der Kunst</a:t>
            </a:r>
            <a:r>
              <a:rPr lang="ru-RU" sz="1800" dirty="0" smtClean="0"/>
              <a:t>?</a:t>
            </a:r>
            <a:r>
              <a:rPr lang="de-DE" sz="1800" dirty="0" smtClean="0"/>
              <a:t> Ist die Kunst ein Teil der Kultur der Menschheit</a:t>
            </a:r>
            <a:r>
              <a:rPr lang="ru-RU" sz="1800" dirty="0" smtClean="0"/>
              <a:t>?)</a:t>
            </a:r>
          </a:p>
          <a:p>
            <a:r>
              <a:rPr lang="de-DE" sz="1800" dirty="0" smtClean="0"/>
              <a:t>Natürlich. Sie haben Recht. Und wo kann man Bilder kennenlernen</a:t>
            </a:r>
            <a:r>
              <a:rPr lang="ru-RU" sz="1800" dirty="0" smtClean="0"/>
              <a:t>?</a:t>
            </a:r>
            <a:r>
              <a:rPr lang="de-DE" sz="1800" dirty="0" smtClean="0"/>
              <a:t> Es gibt viele Kunstbücher mit Reproduktionsbildern von den bedeutendsten Malern der Welt. Es gibt auch Gemäldegalerien und Kunstmuseen. Dort kann man am besten ein Bild kennenlernen.</a:t>
            </a:r>
          </a:p>
          <a:p>
            <a:r>
              <a:rPr lang="de-DE" sz="1800" dirty="0" smtClean="0"/>
              <a:t>Besuchen Sie</a:t>
            </a:r>
            <a:r>
              <a:rPr lang="ru-RU" sz="1800" dirty="0" smtClean="0"/>
              <a:t> </a:t>
            </a:r>
            <a:r>
              <a:rPr lang="de-DE" sz="1800" dirty="0" smtClean="0"/>
              <a:t>Gemäldegalerien,</a:t>
            </a:r>
            <a:r>
              <a:rPr lang="ru-RU" sz="1800" dirty="0" smtClean="0"/>
              <a:t> </a:t>
            </a:r>
            <a:r>
              <a:rPr lang="de-DE" sz="1800" dirty="0" smtClean="0"/>
              <a:t>Kunstmuseen oder Ausstellungen</a:t>
            </a:r>
            <a:r>
              <a:rPr lang="ru-RU" sz="1800" dirty="0" smtClean="0"/>
              <a:t>?</a:t>
            </a:r>
          </a:p>
          <a:p>
            <a:r>
              <a:rPr lang="de-DE" sz="1800" dirty="0" smtClean="0"/>
              <a:t>Welche haben Sie schon mal besucht</a:t>
            </a:r>
            <a:r>
              <a:rPr lang="ru-RU" sz="1800" dirty="0" smtClean="0"/>
              <a:t>?</a:t>
            </a:r>
            <a:endParaRPr lang="de-DE" sz="1800" dirty="0" smtClean="0"/>
          </a:p>
          <a:p>
            <a:r>
              <a:rPr lang="de-DE" sz="1800" dirty="0" smtClean="0"/>
              <a:t>Muss man ab und zu in die Gemäldegalerien und Kunstmuseen gehen</a:t>
            </a:r>
            <a:r>
              <a:rPr lang="ru-RU" sz="1800" dirty="0" smtClean="0"/>
              <a:t>?</a:t>
            </a:r>
            <a:endParaRPr lang="de-DE" sz="1800" dirty="0" smtClean="0"/>
          </a:p>
          <a:p>
            <a:r>
              <a:rPr lang="de-DE" sz="1800" dirty="0" smtClean="0"/>
              <a:t>Wozu</a:t>
            </a:r>
            <a:r>
              <a:rPr lang="ru-RU" sz="1800" dirty="0" smtClean="0"/>
              <a:t>?</a:t>
            </a:r>
            <a:r>
              <a:rPr lang="de-DE" sz="1800" dirty="0" smtClean="0"/>
              <a:t> (Das bereichert die Persönlichkeit und erweitert den Gesichtskreis).</a:t>
            </a:r>
          </a:p>
          <a:p>
            <a:endParaRPr lang="ru-RU" sz="2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3768" y="-747464"/>
            <a:ext cx="4432920" cy="1143000"/>
          </a:xfrm>
        </p:spPr>
        <p:txBody>
          <a:bodyPr>
            <a:normAutofit/>
          </a:bodyPr>
          <a:lstStyle/>
          <a:p>
            <a:r>
              <a:rPr lang="de-DE" sz="2000" dirty="0" smtClean="0"/>
              <a:t>II. </a:t>
            </a:r>
            <a:r>
              <a:rPr lang="de-DE" sz="2000" dirty="0" err="1" smtClean="0"/>
              <a:t>Hörenverstehen</a:t>
            </a:r>
            <a:endParaRPr lang="ru-RU" sz="2000" dirty="0"/>
          </a:p>
        </p:txBody>
      </p:sp>
      <p:sp>
        <p:nvSpPr>
          <p:cNvPr id="7" name="Содержимое 6"/>
          <p:cNvSpPr>
            <a:spLocks noGrp="1"/>
          </p:cNvSpPr>
          <p:nvPr>
            <p:ph idx="1"/>
          </p:nvPr>
        </p:nvSpPr>
        <p:spPr>
          <a:xfrm>
            <a:off x="395536" y="548680"/>
            <a:ext cx="7611616" cy="6192688"/>
          </a:xfrm>
        </p:spPr>
        <p:txBody>
          <a:bodyPr>
            <a:normAutofit lnSpcReduction="10000"/>
          </a:bodyPr>
          <a:lstStyle/>
          <a:p>
            <a:pPr algn="just">
              <a:buNone/>
            </a:pPr>
            <a:r>
              <a:rPr lang="de-DE" sz="1800" dirty="0" smtClean="0"/>
              <a:t>L. Es ist sehr wichtig, die Persönlichkeit zu bereichern und den Gesichtskreis zu erweitern. Darum besuchen die Hauptpersonen unseres Lehrbuches die Geschwister Lisa und Daniel Krause das Folkwang-Museum, das sich in Essen befindet. Sie erhalten jetzt weitere Information über das Folkwang-Museum-Essen. </a:t>
            </a:r>
          </a:p>
          <a:p>
            <a:pPr algn="just">
              <a:buNone/>
            </a:pPr>
            <a:r>
              <a:rPr lang="de-DE" sz="1800" dirty="0" smtClean="0"/>
              <a:t>Hören Sie sich bitte den Text an und wählen Sie die richtigen Antworten im nachliegenden Test. </a:t>
            </a:r>
          </a:p>
          <a:p>
            <a:pPr algn="just">
              <a:buNone/>
            </a:pPr>
            <a:r>
              <a:rPr lang="de-DE" sz="2800" dirty="0" smtClean="0"/>
              <a:t>          Das Museum Folkwang (Essen)</a:t>
            </a:r>
            <a:endParaRPr lang="de-DE" sz="1800" dirty="0" smtClean="0"/>
          </a:p>
          <a:p>
            <a:pPr algn="just">
              <a:buNone/>
            </a:pPr>
            <a:r>
              <a:rPr lang="de-DE" sz="1800" dirty="0" smtClean="0"/>
              <a:t>Die Ruhr- Metropole Essen hat ihren Gästen viele Museen zu bieten, unter denen das Folkwang-Museum den größten Ruhm genießt. Seine Sammlung umfasst die Bilder seit etwa 1800 bis zu den 80-er Jahren des 20. Jahrhunderts-von der Romantik bis zum Modernismus. Die Kollektion bildete sich aus der Privatsammlung des Hagener Kunstfreundes und Mäzens Karl Ernst Osthaus und den Bestanden des Essener Kunstmuseums. Die beiden Sammlungen wurden 1922 vereinigt. 1983 erhielt das Museum ein neues, modern </a:t>
            </a:r>
            <a:r>
              <a:rPr lang="de-DE" sz="1800" dirty="0" err="1" smtClean="0"/>
              <a:t>eingerichtes</a:t>
            </a:r>
            <a:r>
              <a:rPr lang="de-DE" sz="1800" dirty="0" smtClean="0"/>
              <a:t> Gebäude. Seit 1978 werden in Folkwang-Museum neben Gemälden, graphischen Werken und Plastiken auch Fotografien gezeigt. Die Eigenart dieses Museums besteht darin, dass in seiner Kollektion neben bedeutenden deutschen Meistern wie Caspar David Friedrich, E. </a:t>
            </a:r>
            <a:r>
              <a:rPr lang="de-DE" sz="1800" dirty="0" err="1" smtClean="0"/>
              <a:t>Barnach</a:t>
            </a:r>
            <a:r>
              <a:rPr lang="de-DE" sz="1800" dirty="0" smtClean="0"/>
              <a:t>, A. von Menzel und Max Liebermann die Werke französischer Maler </a:t>
            </a:r>
          </a:p>
          <a:p>
            <a:pPr>
              <a:buNone/>
            </a:pPr>
            <a:endParaRPr lang="ru-RU" sz="18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908721"/>
            <a:ext cx="4536504" cy="923330"/>
          </a:xfrm>
          <a:prstGeom prst="rect">
            <a:avLst/>
          </a:prstGeom>
        </p:spPr>
        <p:txBody>
          <a:bodyPr wrap="square">
            <a:spAutoFit/>
          </a:bodyPr>
          <a:lstStyle/>
          <a:p>
            <a:r>
              <a:rPr lang="de-DE" dirty="0"/>
              <a:t>(Impressionisten und Postimpressionisten)</a:t>
            </a:r>
          </a:p>
          <a:p>
            <a:r>
              <a:rPr lang="de-DE" dirty="0"/>
              <a:t> sehr gut vertreten sind: А. Renoir, C. </a:t>
            </a:r>
            <a:r>
              <a:rPr lang="de-DE" dirty="0" err="1"/>
              <a:t>Pissaro</a:t>
            </a:r>
            <a:r>
              <a:rPr lang="de-DE" dirty="0"/>
              <a:t> </a:t>
            </a: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V="1">
            <a:off x="1031471" y="4547024"/>
            <a:ext cx="5789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276872"/>
            <a:ext cx="3672408" cy="435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6056" y="1268760"/>
            <a:ext cx="3528392" cy="4933220"/>
          </a:xfrm>
          <a:prstGeom prst="rect">
            <a:avLst/>
          </a:prstGeom>
        </p:spPr>
      </p:pic>
    </p:spTree>
    <p:extLst>
      <p:ext uri="{BB962C8B-B14F-4D97-AF65-F5344CB8AC3E}">
        <p14:creationId xmlns:p14="http://schemas.microsoft.com/office/powerpoint/2010/main" val="1941024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a:xfrm>
            <a:off x="323528" y="0"/>
            <a:ext cx="7467600" cy="4873752"/>
          </a:xfrm>
        </p:spPr>
        <p:txBody>
          <a:bodyPr>
            <a:normAutofit/>
          </a:bodyPr>
          <a:lstStyle/>
          <a:p>
            <a:pPr marL="0" indent="0">
              <a:buNone/>
            </a:pPr>
            <a:r>
              <a:rPr lang="de-DE" sz="1800" dirty="0" smtClean="0"/>
              <a:t>C. Monet, P. Cezanne, P. Gauguin u. a.</a:t>
            </a:r>
            <a:endParaRPr lang="ru-RU" sz="1800" dirty="0"/>
          </a:p>
        </p:txBody>
      </p:sp>
      <p:sp>
        <p:nvSpPr>
          <p:cNvPr id="4" name="Заголовок 1"/>
          <p:cNvSpPr txBox="1">
            <a:spLocks/>
          </p:cNvSpPr>
          <p:nvPr/>
        </p:nvSpPr>
        <p:spPr>
          <a:xfrm>
            <a:off x="467544" y="260648"/>
            <a:ext cx="7467600" cy="1143000"/>
          </a:xfrm>
          <a:prstGeom prst="rect">
            <a:avLst/>
          </a:prstGeom>
        </p:spPr>
        <p:txBody>
          <a:bodyPr vert="horz" anchor="b">
            <a:normAutofit/>
          </a:bodyPr>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endParaRPr lang="ru-R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174397" flipV="1">
            <a:off x="9626137" y="753205"/>
            <a:ext cx="553490"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33035"/>
            <a:ext cx="3590925"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3495163"/>
            <a:ext cx="2743200" cy="333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360826"/>
            <a:ext cx="4984948" cy="3553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H="1" flipV="1">
            <a:off x="10332640" y="1484784"/>
            <a:ext cx="504056" cy="81136"/>
          </a:xfrm>
        </p:spPr>
        <p:txBody>
          <a:bodyPr>
            <a:normAutofit fontScale="90000"/>
          </a:bodyPr>
          <a:lstStyle/>
          <a:p>
            <a:endParaRPr lang="ru-RU" dirty="0"/>
          </a:p>
        </p:txBody>
      </p:sp>
      <p:sp>
        <p:nvSpPr>
          <p:cNvPr id="3" name="Содержимое 2"/>
          <p:cNvSpPr>
            <a:spLocks noGrp="1"/>
          </p:cNvSpPr>
          <p:nvPr>
            <p:ph idx="1"/>
          </p:nvPr>
        </p:nvSpPr>
        <p:spPr>
          <a:xfrm>
            <a:off x="0" y="0"/>
            <a:ext cx="8892480" cy="6480720"/>
          </a:xfrm>
        </p:spPr>
        <p:txBody>
          <a:bodyPr>
            <a:normAutofit/>
          </a:bodyPr>
          <a:lstStyle/>
          <a:p>
            <a:r>
              <a:rPr lang="de-DE" sz="2000" dirty="0" smtClean="0"/>
              <a:t>In den Sälen des Museums findet der Besucher auch romantische Landschaften von E. </a:t>
            </a:r>
            <a:r>
              <a:rPr lang="de-DE" sz="2000" dirty="0" err="1" smtClean="0"/>
              <a:t>Delacrois</a:t>
            </a:r>
            <a:r>
              <a:rPr lang="de-DE" sz="2000" dirty="0" smtClean="0"/>
              <a:t> und sozialkritische realistische Bilder von H. Daumier. </a:t>
            </a:r>
            <a:endParaRPr lang="ru-RU" sz="20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4555" y="764704"/>
            <a:ext cx="3762375"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267" y="1038471"/>
            <a:ext cx="4169048" cy="2658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200" y="3879279"/>
            <a:ext cx="4421013" cy="289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0" y="115888"/>
            <a:ext cx="7529513" cy="6357937"/>
          </a:xfrm>
        </p:spPr>
        <p:txBody>
          <a:bodyPr>
            <a:normAutofit/>
          </a:bodyPr>
          <a:lstStyle/>
          <a:p>
            <a:pPr marL="0" indent="0" algn="just">
              <a:buNone/>
            </a:pPr>
            <a:r>
              <a:rPr lang="de-DE" sz="2000" dirty="0" smtClean="0"/>
              <a:t>Das Folkwang-Museum  besitzt die größte Sammlung der Werke des deutschen Expressionisten Christian Rohlfs.</a:t>
            </a:r>
            <a:endParaRPr lang="ru-RU" sz="20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836712"/>
            <a:ext cx="2895947"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576" y="813064"/>
            <a:ext cx="3960439" cy="3383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3957840"/>
            <a:ext cx="2448271" cy="2943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608" y="4363966"/>
            <a:ext cx="3672408" cy="2377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49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0" y="34925"/>
            <a:ext cx="8229600" cy="4387850"/>
          </a:xfrm>
        </p:spPr>
        <p:txBody>
          <a:bodyPr>
            <a:normAutofit/>
          </a:bodyPr>
          <a:lstStyle/>
          <a:p>
            <a:pPr marL="0" indent="0">
              <a:buNone/>
            </a:pPr>
            <a:r>
              <a:rPr lang="de-DE" sz="2000" dirty="0" smtClean="0"/>
              <a:t>Hier kann man sich auch die Gemälde von E. </a:t>
            </a:r>
            <a:r>
              <a:rPr lang="de-DE" sz="2000" dirty="0" err="1" smtClean="0"/>
              <a:t>Nolde</a:t>
            </a:r>
            <a:endParaRPr lang="ru-RU"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415144"/>
            <a:ext cx="4032447"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5" y="3212976"/>
            <a:ext cx="3657095"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3102816"/>
            <a:ext cx="4762500" cy="349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128" y="260648"/>
            <a:ext cx="3384579" cy="2602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9813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179388" y="33338"/>
            <a:ext cx="8964612" cy="6708775"/>
          </a:xfrm>
        </p:spPr>
        <p:txBody>
          <a:bodyPr>
            <a:normAutofit/>
          </a:bodyPr>
          <a:lstStyle/>
          <a:p>
            <a:r>
              <a:rPr lang="de-DE" sz="2000" dirty="0" smtClean="0"/>
              <a:t>E. L. Kirchner, K. Schmidt-</a:t>
            </a:r>
            <a:r>
              <a:rPr lang="de-DE" sz="2000" dirty="0" err="1" smtClean="0"/>
              <a:t>Rottluff</a:t>
            </a:r>
            <a:r>
              <a:rPr lang="de-DE" sz="2000" dirty="0" smtClean="0"/>
              <a:t> und O. Kokoschka ansehen.</a:t>
            </a:r>
            <a:endParaRPr lang="ru-RU" sz="20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620688"/>
            <a:ext cx="3384376"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7" y="556388"/>
            <a:ext cx="3240360" cy="3096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3645024"/>
            <a:ext cx="3672407"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8" y="3861048"/>
            <a:ext cx="4032448"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9547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0" y="25400"/>
            <a:ext cx="8229600" cy="4389438"/>
          </a:xfrm>
        </p:spPr>
        <p:txBody>
          <a:bodyPr/>
          <a:lstStyle/>
          <a:p>
            <a:r>
              <a:rPr lang="de-DE" dirty="0" smtClean="0"/>
              <a:t>O. Kokoschka</a:t>
            </a:r>
            <a:endParaRPr lang="ru-RU"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0"/>
            <a:ext cx="3816424" cy="263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476672"/>
            <a:ext cx="3096344"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3772644"/>
            <a:ext cx="3168351" cy="2608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0072" y="2924944"/>
            <a:ext cx="3240359"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4683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0" y="0"/>
            <a:ext cx="3519488" cy="6208713"/>
          </a:xfrm>
        </p:spPr>
        <p:txBody>
          <a:bodyPr>
            <a:normAutofit/>
          </a:bodyPr>
          <a:lstStyle/>
          <a:p>
            <a:pPr marL="0" indent="0">
              <a:buNone/>
            </a:pPr>
            <a:r>
              <a:rPr lang="de-DE" sz="2000" dirty="0" smtClean="0"/>
              <a:t>Die Künstlervereinigung „Blauer Reiter“ wird durch</a:t>
            </a:r>
          </a:p>
          <a:p>
            <a:pPr marL="0" indent="0" algn="just">
              <a:buNone/>
            </a:pPr>
            <a:r>
              <a:rPr lang="de-DE" sz="2000" dirty="0" smtClean="0"/>
              <a:t>die Bilder von W. Kandinsky, A. von </a:t>
            </a:r>
            <a:r>
              <a:rPr lang="de-DE" sz="2000" dirty="0" err="1" smtClean="0"/>
              <a:t>Jawlensky</a:t>
            </a:r>
            <a:r>
              <a:rPr lang="de-DE" sz="2000" dirty="0" smtClean="0"/>
              <a:t>, F. Mark und A. Macke repräsentiert.</a:t>
            </a:r>
            <a:endParaRPr lang="ru-RU" sz="20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0"/>
            <a:ext cx="3168352" cy="2996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1632" y="3501008"/>
            <a:ext cx="3312368"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9987" y="1353127"/>
            <a:ext cx="2651978" cy="328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1671063"/>
            <a:ext cx="2376264" cy="2592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584" y="4293096"/>
            <a:ext cx="3528392" cy="2448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4948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Рабочий стол\Шпицвег\image001   .jpg"/>
          <p:cNvPicPr>
            <a:picLocks noChangeAspect="1" noChangeArrowheads="1"/>
          </p:cNvPicPr>
          <p:nvPr/>
        </p:nvPicPr>
        <p:blipFill>
          <a:blip r:embed="rId2" cstate="print"/>
          <a:srcRect/>
          <a:stretch>
            <a:fillRect/>
          </a:stretch>
        </p:blipFill>
        <p:spPr bwMode="auto">
          <a:xfrm>
            <a:off x="2123728" y="116632"/>
            <a:ext cx="4896544" cy="6552728"/>
          </a:xfrm>
          <a:prstGeom prst="rect">
            <a:avLst/>
          </a:prstGeom>
          <a:noFill/>
        </p:spPr>
      </p:pic>
    </p:spTree>
    <p:extLst>
      <p:ext uri="{BB962C8B-B14F-4D97-AF65-F5344CB8AC3E}">
        <p14:creationId xmlns:p14="http://schemas.microsoft.com/office/powerpoint/2010/main" val="2331117756"/>
      </p:ext>
    </p:extLst>
  </p:cSld>
  <p:clrMapOvr>
    <a:masterClrMapping/>
  </p:clrMapOvr>
  <p:transition spd="slow" advClick="0" advTm="7000">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540552" y="704088"/>
            <a:ext cx="360040" cy="1143000"/>
          </a:xfrm>
        </p:spPr>
        <p:txBody>
          <a:bodyPr/>
          <a:lstStyle/>
          <a:p>
            <a:endParaRPr lang="ru-RU" dirty="0"/>
          </a:p>
        </p:txBody>
      </p:sp>
      <p:sp>
        <p:nvSpPr>
          <p:cNvPr id="3" name="Объект 2"/>
          <p:cNvSpPr>
            <a:spLocks noGrp="1"/>
          </p:cNvSpPr>
          <p:nvPr>
            <p:ph idx="1"/>
          </p:nvPr>
        </p:nvSpPr>
        <p:spPr>
          <a:xfrm>
            <a:off x="22738" y="14779"/>
            <a:ext cx="9013758" cy="4389120"/>
          </a:xfrm>
        </p:spPr>
        <p:txBody>
          <a:bodyPr>
            <a:normAutofit/>
          </a:bodyPr>
          <a:lstStyle/>
          <a:p>
            <a:r>
              <a:rPr lang="de-DE" sz="2000" dirty="0" smtClean="0"/>
              <a:t>Die kubistische Kunst </a:t>
            </a:r>
            <a:r>
              <a:rPr lang="de-DE" sz="2000" dirty="0" err="1" smtClean="0"/>
              <a:t>läßt</a:t>
            </a:r>
            <a:r>
              <a:rPr lang="de-DE" sz="2000" dirty="0" smtClean="0"/>
              <a:t> sich dank Gemälden von P. Picasso (u. </a:t>
            </a:r>
            <a:r>
              <a:rPr lang="de-DE" sz="2000" dirty="0" err="1" smtClean="0"/>
              <a:t>a.“Bildnis</a:t>
            </a:r>
            <a:endParaRPr lang="de-DE" sz="2000" dirty="0" smtClean="0"/>
          </a:p>
          <a:p>
            <a:pPr marL="0" indent="0">
              <a:buNone/>
            </a:pPr>
            <a:r>
              <a:rPr lang="de-DE" sz="2000" dirty="0"/>
              <a:t>e</a:t>
            </a:r>
            <a:r>
              <a:rPr lang="de-DE" sz="2000" dirty="0" smtClean="0"/>
              <a:t>iner Frau „) und R. Delaunay („ Tour Eiffel“) kennenlernen. Auch die surrealistische Kunst wird durch die Werke von K. Magritte, G. de Chirico und S. </a:t>
            </a:r>
          </a:p>
          <a:p>
            <a:pPr marL="0" indent="0">
              <a:buNone/>
            </a:pPr>
            <a:r>
              <a:rPr lang="de-DE" sz="2000" dirty="0" smtClean="0"/>
              <a:t>Dali („ Der Apotheker“) veranschaulicht.</a:t>
            </a:r>
            <a:endParaRPr lang="ru-RU" sz="20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216" y="1124744"/>
            <a:ext cx="2520280"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1800276"/>
            <a:ext cx="2888946"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241" y="4221088"/>
            <a:ext cx="3060848"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2316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287338" y="115888"/>
            <a:ext cx="8856662" cy="6208712"/>
          </a:xfrm>
        </p:spPr>
        <p:txBody>
          <a:bodyPr>
            <a:normAutofit/>
          </a:bodyPr>
          <a:lstStyle/>
          <a:p>
            <a:pPr marL="0" indent="0">
              <a:buNone/>
            </a:pPr>
            <a:r>
              <a:rPr lang="de-DE" sz="2000" dirty="0" smtClean="0"/>
              <a:t>Die moderne Kunst der Nachkriegszeit mit ihren Suchen nach neuen Stoffen, Themen, Farben und Formen </a:t>
            </a:r>
            <a:r>
              <a:rPr lang="de-DE" sz="2000" dirty="0" err="1" smtClean="0"/>
              <a:t>eroffnet</a:t>
            </a:r>
            <a:r>
              <a:rPr lang="de-DE" sz="2000" dirty="0" smtClean="0"/>
              <a:t> si</a:t>
            </a:r>
            <a:r>
              <a:rPr lang="ru-RU" sz="2000" dirty="0" smtClean="0"/>
              <a:t> </a:t>
            </a:r>
            <a:r>
              <a:rPr lang="de-DE" sz="2000" dirty="0" smtClean="0"/>
              <a:t>h dem Betrachter in den Werken von H. Hartung, F. Winter, E. W. Nay, G. Hecker, M. Merz, G. Baselitz, A. Kiefer und </a:t>
            </a:r>
          </a:p>
          <a:p>
            <a:pPr marL="0" indent="0">
              <a:buNone/>
            </a:pPr>
            <a:r>
              <a:rPr lang="de-DE" sz="2000" dirty="0" smtClean="0"/>
              <a:t>G. Richter.</a:t>
            </a:r>
            <a:endParaRPr lang="ru-RU"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208" y="1124744"/>
            <a:ext cx="2376264"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2924944"/>
            <a:ext cx="2952327"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1" y="1484784"/>
            <a:ext cx="2592288" cy="316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6409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0" y="188913"/>
            <a:ext cx="2879725" cy="6408737"/>
          </a:xfrm>
        </p:spPr>
        <p:txBody>
          <a:bodyPr>
            <a:normAutofit/>
          </a:bodyPr>
          <a:lstStyle/>
          <a:p>
            <a:r>
              <a:rPr lang="de-DE" sz="2000" dirty="0" smtClean="0"/>
              <a:t>Das Museum besitzt</a:t>
            </a:r>
          </a:p>
          <a:p>
            <a:pPr marL="0" indent="0">
              <a:buNone/>
            </a:pPr>
            <a:r>
              <a:rPr lang="de-DE" sz="2000" dirty="0"/>
              <a:t>e</a:t>
            </a:r>
            <a:r>
              <a:rPr lang="de-DE" sz="2000" dirty="0" smtClean="0"/>
              <a:t>inige  gute Plastiken</a:t>
            </a:r>
          </a:p>
          <a:p>
            <a:pPr marL="0" indent="0">
              <a:buNone/>
            </a:pPr>
            <a:r>
              <a:rPr lang="de-DE" sz="2000" dirty="0"/>
              <a:t>s</a:t>
            </a:r>
            <a:r>
              <a:rPr lang="de-DE" sz="2000" dirty="0" smtClean="0"/>
              <a:t>olcher  weltberühmten Bildhauer wie  A. Roden, W. </a:t>
            </a:r>
            <a:r>
              <a:rPr lang="de-DE" sz="2000" dirty="0" err="1" smtClean="0"/>
              <a:t>Lehmbruck</a:t>
            </a:r>
            <a:endParaRPr lang="de-DE" sz="2000" dirty="0" smtClean="0"/>
          </a:p>
          <a:p>
            <a:pPr marL="0" indent="0">
              <a:buNone/>
            </a:pPr>
            <a:r>
              <a:rPr lang="de-DE" sz="2000" dirty="0"/>
              <a:t>u</a:t>
            </a:r>
            <a:r>
              <a:rPr lang="de-DE" sz="2000" dirty="0" smtClean="0"/>
              <a:t>nd H. Moor.</a:t>
            </a:r>
            <a:endParaRPr lang="ru-RU" sz="20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1124728" y="2492896"/>
            <a:ext cx="9462565"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404664"/>
            <a:ext cx="3384376" cy="4104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688" y="2060848"/>
            <a:ext cx="36004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7081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19872" y="30104"/>
            <a:ext cx="3096344" cy="1143000"/>
          </a:xfrm>
        </p:spPr>
        <p:txBody>
          <a:bodyPr>
            <a:normAutofit/>
          </a:bodyPr>
          <a:lstStyle/>
          <a:p>
            <a:r>
              <a:rPr lang="en-US" sz="3200" dirty="0" smtClean="0">
                <a:latin typeface="+mn-lt"/>
              </a:rPr>
              <a:t>Henry Moor</a:t>
            </a:r>
            <a:endParaRPr lang="ru-RU" sz="3200" dirty="0">
              <a:latin typeface="+mn-lt"/>
            </a:endParaRPr>
          </a:p>
        </p:txBody>
      </p:sp>
      <p:sp>
        <p:nvSpPr>
          <p:cNvPr id="3" name="Объект 2"/>
          <p:cNvSpPr>
            <a:spLocks noGrp="1"/>
          </p:cNvSpPr>
          <p:nvPr>
            <p:ph idx="1"/>
          </p:nvPr>
        </p:nvSpPr>
        <p:spPr>
          <a:xfrm>
            <a:off x="457200" y="1268760"/>
            <a:ext cx="8229600" cy="5055840"/>
          </a:xfrm>
        </p:spPr>
        <p:txBody>
          <a:bodyPr/>
          <a:lstStyle/>
          <a:p>
            <a:endParaRPr lang="ru-R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28782"/>
            <a:ext cx="2952328"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53" y="1124744"/>
            <a:ext cx="5238750" cy="40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8028" y="3124994"/>
            <a:ext cx="3076575" cy="3613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3956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107504" y="764703"/>
            <a:ext cx="9036496" cy="6093297"/>
          </a:xfrm>
        </p:spPr>
        <p:txBody>
          <a:bodyPr>
            <a:normAutofit fontScale="92500" lnSpcReduction="10000"/>
          </a:bodyPr>
          <a:lstStyle/>
          <a:p>
            <a:r>
              <a:rPr lang="de-DE" sz="2000" dirty="0" smtClean="0"/>
              <a:t>L. Ordnen Sie bitte die Nummer der Frage dem Buchstaben der Antwort zusammen.</a:t>
            </a:r>
          </a:p>
          <a:p>
            <a:pPr marL="457200" indent="-457200" algn="just">
              <a:buAutoNum type="arabicPeriod"/>
            </a:pPr>
            <a:r>
              <a:rPr lang="de-DE" sz="2000" b="1" dirty="0" smtClean="0"/>
              <a:t>Welche Zeit umfasst die Kunstsammlung des Folkwang-Museums</a:t>
            </a:r>
            <a:r>
              <a:rPr lang="ru-RU" sz="2000" b="1" dirty="0" smtClean="0"/>
              <a:t>?</a:t>
            </a:r>
            <a:endParaRPr lang="de-DE" sz="2000" b="1" dirty="0" smtClean="0"/>
          </a:p>
          <a:p>
            <a:pPr marL="2194560" lvl="8" indent="0" algn="just">
              <a:buNone/>
            </a:pPr>
            <a:r>
              <a:rPr lang="de-DE" sz="2000" b="1" dirty="0" smtClean="0"/>
              <a:t>a) Antike</a:t>
            </a:r>
          </a:p>
          <a:p>
            <a:pPr marL="2194560" lvl="8" indent="0" algn="just">
              <a:buNone/>
            </a:pPr>
            <a:r>
              <a:rPr lang="de-DE" sz="2000" b="1" dirty="0" smtClean="0"/>
              <a:t>b) Mittelalter</a:t>
            </a:r>
          </a:p>
          <a:p>
            <a:pPr marL="2194560" lvl="8" indent="0" algn="just">
              <a:buNone/>
            </a:pPr>
            <a:r>
              <a:rPr lang="de-DE" sz="2000" b="1" dirty="0"/>
              <a:t>c</a:t>
            </a:r>
            <a:r>
              <a:rPr lang="de-DE" sz="2000" b="1" dirty="0" smtClean="0"/>
              <a:t>) Das 19.- das 20. Jahrhundert</a:t>
            </a:r>
          </a:p>
          <a:p>
            <a:pPr marL="2194560" lvl="8" indent="0" algn="just">
              <a:buNone/>
            </a:pPr>
            <a:r>
              <a:rPr lang="de-DE" sz="2000" b="1" dirty="0" smtClean="0"/>
              <a:t>d) Die deutsche Renaissance</a:t>
            </a:r>
          </a:p>
          <a:p>
            <a:pPr marL="2651760" lvl="8" indent="-457200" algn="just">
              <a:buAutoNum type="arabicPeriod"/>
            </a:pPr>
            <a:endParaRPr lang="de-DE" sz="800" b="1" dirty="0" smtClean="0"/>
          </a:p>
          <a:p>
            <a:pPr marL="0" indent="0" algn="just">
              <a:buNone/>
            </a:pPr>
            <a:r>
              <a:rPr lang="de-DE" sz="2000" b="1" dirty="0" smtClean="0"/>
              <a:t> 2. Welche Malereirichtung ist im Museum Folkwang sehr gut vertreten</a:t>
            </a:r>
            <a:r>
              <a:rPr lang="ru-RU" sz="2000" b="1" dirty="0" smtClean="0"/>
              <a:t>?</a:t>
            </a:r>
            <a:endParaRPr lang="de-DE" sz="2000" b="1" dirty="0" smtClean="0"/>
          </a:p>
          <a:p>
            <a:pPr marL="0" indent="0" algn="just">
              <a:buNone/>
            </a:pPr>
            <a:r>
              <a:rPr lang="de-DE" sz="2000" b="1" dirty="0" smtClean="0"/>
              <a:t>a ) Religiose Malerei von Albrecht Dürer und Lucas Cranach.</a:t>
            </a:r>
          </a:p>
          <a:p>
            <a:pPr marL="0" indent="0" algn="just">
              <a:buNone/>
            </a:pPr>
            <a:r>
              <a:rPr lang="de-DE" sz="2000" b="1" dirty="0" smtClean="0"/>
              <a:t>b) Französische Impressionisten und Postimpressionisten.</a:t>
            </a:r>
          </a:p>
          <a:p>
            <a:pPr marL="0" indent="0" algn="just">
              <a:buNone/>
            </a:pPr>
            <a:r>
              <a:rPr lang="de-DE" sz="2000" b="1" dirty="0" smtClean="0"/>
              <a:t>c) Russische historische Malerei</a:t>
            </a:r>
          </a:p>
          <a:p>
            <a:pPr marL="0" indent="0">
              <a:buNone/>
            </a:pPr>
            <a:r>
              <a:rPr lang="de-DE" sz="2000" b="1" dirty="0" smtClean="0"/>
              <a:t>d) </a:t>
            </a:r>
            <a:r>
              <a:rPr lang="de-DE" sz="2000" b="1" dirty="0" err="1" smtClean="0"/>
              <a:t>Porträtsmalerei</a:t>
            </a:r>
            <a:r>
              <a:rPr lang="de-DE" sz="2000" b="1" dirty="0" smtClean="0"/>
              <a:t> der  italienischen Renaissance</a:t>
            </a:r>
          </a:p>
          <a:p>
            <a:pPr marL="0" indent="0">
              <a:buNone/>
            </a:pPr>
            <a:r>
              <a:rPr lang="de-DE" sz="2000" b="1" dirty="0" smtClean="0"/>
              <a:t>3. Die Gemälde welches russischen Malers befindet sich im Folkwang-Museum-Essen</a:t>
            </a:r>
            <a:r>
              <a:rPr lang="ru-RU" sz="2000" b="1" dirty="0" smtClean="0"/>
              <a:t>?</a:t>
            </a:r>
            <a:endParaRPr lang="de-DE" sz="2000" b="1" dirty="0" smtClean="0"/>
          </a:p>
          <a:p>
            <a:pPr marL="0" indent="0">
              <a:buNone/>
            </a:pPr>
            <a:r>
              <a:rPr lang="de-DE" sz="2000" b="1" dirty="0"/>
              <a:t> </a:t>
            </a:r>
            <a:r>
              <a:rPr lang="de-DE" sz="2000" b="1" dirty="0" smtClean="0"/>
              <a:t>                                    a) </a:t>
            </a:r>
            <a:r>
              <a:rPr lang="de-DE" sz="2000" b="1" dirty="0" err="1" smtClean="0"/>
              <a:t>Ge</a:t>
            </a:r>
            <a:endParaRPr lang="de-DE" sz="2000" b="1" dirty="0" smtClean="0"/>
          </a:p>
          <a:p>
            <a:pPr marL="0" indent="0">
              <a:buNone/>
            </a:pPr>
            <a:r>
              <a:rPr lang="de-DE" sz="2000" b="1" dirty="0"/>
              <a:t> </a:t>
            </a:r>
            <a:r>
              <a:rPr lang="de-DE" sz="2000" b="1" dirty="0" smtClean="0"/>
              <a:t>                                    b) </a:t>
            </a:r>
            <a:r>
              <a:rPr lang="de-DE" sz="2000" b="1" dirty="0" err="1" smtClean="0"/>
              <a:t>Kiprenskij</a:t>
            </a:r>
            <a:endParaRPr lang="de-DE" sz="2000" b="1" dirty="0" smtClean="0"/>
          </a:p>
          <a:p>
            <a:pPr marL="0" indent="0">
              <a:buNone/>
            </a:pPr>
            <a:r>
              <a:rPr lang="de-DE" sz="2000" b="1" dirty="0"/>
              <a:t> </a:t>
            </a:r>
            <a:r>
              <a:rPr lang="de-DE" sz="2000" b="1" dirty="0" smtClean="0"/>
              <a:t>                                    c) </a:t>
            </a:r>
            <a:r>
              <a:rPr lang="de-DE" sz="2000" b="1" dirty="0" err="1" smtClean="0"/>
              <a:t>Lewitan</a:t>
            </a:r>
            <a:endParaRPr lang="de-DE" sz="2000" b="1" dirty="0" smtClean="0"/>
          </a:p>
          <a:p>
            <a:pPr marL="0" indent="0">
              <a:buNone/>
            </a:pPr>
            <a:r>
              <a:rPr lang="de-DE" sz="2000" b="1" dirty="0"/>
              <a:t> </a:t>
            </a:r>
            <a:r>
              <a:rPr lang="de-DE" sz="2000" b="1" dirty="0" smtClean="0"/>
              <a:t>                                    d) Kandinsky</a:t>
            </a:r>
          </a:p>
          <a:p>
            <a:pPr marL="0" indent="0">
              <a:buNone/>
            </a:pPr>
            <a:r>
              <a:rPr lang="de-DE" sz="2000" b="1" dirty="0"/>
              <a:t> </a:t>
            </a:r>
            <a:endParaRPr lang="de-DE" sz="2000" b="1" dirty="0" smtClean="0"/>
          </a:p>
          <a:p>
            <a:pPr marL="0" indent="0">
              <a:buNone/>
            </a:pPr>
            <a:endParaRPr lang="de-DE" sz="2000" b="1" dirty="0" smtClean="0"/>
          </a:p>
        </p:txBody>
      </p:sp>
    </p:spTree>
    <p:extLst>
      <p:ext uri="{BB962C8B-B14F-4D97-AF65-F5344CB8AC3E}">
        <p14:creationId xmlns:p14="http://schemas.microsoft.com/office/powerpoint/2010/main" val="1211658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0" y="0"/>
            <a:ext cx="9252520" cy="6858000"/>
          </a:xfrm>
        </p:spPr>
        <p:txBody>
          <a:bodyPr>
            <a:noAutofit/>
          </a:bodyPr>
          <a:lstStyle/>
          <a:p>
            <a:pPr marL="0" indent="0">
              <a:buNone/>
            </a:pPr>
            <a:endParaRPr lang="ru-RU" sz="1800" b="1" dirty="0" smtClean="0"/>
          </a:p>
          <a:p>
            <a:pPr marL="0" indent="0">
              <a:buNone/>
            </a:pPr>
            <a:endParaRPr lang="ru-RU" sz="1800" b="1" dirty="0"/>
          </a:p>
          <a:p>
            <a:pPr marL="0" indent="0">
              <a:buNone/>
            </a:pPr>
            <a:r>
              <a:rPr lang="de-DE" sz="1800" b="1" dirty="0" smtClean="0"/>
              <a:t>4. Durch wessen Werke wird die surrealistische Kunst veranschaulicht</a:t>
            </a:r>
            <a:r>
              <a:rPr lang="ru-RU" sz="1800" b="1" dirty="0" smtClean="0"/>
              <a:t>?</a:t>
            </a:r>
            <a:endParaRPr lang="de-DE" sz="1800" b="1" dirty="0" smtClean="0"/>
          </a:p>
          <a:p>
            <a:pPr marL="0" indent="0">
              <a:buNone/>
            </a:pPr>
            <a:r>
              <a:rPr lang="de-DE" sz="1800" b="1" dirty="0"/>
              <a:t> </a:t>
            </a:r>
            <a:r>
              <a:rPr lang="de-DE" sz="1800" b="1" dirty="0" smtClean="0"/>
              <a:t>                                    a) M. Liebermann</a:t>
            </a:r>
          </a:p>
          <a:p>
            <a:pPr marL="0" indent="0">
              <a:buNone/>
            </a:pPr>
            <a:r>
              <a:rPr lang="de-DE" sz="1800" b="1" dirty="0"/>
              <a:t> </a:t>
            </a:r>
            <a:r>
              <a:rPr lang="de-DE" sz="1800" b="1" dirty="0" smtClean="0"/>
              <a:t>                                    b) C. D. Friedrich</a:t>
            </a:r>
          </a:p>
          <a:p>
            <a:pPr marL="0" indent="0">
              <a:buNone/>
            </a:pPr>
            <a:r>
              <a:rPr lang="de-DE" sz="1800" b="1" dirty="0"/>
              <a:t> </a:t>
            </a:r>
            <a:r>
              <a:rPr lang="de-DE" sz="1800" b="1" dirty="0" smtClean="0"/>
              <a:t>                                    c) K. Spitzweg</a:t>
            </a:r>
          </a:p>
          <a:p>
            <a:pPr marL="0" indent="0">
              <a:buNone/>
            </a:pPr>
            <a:r>
              <a:rPr lang="de-DE" sz="1800" b="1" dirty="0"/>
              <a:t> </a:t>
            </a:r>
            <a:r>
              <a:rPr lang="de-DE" sz="1800" b="1" dirty="0" smtClean="0"/>
              <a:t>                                    d) S. Dali</a:t>
            </a:r>
            <a:endParaRPr lang="ru-RU" sz="1800" b="1" dirty="0" smtClean="0"/>
          </a:p>
          <a:p>
            <a:pPr marL="0" indent="0">
              <a:buNone/>
            </a:pPr>
            <a:r>
              <a:rPr lang="ru-RU" sz="1800" dirty="0" smtClean="0"/>
              <a:t>Учащиеся выполняют тест.</a:t>
            </a:r>
          </a:p>
          <a:p>
            <a:pPr marL="0" indent="0">
              <a:buNone/>
            </a:pPr>
            <a:endParaRPr lang="ru-RU" sz="1800" b="1" dirty="0"/>
          </a:p>
          <a:p>
            <a:pPr marL="0" indent="0">
              <a:buNone/>
            </a:pPr>
            <a:r>
              <a:rPr lang="de-DE" sz="1800" b="1" dirty="0" smtClean="0"/>
              <a:t>IV. Prüfung der Hausaufgabe. Präsentationen über Lieblingsmaler oder Lieblingsbilder.</a:t>
            </a:r>
          </a:p>
          <a:p>
            <a:pPr marL="0" indent="0">
              <a:buNone/>
            </a:pPr>
            <a:r>
              <a:rPr lang="de-DE" sz="1800" b="1" dirty="0" smtClean="0"/>
              <a:t>L.  </a:t>
            </a:r>
            <a:r>
              <a:rPr lang="de-DE" sz="1800" dirty="0" smtClean="0"/>
              <a:t>Man kann also im Folkwang-Museum die Kunstwerke der Künstler aus den 19.-20. Jahrhunderten betrachten. Wer von Ihnen weiß noch, wer Lisas Lieblingsmaler ist</a:t>
            </a:r>
            <a:r>
              <a:rPr lang="ru-RU" sz="1800" dirty="0" smtClean="0"/>
              <a:t>?</a:t>
            </a:r>
            <a:r>
              <a:rPr lang="de-DE" sz="1800" dirty="0" smtClean="0"/>
              <a:t> (Caspar David Friedrich)</a:t>
            </a:r>
          </a:p>
          <a:p>
            <a:pPr marL="0" indent="0">
              <a:buNone/>
            </a:pPr>
            <a:r>
              <a:rPr lang="de-DE" sz="1800" b="1" dirty="0" smtClean="0"/>
              <a:t>L. </a:t>
            </a:r>
            <a:r>
              <a:rPr lang="de-DE" sz="1800" dirty="0" smtClean="0"/>
              <a:t>Ja, das stimmt. Haben Sie einen Lieblingsmaler oder ein Lieblingsbild</a:t>
            </a:r>
            <a:r>
              <a:rPr lang="ru-RU" sz="1800" dirty="0" smtClean="0"/>
              <a:t>?</a:t>
            </a:r>
            <a:r>
              <a:rPr lang="de-DE" sz="1800" dirty="0" smtClean="0"/>
              <a:t>  Das war Ihre Hausaufgabe. Zu Hause mussten Sie die Präsentation über Ihren Lieblingsmaler oder Ihr Lieblingsbild vorbereiten. Wer möchte beginnen</a:t>
            </a:r>
            <a:r>
              <a:rPr lang="ru-RU" sz="1800" dirty="0" smtClean="0"/>
              <a:t>? ( Учащиеся выступают со своими презентациями). </a:t>
            </a:r>
            <a:endParaRPr lang="ru-RU" sz="1800" b="1" dirty="0" smtClean="0"/>
          </a:p>
        </p:txBody>
      </p:sp>
    </p:spTree>
    <p:extLst>
      <p:ext uri="{BB962C8B-B14F-4D97-AF65-F5344CB8AC3E}">
        <p14:creationId xmlns:p14="http://schemas.microsoft.com/office/powerpoint/2010/main" val="114294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99792" y="-891480"/>
            <a:ext cx="9540552" cy="1512168"/>
          </a:xfrm>
        </p:spPr>
        <p:txBody>
          <a:bodyPr>
            <a:normAutofit/>
          </a:bodyPr>
          <a:lstStyle/>
          <a:p>
            <a:r>
              <a:rPr lang="de-DE" sz="2400" dirty="0" smtClean="0">
                <a:latin typeface="+mn-lt"/>
              </a:rPr>
              <a:t>V. Interview. Kunstgespräch.</a:t>
            </a:r>
            <a:endParaRPr lang="ru-RU" sz="2400" dirty="0">
              <a:latin typeface="+mn-lt"/>
            </a:endParaRPr>
          </a:p>
        </p:txBody>
      </p:sp>
      <p:sp>
        <p:nvSpPr>
          <p:cNvPr id="3" name="Объект 2"/>
          <p:cNvSpPr>
            <a:spLocks noGrp="1"/>
          </p:cNvSpPr>
          <p:nvPr>
            <p:ph idx="1"/>
          </p:nvPr>
        </p:nvSpPr>
        <p:spPr>
          <a:xfrm>
            <a:off x="0" y="692696"/>
            <a:ext cx="9144000" cy="5976664"/>
          </a:xfrm>
        </p:spPr>
        <p:txBody>
          <a:bodyPr>
            <a:normAutofit/>
          </a:bodyPr>
          <a:lstStyle/>
          <a:p>
            <a:pPr marL="0" indent="0">
              <a:buNone/>
            </a:pPr>
            <a:r>
              <a:rPr lang="de-DE" sz="2000" dirty="0" smtClean="0"/>
              <a:t>1. L.</a:t>
            </a:r>
            <a:r>
              <a:rPr lang="de-DE" sz="1800" dirty="0" smtClean="0"/>
              <a:t> Wo kann man die Gemälde der Maler betrachten</a:t>
            </a:r>
            <a:r>
              <a:rPr lang="ru-RU" sz="1800" dirty="0" smtClean="0"/>
              <a:t>?</a:t>
            </a:r>
            <a:r>
              <a:rPr lang="de-DE" sz="1800" dirty="0" smtClean="0"/>
              <a:t> In einer Gemäldegalerie oder in einem Kunstmuseum. Welche Gemäldegalerien und Kunstmuseen unseres Landes kennen Sie</a:t>
            </a:r>
            <a:r>
              <a:rPr lang="ru-RU" sz="1800" dirty="0" smtClean="0"/>
              <a:t>?</a:t>
            </a:r>
            <a:r>
              <a:rPr lang="de-DE" sz="1800" dirty="0" smtClean="0"/>
              <a:t> (</a:t>
            </a:r>
            <a:r>
              <a:rPr lang="ru-RU" sz="1800" dirty="0" smtClean="0"/>
              <a:t>Учащиеся называют известные им художественные музеи нашей страны).</a:t>
            </a:r>
            <a:endParaRPr lang="de-DE" sz="1800" dirty="0" smtClean="0"/>
          </a:p>
          <a:p>
            <a:pPr marL="0" indent="0">
              <a:buNone/>
            </a:pPr>
            <a:r>
              <a:rPr lang="de-DE" sz="2000" dirty="0" smtClean="0"/>
              <a:t>2. L. </a:t>
            </a:r>
            <a:r>
              <a:rPr lang="de-DE" sz="1800" dirty="0" smtClean="0"/>
              <a:t>Ja, richtig. In Moskau kann man berühmte Gemälde der großen russischen Maler in der Tretjakow-Gemäldegalerie betrachten. In Sankt-Petersburg befinden sich auch zwei größte Kunstmuseen unseres Landes</a:t>
            </a:r>
            <a:r>
              <a:rPr lang="ru-RU" sz="1800" dirty="0" smtClean="0"/>
              <a:t>:</a:t>
            </a:r>
            <a:r>
              <a:rPr lang="de-DE" sz="1800" dirty="0" smtClean="0"/>
              <a:t> die Hermitage und das Russische Museum. Wer war schon einmal dort</a:t>
            </a:r>
            <a:r>
              <a:rPr lang="ru-RU" sz="1800" dirty="0" smtClean="0"/>
              <a:t>?</a:t>
            </a:r>
          </a:p>
          <a:p>
            <a:pPr marL="0" indent="0">
              <a:buNone/>
            </a:pPr>
            <a:r>
              <a:rPr lang="ru-RU" sz="1800" dirty="0" smtClean="0"/>
              <a:t>3</a:t>
            </a:r>
            <a:r>
              <a:rPr lang="de-DE" sz="1800" dirty="0" smtClean="0"/>
              <a:t>. L. Viele waren also in der Hermitage. Sehr gut. Ihre nächste Aufgabe lautet so. Sie müssen das Material für die Schülerzeitung zur Rubrik „Reisen bildet“ sammeln. Interviewen</a:t>
            </a:r>
            <a:r>
              <a:rPr lang="ru-RU" sz="1800" dirty="0" smtClean="0"/>
              <a:t> </a:t>
            </a:r>
            <a:r>
              <a:rPr lang="de-DE" sz="1800" dirty="0" smtClean="0"/>
              <a:t>Sie bitte einen Schüler. Fragen Sie nach seinen  Eindrücken vom Besuch in die Hermitage, was er dort gesehen hat, was ihm am besten gefallen hat. Das ist ein kurzes Interview zu sein. Arbeiten Sie in der Gruppen.</a:t>
            </a:r>
          </a:p>
          <a:p>
            <a:pPr marL="0" indent="0">
              <a:buNone/>
            </a:pPr>
            <a:r>
              <a:rPr lang="de-DE" sz="1800" dirty="0" smtClean="0"/>
              <a:t>4. </a:t>
            </a:r>
            <a:r>
              <a:rPr lang="en-US" sz="1800" dirty="0" smtClean="0"/>
              <a:t>Die </a:t>
            </a:r>
            <a:r>
              <a:rPr lang="en-US" sz="1800" dirty="0" err="1" smtClean="0"/>
              <a:t>Schüler</a:t>
            </a:r>
            <a:r>
              <a:rPr lang="en-US" sz="1800" dirty="0" smtClean="0"/>
              <a:t> </a:t>
            </a:r>
            <a:r>
              <a:rPr lang="en-US" sz="1800" dirty="0" err="1" smtClean="0"/>
              <a:t>arbeiten</a:t>
            </a:r>
            <a:r>
              <a:rPr lang="en-US" sz="1800" dirty="0" smtClean="0"/>
              <a:t> in den </a:t>
            </a:r>
            <a:r>
              <a:rPr lang="en-US" sz="1800" dirty="0" err="1" smtClean="0"/>
              <a:t>Gruppen</a:t>
            </a:r>
            <a:r>
              <a:rPr lang="en-US" sz="1800" dirty="0" smtClean="0"/>
              <a:t>, </a:t>
            </a:r>
            <a:r>
              <a:rPr lang="en-US" sz="1800" dirty="0" err="1" smtClean="0"/>
              <a:t>bereiten</a:t>
            </a:r>
            <a:r>
              <a:rPr lang="en-US" sz="1800" dirty="0" smtClean="0"/>
              <a:t> die </a:t>
            </a:r>
            <a:r>
              <a:rPr lang="en-US" sz="1800" dirty="0" err="1" smtClean="0"/>
              <a:t>Fragen</a:t>
            </a:r>
            <a:r>
              <a:rPr lang="en-US" sz="1800" dirty="0" smtClean="0"/>
              <a:t> an </a:t>
            </a:r>
            <a:r>
              <a:rPr lang="en-US" sz="1800" dirty="0" err="1" smtClean="0"/>
              <a:t>Ihrem</a:t>
            </a:r>
            <a:r>
              <a:rPr lang="en-US" sz="1800" dirty="0" smtClean="0"/>
              <a:t> </a:t>
            </a:r>
            <a:r>
              <a:rPr lang="en-US" sz="1800" dirty="0" err="1" smtClean="0"/>
              <a:t>Mitschüler</a:t>
            </a:r>
            <a:r>
              <a:rPr lang="en-US" sz="1800" dirty="0" smtClean="0"/>
              <a:t> </a:t>
            </a:r>
            <a:r>
              <a:rPr lang="en-US" sz="1800" dirty="0" err="1" smtClean="0"/>
              <a:t>über</a:t>
            </a:r>
            <a:r>
              <a:rPr lang="en-US" sz="1800" dirty="0" smtClean="0"/>
              <a:t> den </a:t>
            </a:r>
            <a:r>
              <a:rPr lang="en-US" sz="1800" dirty="0" err="1" smtClean="0"/>
              <a:t>Besuch</a:t>
            </a:r>
            <a:r>
              <a:rPr lang="en-US" sz="1800" dirty="0" smtClean="0"/>
              <a:t> in die Hermitage. </a:t>
            </a:r>
            <a:r>
              <a:rPr lang="en-US" sz="1800" dirty="0" err="1" smtClean="0"/>
              <a:t>Hier</a:t>
            </a:r>
            <a:r>
              <a:rPr lang="en-US" sz="1800" dirty="0" smtClean="0"/>
              <a:t> </a:t>
            </a:r>
            <a:r>
              <a:rPr lang="ru-RU" sz="1800" dirty="0" smtClean="0"/>
              <a:t> </a:t>
            </a:r>
            <a:r>
              <a:rPr lang="en-US" sz="1800" dirty="0" err="1" smtClean="0"/>
              <a:t>ist</a:t>
            </a:r>
            <a:r>
              <a:rPr lang="en-US" sz="1800" dirty="0" smtClean="0"/>
              <a:t> </a:t>
            </a:r>
            <a:r>
              <a:rPr lang="en-US" sz="1800" dirty="0" err="1" smtClean="0"/>
              <a:t>eine</a:t>
            </a:r>
            <a:r>
              <a:rPr lang="en-US" sz="1800" dirty="0" smtClean="0"/>
              <a:t> </a:t>
            </a:r>
            <a:r>
              <a:rPr lang="ru-RU" sz="1800" dirty="0" smtClean="0"/>
              <a:t> </a:t>
            </a:r>
            <a:r>
              <a:rPr lang="en-US" sz="1800" dirty="0" err="1" smtClean="0"/>
              <a:t>beispielhafte</a:t>
            </a:r>
            <a:r>
              <a:rPr lang="en-US" sz="1800" dirty="0" smtClean="0"/>
              <a:t>  </a:t>
            </a:r>
            <a:r>
              <a:rPr lang="en-US" sz="1800" dirty="0" err="1" smtClean="0"/>
              <a:t>Fragenliste</a:t>
            </a:r>
            <a:r>
              <a:rPr lang="ru-RU" sz="1800" dirty="0" smtClean="0"/>
              <a:t>:</a:t>
            </a:r>
          </a:p>
          <a:p>
            <a:pPr marL="0" indent="0">
              <a:buNone/>
            </a:pPr>
            <a:r>
              <a:rPr lang="ru-RU" sz="1800" dirty="0"/>
              <a:t> </a:t>
            </a:r>
            <a:r>
              <a:rPr lang="ru-RU" sz="1800" dirty="0" smtClean="0"/>
              <a:t>       - </a:t>
            </a:r>
            <a:r>
              <a:rPr lang="de-DE" sz="1800" dirty="0" smtClean="0"/>
              <a:t>Wann warst du in Petersburg</a:t>
            </a:r>
            <a:r>
              <a:rPr lang="ru-RU" sz="1800" dirty="0" smtClean="0"/>
              <a:t>?</a:t>
            </a:r>
          </a:p>
          <a:p>
            <a:pPr marL="0" indent="0">
              <a:buNone/>
            </a:pPr>
            <a:r>
              <a:rPr lang="ru-RU" sz="1800" dirty="0"/>
              <a:t> </a:t>
            </a:r>
            <a:r>
              <a:rPr lang="ru-RU" sz="1800" dirty="0" smtClean="0"/>
              <a:t>       - </a:t>
            </a:r>
            <a:r>
              <a:rPr lang="de-DE" sz="1800" dirty="0" smtClean="0"/>
              <a:t>Wo befindet sich die Hermitage</a:t>
            </a:r>
            <a:r>
              <a:rPr lang="ru-RU" sz="1800" dirty="0" smtClean="0"/>
              <a:t> ?</a:t>
            </a:r>
            <a:endParaRPr lang="de-DE" sz="1800" dirty="0" smtClean="0"/>
          </a:p>
          <a:p>
            <a:pPr marL="0" indent="0">
              <a:buNone/>
            </a:pPr>
            <a:r>
              <a:rPr lang="de-DE" sz="1800" dirty="0"/>
              <a:t> </a:t>
            </a:r>
            <a:r>
              <a:rPr lang="de-DE" sz="1800" dirty="0" smtClean="0"/>
              <a:t>       - Wie lange warst du in der Hermitage</a:t>
            </a:r>
            <a:r>
              <a:rPr lang="ru-RU" sz="1800" dirty="0" smtClean="0"/>
              <a:t> ?</a:t>
            </a:r>
            <a:endParaRPr lang="de-DE" sz="1800" dirty="0" smtClean="0"/>
          </a:p>
          <a:p>
            <a:pPr marL="0" indent="0">
              <a:buNone/>
            </a:pPr>
            <a:r>
              <a:rPr lang="de-DE" sz="1800" dirty="0"/>
              <a:t> </a:t>
            </a:r>
            <a:r>
              <a:rPr lang="de-DE" sz="1800" dirty="0" smtClean="0"/>
              <a:t>       - Was hast du dort gesehen </a:t>
            </a:r>
            <a:r>
              <a:rPr lang="ru-RU" sz="1800" dirty="0" smtClean="0"/>
              <a:t>?</a:t>
            </a:r>
            <a:endParaRPr lang="de-DE" sz="1800" dirty="0" smtClean="0"/>
          </a:p>
          <a:p>
            <a:pPr marL="0" indent="0">
              <a:buNone/>
            </a:pPr>
            <a:r>
              <a:rPr lang="de-DE" sz="1800" dirty="0"/>
              <a:t> </a:t>
            </a:r>
            <a:r>
              <a:rPr lang="de-DE" sz="1800" dirty="0" smtClean="0"/>
              <a:t>       - Die Gemälde welcher Maler sind in der Hermitage ausgestellt</a:t>
            </a:r>
            <a:r>
              <a:rPr lang="ru-RU" sz="1800" dirty="0" smtClean="0"/>
              <a:t>?</a:t>
            </a:r>
            <a:endParaRPr lang="ru-RU" sz="2000" dirty="0"/>
          </a:p>
        </p:txBody>
      </p:sp>
    </p:spTree>
    <p:extLst>
      <p:ext uri="{BB962C8B-B14F-4D97-AF65-F5344CB8AC3E}">
        <p14:creationId xmlns:p14="http://schemas.microsoft.com/office/powerpoint/2010/main" val="1247576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0" y="-28575"/>
            <a:ext cx="9144000" cy="6410325"/>
          </a:xfrm>
        </p:spPr>
        <p:txBody>
          <a:bodyPr>
            <a:noAutofit/>
          </a:bodyPr>
          <a:lstStyle/>
          <a:p>
            <a:pPr marL="0" indent="0">
              <a:buNone/>
            </a:pPr>
            <a:r>
              <a:rPr lang="ru-RU" sz="1800" dirty="0" smtClean="0"/>
              <a:t>           - </a:t>
            </a:r>
            <a:r>
              <a:rPr lang="de-DE" sz="1800" dirty="0" smtClean="0"/>
              <a:t>Die Gemälde welcher Maler haben sich dir eingeprägt</a:t>
            </a:r>
            <a:r>
              <a:rPr lang="ru-RU" sz="1800" dirty="0" smtClean="0"/>
              <a:t>?</a:t>
            </a:r>
            <a:endParaRPr lang="de-DE" sz="1800" dirty="0" smtClean="0"/>
          </a:p>
          <a:p>
            <a:pPr marL="0" indent="0">
              <a:buNone/>
            </a:pPr>
            <a:r>
              <a:rPr lang="de-DE" sz="1800" dirty="0"/>
              <a:t> </a:t>
            </a:r>
            <a:r>
              <a:rPr lang="de-DE" sz="1800" dirty="0" smtClean="0"/>
              <a:t>          - Hast du die Gemälde von Rubens, Rembrandt gesehen </a:t>
            </a:r>
            <a:r>
              <a:rPr lang="ru-RU" sz="1800" dirty="0" smtClean="0"/>
              <a:t>?</a:t>
            </a:r>
            <a:endParaRPr lang="de-DE" sz="1800" dirty="0" smtClean="0"/>
          </a:p>
          <a:p>
            <a:pPr marL="0" indent="0">
              <a:buNone/>
            </a:pPr>
            <a:r>
              <a:rPr lang="de-DE" sz="1800" dirty="0"/>
              <a:t> </a:t>
            </a:r>
            <a:r>
              <a:rPr lang="de-DE" sz="1800" dirty="0" smtClean="0"/>
              <a:t>          - Welchen Eindruck hat die Kunstsammlung der Hermitage auf dich gemacht</a:t>
            </a:r>
            <a:r>
              <a:rPr lang="ru-RU" sz="1800" dirty="0" smtClean="0"/>
              <a:t> ?</a:t>
            </a:r>
            <a:endParaRPr lang="de-DE" sz="1800" dirty="0" smtClean="0"/>
          </a:p>
          <a:p>
            <a:pPr marL="0" indent="0">
              <a:buNone/>
            </a:pPr>
            <a:r>
              <a:rPr lang="de-DE" sz="1800" dirty="0"/>
              <a:t> </a:t>
            </a:r>
            <a:r>
              <a:rPr lang="de-DE" sz="1800" dirty="0" smtClean="0"/>
              <a:t>    - Was glaubst du, ist die Bildungsreise lehrreich</a:t>
            </a:r>
            <a:r>
              <a:rPr lang="ru-RU" sz="1800" dirty="0" smtClean="0"/>
              <a:t> ?</a:t>
            </a:r>
          </a:p>
          <a:p>
            <a:pPr marL="0" indent="0">
              <a:buNone/>
            </a:pPr>
            <a:r>
              <a:rPr lang="ru-RU" sz="1800" dirty="0"/>
              <a:t> </a:t>
            </a:r>
            <a:r>
              <a:rPr lang="ru-RU" sz="1800" dirty="0" smtClean="0"/>
              <a:t>   </a:t>
            </a:r>
          </a:p>
          <a:p>
            <a:pPr marL="0" indent="0">
              <a:buNone/>
            </a:pPr>
            <a:r>
              <a:rPr lang="ru-RU" sz="1800" dirty="0"/>
              <a:t> </a:t>
            </a:r>
            <a:r>
              <a:rPr lang="de-DE" sz="1800" b="1" dirty="0" smtClean="0"/>
              <a:t>VI. Das </a:t>
            </a:r>
            <a:r>
              <a:rPr lang="de-DE" sz="1800" b="1" dirty="0" err="1" smtClean="0"/>
              <a:t>Lesenverstehen</a:t>
            </a:r>
            <a:r>
              <a:rPr lang="de-DE" sz="1800" b="1" dirty="0" smtClean="0"/>
              <a:t>.</a:t>
            </a:r>
          </a:p>
          <a:p>
            <a:pPr marL="0" indent="0">
              <a:buNone/>
            </a:pPr>
            <a:r>
              <a:rPr lang="de-DE" sz="1800" b="1" dirty="0"/>
              <a:t> </a:t>
            </a:r>
            <a:r>
              <a:rPr lang="de-DE" sz="1800" b="1" dirty="0" smtClean="0"/>
              <a:t>  1. „Der Blaue Reiter“</a:t>
            </a:r>
            <a:endParaRPr lang="de-DE" sz="1800" dirty="0" smtClean="0"/>
          </a:p>
          <a:p>
            <a:pPr marL="0" indent="0">
              <a:buNone/>
            </a:pPr>
            <a:r>
              <a:rPr lang="de-DE" sz="1800" dirty="0"/>
              <a:t> </a:t>
            </a:r>
            <a:r>
              <a:rPr lang="de-DE" sz="1800" dirty="0" smtClean="0"/>
              <a:t>   Machen Sie sich mit folgenden Malern bekannt.</a:t>
            </a:r>
          </a:p>
          <a:p>
            <a:pPr marL="0" indent="0">
              <a:buNone/>
            </a:pPr>
            <a:endParaRPr lang="de-DE" sz="1800" dirty="0" smtClean="0"/>
          </a:p>
          <a:p>
            <a:pPr marL="0" indent="0">
              <a:buNone/>
            </a:pPr>
            <a:r>
              <a:rPr lang="de-DE" sz="1800" dirty="0"/>
              <a:t> </a:t>
            </a:r>
            <a:r>
              <a:rPr lang="de-DE" sz="1800" dirty="0" smtClean="0"/>
              <a:t> Wassily Kandinsky ( 1866-1944),russischer Maler, der</a:t>
            </a:r>
          </a:p>
          <a:p>
            <a:pPr marL="0" indent="0">
              <a:buNone/>
            </a:pPr>
            <a:r>
              <a:rPr lang="de-DE" sz="1800" dirty="0"/>
              <a:t> </a:t>
            </a:r>
            <a:r>
              <a:rPr lang="de-DE" sz="1800" dirty="0" smtClean="0"/>
              <a:t> 1866 in Moskau geboren wurde, aber 1896-1914 in </a:t>
            </a:r>
          </a:p>
          <a:p>
            <a:pPr marL="0" indent="0">
              <a:buNone/>
            </a:pPr>
            <a:r>
              <a:rPr lang="de-DE" sz="1800" dirty="0"/>
              <a:t> </a:t>
            </a:r>
            <a:r>
              <a:rPr lang="de-DE" sz="1800" dirty="0" smtClean="0"/>
              <a:t> München gelebt hat. Er ist einer der bedeutendsten </a:t>
            </a:r>
          </a:p>
          <a:p>
            <a:pPr marL="0" indent="0">
              <a:buNone/>
            </a:pPr>
            <a:r>
              <a:rPr lang="de-DE" sz="1800" dirty="0"/>
              <a:t> </a:t>
            </a:r>
            <a:r>
              <a:rPr lang="de-DE" sz="1800" dirty="0" smtClean="0"/>
              <a:t> europäischen Künstler der ersten Hälfte des 20.</a:t>
            </a:r>
          </a:p>
          <a:p>
            <a:pPr marL="0" indent="0" algn="just">
              <a:buNone/>
            </a:pPr>
            <a:r>
              <a:rPr lang="de-DE" sz="1800" dirty="0"/>
              <a:t> </a:t>
            </a:r>
            <a:r>
              <a:rPr lang="de-DE" sz="1800" dirty="0" smtClean="0"/>
              <a:t> Jahrhunderts. Er begründete die abstrakte Malerei, </a:t>
            </a:r>
          </a:p>
          <a:p>
            <a:pPr marL="0" indent="0" algn="just">
              <a:buNone/>
            </a:pPr>
            <a:r>
              <a:rPr lang="de-DE" sz="1800" dirty="0"/>
              <a:t> </a:t>
            </a:r>
            <a:r>
              <a:rPr lang="de-DE" sz="1800" dirty="0" smtClean="0"/>
              <a:t> eine Richtung,</a:t>
            </a:r>
            <a:r>
              <a:rPr lang="ru-RU" sz="1800" dirty="0" smtClean="0"/>
              <a:t> </a:t>
            </a:r>
            <a:r>
              <a:rPr lang="de-DE" sz="1800" dirty="0" smtClean="0"/>
              <a:t>die die Nähe zur Wirklichkeit ablehnt</a:t>
            </a:r>
          </a:p>
          <a:p>
            <a:pPr marL="0" indent="0" algn="just">
              <a:buNone/>
            </a:pPr>
            <a:r>
              <a:rPr lang="de-DE" sz="1800" dirty="0"/>
              <a:t> </a:t>
            </a:r>
            <a:r>
              <a:rPr lang="de-DE" sz="1800" dirty="0" smtClean="0"/>
              <a:t> und vor allem mit Farben und Formen arbeitet. Zusammen mit Franz Marc gründete </a:t>
            </a:r>
          </a:p>
          <a:p>
            <a:pPr marL="0" indent="0" algn="just">
              <a:buNone/>
            </a:pPr>
            <a:r>
              <a:rPr lang="de-DE" sz="1800" dirty="0"/>
              <a:t>  </a:t>
            </a:r>
            <a:r>
              <a:rPr lang="de-DE" sz="1800" dirty="0" smtClean="0"/>
              <a:t>Kandinsky 1911 in München die Künstlergruppe „ Der Blaue Reiter“, die ihren Namen</a:t>
            </a:r>
          </a:p>
          <a:p>
            <a:pPr marL="0" indent="0" algn="just">
              <a:buNone/>
            </a:pPr>
            <a:r>
              <a:rPr lang="de-DE" sz="1800" dirty="0" smtClean="0"/>
              <a:t>  nach  einem Bild von Kandinsky erhielt. Zu ihr gehörten auch Gabriele Münter, August Macke und Paul Klee.</a:t>
            </a:r>
          </a:p>
          <a:p>
            <a:pPr marL="0" indent="0">
              <a:buNone/>
            </a:pPr>
            <a:endParaRPr lang="de-DE" sz="1800" dirty="0" smtClean="0"/>
          </a:p>
          <a:p>
            <a:pPr marL="0" indent="0">
              <a:buNone/>
            </a:pPr>
            <a:r>
              <a:rPr lang="de-DE" sz="1800" dirty="0"/>
              <a:t> </a:t>
            </a:r>
            <a:r>
              <a:rPr lang="de-DE" sz="1800" dirty="0" smtClean="0"/>
              <a:t> </a:t>
            </a:r>
            <a:endParaRPr lang="ru-RU" sz="1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8916" y="1052736"/>
            <a:ext cx="3384376"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3423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0" y="44450"/>
            <a:ext cx="8785225" cy="6553200"/>
          </a:xfrm>
        </p:spPr>
        <p:txBody>
          <a:bodyPr>
            <a:normAutofit/>
          </a:bodyPr>
          <a:lstStyle/>
          <a:p>
            <a:pPr marL="0" indent="0">
              <a:buNone/>
            </a:pPr>
            <a:endParaRPr lang="de-DE" sz="1800" b="1" dirty="0"/>
          </a:p>
          <a:p>
            <a:pPr marL="0" indent="0">
              <a:buNone/>
            </a:pPr>
            <a:endParaRPr lang="de-DE" sz="1800" b="1" dirty="0" smtClean="0"/>
          </a:p>
          <a:p>
            <a:pPr marL="0" indent="0">
              <a:buNone/>
            </a:pPr>
            <a:r>
              <a:rPr lang="de-DE" sz="1800" b="1" dirty="0" smtClean="0"/>
              <a:t>Gabriele Münter </a:t>
            </a:r>
            <a:r>
              <a:rPr lang="de-DE" sz="1800" dirty="0" smtClean="0"/>
              <a:t>( 1877-1962)</a:t>
            </a:r>
            <a:r>
              <a:rPr lang="ru-RU" sz="1800" dirty="0" smtClean="0"/>
              <a:t>; </a:t>
            </a:r>
            <a:r>
              <a:rPr lang="de-DE" sz="1800" dirty="0" smtClean="0"/>
              <a:t>Schülerin Kandinskys,</a:t>
            </a:r>
          </a:p>
          <a:p>
            <a:pPr marL="0" indent="0">
              <a:buNone/>
            </a:pPr>
            <a:r>
              <a:rPr lang="de-DE" sz="1800" b="1" dirty="0"/>
              <a:t> </a:t>
            </a:r>
            <a:r>
              <a:rPr lang="de-DE" sz="1800" dirty="0" smtClean="0"/>
              <a:t>die vor allem Landschaften und </a:t>
            </a:r>
            <a:r>
              <a:rPr lang="de-DE" sz="1800" dirty="0" err="1" smtClean="0"/>
              <a:t>Stilleben</a:t>
            </a:r>
            <a:r>
              <a:rPr lang="de-DE" sz="1800" dirty="0" smtClean="0"/>
              <a:t> malte.</a:t>
            </a:r>
            <a:endParaRPr lang="ru-RU" sz="1800"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218303"/>
            <a:ext cx="3384376"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556792"/>
            <a:ext cx="2952328"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3861048"/>
            <a:ext cx="3816423"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130488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0" y="260350"/>
            <a:ext cx="9144000" cy="6337300"/>
          </a:xfrm>
        </p:spPr>
        <p:txBody>
          <a:bodyPr>
            <a:normAutofit/>
          </a:bodyPr>
          <a:lstStyle/>
          <a:p>
            <a:r>
              <a:rPr lang="de-DE" sz="2000" b="1" dirty="0" smtClean="0"/>
              <a:t>August Macke</a:t>
            </a:r>
            <a:r>
              <a:rPr lang="de-DE" sz="2000" dirty="0" smtClean="0"/>
              <a:t> ( 1887-1914)</a:t>
            </a:r>
            <a:r>
              <a:rPr lang="ru-RU" sz="2000" dirty="0" smtClean="0"/>
              <a:t> </a:t>
            </a:r>
            <a:r>
              <a:rPr lang="de-DE" sz="2000" dirty="0" smtClean="0"/>
              <a:t>gehört zu „ Dem </a:t>
            </a:r>
          </a:p>
          <a:p>
            <a:r>
              <a:rPr lang="de-DE" sz="2000" dirty="0" smtClean="0"/>
              <a:t>Blauen Reiter“ , dessen Vertretern die Formen </a:t>
            </a:r>
          </a:p>
          <a:p>
            <a:pPr marL="0" indent="0">
              <a:buNone/>
            </a:pPr>
            <a:r>
              <a:rPr lang="de-DE" sz="2000" dirty="0" smtClean="0"/>
              <a:t>     und Farben wichtig, die Wirklichkeit aber </a:t>
            </a:r>
          </a:p>
          <a:p>
            <a:pPr marL="0" indent="0">
              <a:buNone/>
            </a:pPr>
            <a:r>
              <a:rPr lang="de-DE" sz="2000" dirty="0"/>
              <a:t> </a:t>
            </a:r>
            <a:r>
              <a:rPr lang="de-DE" sz="2000" dirty="0" smtClean="0"/>
              <a:t>    unwichtig waren. Er fiel im 1. Weltkrieg</a:t>
            </a:r>
            <a:endParaRPr lang="ru-RU" sz="20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980728"/>
            <a:ext cx="3240360"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2236722"/>
            <a:ext cx="3960440" cy="320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94431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2475" y="169863"/>
            <a:ext cx="5097463" cy="6523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021276"/>
      </p:ext>
    </p:extLst>
  </p:cSld>
  <p:clrMapOvr>
    <a:masterClrMapping/>
  </p:clrMapOvr>
  <p:transition spd="slow" advClick="0" advTm="6000">
    <p:wip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0" y="476250"/>
            <a:ext cx="8229600" cy="5848350"/>
          </a:xfrm>
        </p:spPr>
        <p:txBody>
          <a:bodyPr>
            <a:normAutofit/>
          </a:bodyPr>
          <a:lstStyle/>
          <a:p>
            <a:r>
              <a:rPr lang="de-DE" sz="2000" b="1" dirty="0" smtClean="0"/>
              <a:t>Franz Marc </a:t>
            </a:r>
            <a:r>
              <a:rPr lang="de-DE" sz="2000" dirty="0" smtClean="0"/>
              <a:t>( 1880-1916)</a:t>
            </a:r>
            <a:r>
              <a:rPr lang="ru-RU" sz="2000" dirty="0" smtClean="0"/>
              <a:t>; </a:t>
            </a:r>
            <a:r>
              <a:rPr lang="de-DE" sz="2000" dirty="0" smtClean="0"/>
              <a:t>Vertreter der </a:t>
            </a:r>
          </a:p>
          <a:p>
            <a:pPr marL="0" indent="0">
              <a:buNone/>
            </a:pPr>
            <a:r>
              <a:rPr lang="de-DE" sz="2000" dirty="0" smtClean="0"/>
              <a:t>     abstrakten  Malerei, der die Ähnlichkeit mit</a:t>
            </a:r>
          </a:p>
          <a:p>
            <a:pPr marL="0" indent="0">
              <a:buNone/>
            </a:pPr>
            <a:r>
              <a:rPr lang="de-DE" sz="2000" dirty="0"/>
              <a:t> </a:t>
            </a:r>
            <a:r>
              <a:rPr lang="de-DE" sz="2000" dirty="0" smtClean="0"/>
              <a:t>     Formen und Farben der Wirklichkeit </a:t>
            </a:r>
            <a:r>
              <a:rPr lang="de-DE" sz="2000" dirty="0" err="1" smtClean="0"/>
              <a:t>ablente</a:t>
            </a:r>
            <a:endParaRPr lang="de-DE" sz="2000" dirty="0" smtClean="0"/>
          </a:p>
          <a:p>
            <a:pPr marL="0" indent="0">
              <a:buNone/>
            </a:pPr>
            <a:r>
              <a:rPr lang="de-DE" sz="2000" dirty="0"/>
              <a:t> </a:t>
            </a:r>
            <a:r>
              <a:rPr lang="de-DE" sz="2000" dirty="0" smtClean="0"/>
              <a:t>     und zusammen mit W. Kandinsky „ Den </a:t>
            </a:r>
          </a:p>
          <a:p>
            <a:pPr marL="0" indent="0">
              <a:buNone/>
            </a:pPr>
            <a:r>
              <a:rPr lang="de-DE" sz="2000" dirty="0"/>
              <a:t> </a:t>
            </a:r>
            <a:r>
              <a:rPr lang="de-DE" sz="2000" dirty="0" smtClean="0"/>
              <a:t>     Blauen Reiter“ gründete. Er fiel im </a:t>
            </a:r>
          </a:p>
          <a:p>
            <a:pPr marL="0" indent="0">
              <a:buNone/>
            </a:pPr>
            <a:r>
              <a:rPr lang="de-DE" sz="2000" dirty="0"/>
              <a:t> </a:t>
            </a:r>
            <a:r>
              <a:rPr lang="de-DE" sz="2000" dirty="0" smtClean="0"/>
              <a:t>      I. Weltkrieg.</a:t>
            </a:r>
            <a:endParaRPr lang="ru-RU"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116632"/>
            <a:ext cx="3024336"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20" y="2996952"/>
            <a:ext cx="3600400"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3717032"/>
            <a:ext cx="3528392"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5527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0" y="188913"/>
            <a:ext cx="9036050" cy="6135687"/>
          </a:xfrm>
        </p:spPr>
        <p:txBody>
          <a:bodyPr>
            <a:normAutofit/>
          </a:bodyPr>
          <a:lstStyle/>
          <a:p>
            <a:r>
              <a:rPr lang="de-DE" sz="2000" dirty="0" smtClean="0"/>
              <a:t>Die Schüler lesen den Text .</a:t>
            </a:r>
          </a:p>
          <a:p>
            <a:r>
              <a:rPr lang="de-DE" sz="2000" b="1" dirty="0" smtClean="0"/>
              <a:t>VII. Fragen beantworten.</a:t>
            </a:r>
          </a:p>
          <a:p>
            <a:r>
              <a:rPr lang="de-DE" sz="2000" b="1" dirty="0" smtClean="0"/>
              <a:t>L. </a:t>
            </a:r>
            <a:r>
              <a:rPr lang="de-DE" sz="2000" dirty="0" smtClean="0"/>
              <a:t>Antworten Sie bitte auf die Fragen.</a:t>
            </a:r>
          </a:p>
          <a:p>
            <a:pPr marL="0" indent="0">
              <a:buNone/>
            </a:pPr>
            <a:r>
              <a:rPr lang="de-DE" sz="2000" b="1" dirty="0" smtClean="0"/>
              <a:t>        1.</a:t>
            </a:r>
            <a:r>
              <a:rPr lang="de-DE" sz="2000" dirty="0" smtClean="0"/>
              <a:t>Wieso ist der Name des russischen Malers W. Kandinsky eng mit der </a:t>
            </a:r>
          </a:p>
          <a:p>
            <a:pPr marL="0" indent="0">
              <a:buNone/>
            </a:pPr>
            <a:r>
              <a:rPr lang="de-DE" sz="2000" b="1" dirty="0"/>
              <a:t> </a:t>
            </a:r>
            <a:r>
              <a:rPr lang="de-DE" sz="2000" b="1" dirty="0" smtClean="0"/>
              <a:t>       </a:t>
            </a:r>
            <a:r>
              <a:rPr lang="de-DE" sz="2000" dirty="0" smtClean="0"/>
              <a:t>deutschen Malerei verbunden</a:t>
            </a:r>
            <a:r>
              <a:rPr lang="ru-RU" sz="2000" dirty="0" smtClean="0"/>
              <a:t>?</a:t>
            </a:r>
          </a:p>
          <a:p>
            <a:pPr marL="0" indent="0">
              <a:buNone/>
            </a:pPr>
            <a:r>
              <a:rPr lang="ru-RU" sz="2000" b="1" dirty="0"/>
              <a:t> </a:t>
            </a:r>
            <a:r>
              <a:rPr lang="ru-RU" sz="2000" b="1" dirty="0" smtClean="0"/>
              <a:t>       </a:t>
            </a:r>
            <a:r>
              <a:rPr lang="ru-RU" sz="2000" dirty="0" smtClean="0"/>
              <a:t>2</a:t>
            </a:r>
            <a:r>
              <a:rPr lang="de-DE" sz="2000" dirty="0" smtClean="0"/>
              <a:t>.Was versteht man  unter  dem Begriff „ abstrakte Malerei“</a:t>
            </a:r>
            <a:r>
              <a:rPr lang="ru-RU" sz="2000" dirty="0" smtClean="0"/>
              <a:t>?</a:t>
            </a:r>
            <a:endParaRPr lang="de-DE" sz="2000" dirty="0" smtClean="0"/>
          </a:p>
          <a:p>
            <a:pPr marL="0" indent="0">
              <a:buNone/>
            </a:pPr>
            <a:r>
              <a:rPr lang="de-DE" sz="2000" b="1" dirty="0"/>
              <a:t> </a:t>
            </a:r>
            <a:r>
              <a:rPr lang="de-DE" sz="2000" b="1" dirty="0" smtClean="0"/>
              <a:t>       </a:t>
            </a:r>
            <a:r>
              <a:rPr lang="de-DE" sz="2000" dirty="0" smtClean="0"/>
              <a:t>3. Was ist typisch für den Malstil von Wassily Kandinsky, Gabriele Münter,</a:t>
            </a:r>
          </a:p>
          <a:p>
            <a:pPr marL="0" indent="0">
              <a:buNone/>
            </a:pPr>
            <a:r>
              <a:rPr lang="de-DE" sz="2000" dirty="0"/>
              <a:t> </a:t>
            </a:r>
            <a:r>
              <a:rPr lang="de-DE" sz="2000" dirty="0" smtClean="0"/>
              <a:t>      Franz Marc, August Macke</a:t>
            </a:r>
            <a:r>
              <a:rPr lang="ru-RU" sz="2000" dirty="0" smtClean="0"/>
              <a:t> ?</a:t>
            </a:r>
          </a:p>
          <a:p>
            <a:pPr marL="0" indent="0">
              <a:buNone/>
            </a:pPr>
            <a:r>
              <a:rPr lang="ru-RU" sz="2000" dirty="0"/>
              <a:t> </a:t>
            </a:r>
            <a:r>
              <a:rPr lang="ru-RU" sz="2000" dirty="0" smtClean="0"/>
              <a:t>      4</a:t>
            </a:r>
            <a:r>
              <a:rPr lang="de-DE" sz="2000" dirty="0" smtClean="0"/>
              <a:t>.Was ist „ Der Blaue Reiter“</a:t>
            </a:r>
            <a:r>
              <a:rPr lang="ru-RU" sz="2000" dirty="0" smtClean="0"/>
              <a:t>?</a:t>
            </a:r>
            <a:endParaRPr lang="en-US" sz="2000" dirty="0" smtClean="0"/>
          </a:p>
          <a:p>
            <a:pPr marL="0" indent="0">
              <a:buNone/>
            </a:pPr>
            <a:r>
              <a:rPr lang="en-US" sz="2000" dirty="0"/>
              <a:t> </a:t>
            </a:r>
            <a:r>
              <a:rPr lang="en-US" sz="2000" dirty="0" smtClean="0"/>
              <a:t>      5. </a:t>
            </a:r>
            <a:r>
              <a:rPr lang="en-US" sz="2000" dirty="0" err="1" smtClean="0"/>
              <a:t>Warum</a:t>
            </a:r>
            <a:r>
              <a:rPr lang="en-US" sz="2000" dirty="0" smtClean="0"/>
              <a:t> </a:t>
            </a:r>
            <a:r>
              <a:rPr lang="en-US" sz="2000" dirty="0" err="1" smtClean="0"/>
              <a:t>heißt</a:t>
            </a:r>
            <a:r>
              <a:rPr lang="en-US" sz="2000" dirty="0" smtClean="0"/>
              <a:t> so </a:t>
            </a:r>
            <a:r>
              <a:rPr lang="en-US" sz="2000" dirty="0" err="1" smtClean="0"/>
              <a:t>diese</a:t>
            </a:r>
            <a:r>
              <a:rPr lang="en-US" sz="2000" dirty="0" smtClean="0"/>
              <a:t> </a:t>
            </a:r>
            <a:r>
              <a:rPr lang="en-US" sz="2000" dirty="0" err="1" smtClean="0"/>
              <a:t>Künstlergruppe</a:t>
            </a:r>
            <a:r>
              <a:rPr lang="de-DE" sz="2000" dirty="0" smtClean="0"/>
              <a:t> </a:t>
            </a:r>
            <a:r>
              <a:rPr lang="ru-RU" sz="2000" dirty="0" smtClean="0"/>
              <a:t>?</a:t>
            </a:r>
            <a:endParaRPr lang="de-DE" sz="2000" dirty="0" smtClean="0"/>
          </a:p>
          <a:p>
            <a:pPr marL="0" indent="0">
              <a:buNone/>
            </a:pPr>
            <a:r>
              <a:rPr lang="de-DE" sz="2000" dirty="0"/>
              <a:t> </a:t>
            </a:r>
            <a:r>
              <a:rPr lang="de-DE" sz="2000" dirty="0" smtClean="0"/>
              <a:t>      6.Gefallen Ihnen diese Bilder </a:t>
            </a:r>
            <a:r>
              <a:rPr lang="ru-RU" sz="2000" dirty="0" smtClean="0"/>
              <a:t>?</a:t>
            </a:r>
            <a:endParaRPr lang="de-DE" sz="2000" dirty="0" smtClean="0"/>
          </a:p>
          <a:p>
            <a:pPr marL="0" indent="0">
              <a:buNone/>
            </a:pPr>
            <a:r>
              <a:rPr lang="de-DE" sz="2000" dirty="0"/>
              <a:t> </a:t>
            </a:r>
            <a:r>
              <a:rPr lang="de-DE" sz="2000" dirty="0" smtClean="0"/>
              <a:t>      7. Wie finden Sie die abstrakten Bilder </a:t>
            </a:r>
            <a:r>
              <a:rPr lang="ru-RU" sz="2000" dirty="0" smtClean="0"/>
              <a:t>?</a:t>
            </a:r>
          </a:p>
          <a:p>
            <a:pPr marL="0" indent="0">
              <a:buNone/>
            </a:pPr>
            <a:r>
              <a:rPr lang="ru-RU" sz="2000" dirty="0"/>
              <a:t> </a:t>
            </a:r>
            <a:r>
              <a:rPr lang="ru-RU" sz="2000" dirty="0" smtClean="0"/>
              <a:t>      8</a:t>
            </a:r>
            <a:r>
              <a:rPr lang="de-DE" sz="2000" dirty="0" smtClean="0"/>
              <a:t>. Warum</a:t>
            </a:r>
            <a:r>
              <a:rPr lang="ru-RU" sz="2000" dirty="0" smtClean="0"/>
              <a:t>? ( </a:t>
            </a:r>
            <a:r>
              <a:rPr lang="de-DE" sz="2000" dirty="0" smtClean="0"/>
              <a:t>Als ob es blaues Pferd oder blaue Berge gäbe!)</a:t>
            </a:r>
          </a:p>
          <a:p>
            <a:pPr marL="0" indent="0">
              <a:buNone/>
            </a:pPr>
            <a:r>
              <a:rPr lang="de-DE" sz="2000" dirty="0"/>
              <a:t> </a:t>
            </a:r>
            <a:r>
              <a:rPr lang="de-DE" sz="2000" dirty="0" smtClean="0"/>
              <a:t>      9. Können Sie nicht die Gefühle des Malers verstehen</a:t>
            </a:r>
            <a:r>
              <a:rPr lang="ru-RU" sz="2000" dirty="0" smtClean="0"/>
              <a:t>?</a:t>
            </a:r>
          </a:p>
          <a:p>
            <a:pPr marL="0" indent="0">
              <a:buNone/>
            </a:pPr>
            <a:r>
              <a:rPr lang="ru-RU" sz="2000" dirty="0"/>
              <a:t> </a:t>
            </a:r>
            <a:r>
              <a:rPr lang="ru-RU" sz="2000" dirty="0" smtClean="0"/>
              <a:t>      10</a:t>
            </a:r>
            <a:r>
              <a:rPr lang="de-DE" sz="2000" dirty="0" smtClean="0"/>
              <a:t>. Welche anderen Vertreter oder Kunstwerke der abstrakten Malerei   </a:t>
            </a:r>
          </a:p>
          <a:p>
            <a:pPr marL="0" indent="0">
              <a:buNone/>
            </a:pPr>
            <a:r>
              <a:rPr lang="de-DE" sz="2000" dirty="0"/>
              <a:t> </a:t>
            </a:r>
            <a:r>
              <a:rPr lang="de-DE" sz="2000" dirty="0" smtClean="0"/>
              <a:t>      kennen Sie darüber hinaus</a:t>
            </a:r>
            <a:r>
              <a:rPr lang="ru-RU" sz="2000" dirty="0" smtClean="0"/>
              <a:t>?</a:t>
            </a:r>
            <a:r>
              <a:rPr lang="de-DE" sz="2000" dirty="0" smtClean="0"/>
              <a:t>        </a:t>
            </a:r>
            <a:endParaRPr lang="ru-RU" sz="2000" b="1" dirty="0"/>
          </a:p>
        </p:txBody>
      </p:sp>
    </p:spTree>
    <p:extLst>
      <p:ext uri="{BB962C8B-B14F-4D97-AF65-F5344CB8AC3E}">
        <p14:creationId xmlns:p14="http://schemas.microsoft.com/office/powerpoint/2010/main" val="12641398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0" y="0"/>
            <a:ext cx="8785225" cy="6669088"/>
          </a:xfrm>
        </p:spPr>
        <p:txBody>
          <a:bodyPr>
            <a:normAutofit/>
          </a:bodyPr>
          <a:lstStyle/>
          <a:p>
            <a:pPr marL="0" indent="0">
              <a:buNone/>
            </a:pPr>
            <a:r>
              <a:rPr lang="de-DE" sz="2000" b="1" dirty="0" smtClean="0"/>
              <a:t>VIII. </a:t>
            </a:r>
            <a:r>
              <a:rPr lang="de-DE" sz="2000" b="1" dirty="0" err="1" smtClean="0"/>
              <a:t>Abschlußfolgerung</a:t>
            </a:r>
            <a:endParaRPr lang="de-DE" sz="2000" b="1" dirty="0" smtClean="0"/>
          </a:p>
          <a:p>
            <a:pPr marL="0" indent="0">
              <a:buNone/>
            </a:pPr>
            <a:r>
              <a:rPr lang="ru-RU" sz="2000" b="1" dirty="0" smtClean="0"/>
              <a:t> 1</a:t>
            </a:r>
            <a:r>
              <a:rPr lang="de-DE" sz="2000" b="1" dirty="0" smtClean="0"/>
              <a:t>. L. </a:t>
            </a:r>
            <a:r>
              <a:rPr lang="de-DE" sz="2000" dirty="0" smtClean="0"/>
              <a:t>Wir machen also Schluss. Abschließend sagen Sie bitte, wie Sie zur klassischen und zur modernen Malerei stehen. Wem gefällt die klassische Malerei besser</a:t>
            </a:r>
            <a:r>
              <a:rPr lang="ru-RU" sz="2000" dirty="0" smtClean="0"/>
              <a:t>? </a:t>
            </a:r>
            <a:r>
              <a:rPr lang="de-DE" sz="2000" dirty="0" smtClean="0"/>
              <a:t>Wer steht zur modernen Kunst näher</a:t>
            </a:r>
            <a:r>
              <a:rPr lang="ru-RU" sz="2000" dirty="0" smtClean="0"/>
              <a:t>?</a:t>
            </a:r>
            <a:endParaRPr lang="de-DE" sz="2000" dirty="0" smtClean="0"/>
          </a:p>
          <a:p>
            <a:pPr marL="0" indent="0">
              <a:buNone/>
            </a:pPr>
            <a:endParaRPr lang="de-DE" sz="2000" b="1" dirty="0"/>
          </a:p>
          <a:p>
            <a:pPr marL="0" indent="0">
              <a:buNone/>
            </a:pPr>
            <a:r>
              <a:rPr lang="de-DE" sz="2000" b="1" dirty="0" smtClean="0"/>
              <a:t> 2. L. </a:t>
            </a:r>
            <a:r>
              <a:rPr lang="de-DE" sz="2000" dirty="0" smtClean="0"/>
              <a:t>Am Ende können wir einen Abschluss machen, dass unsere Schüler kulturell offen sind. Alle waren in der Tretjakow-Gemäldegalerie und im Puschkin-Museum für bildende Künste in Moskau, viele besuchten schon das Russische Museum und die Hermitage in Sankt-Petersburg. Alle Schüler haben Verständnis für Malerei. Vielen von uns gefällt die klassische Bilder besser, die anderen finden moderne Malerei schöner. Die Malerei lässt aber niemanden kalt. Abstrakte Maler  verstehen nicht alle, aber alle haben Verständnis dafür, dass das eine hohe Kunst ist, dass man diese Kunst kennen muss.</a:t>
            </a:r>
          </a:p>
          <a:p>
            <a:pPr marL="0" indent="0">
              <a:buNone/>
            </a:pPr>
            <a:r>
              <a:rPr lang="de-DE" sz="2000" b="1" dirty="0"/>
              <a:t> </a:t>
            </a:r>
            <a:r>
              <a:rPr lang="de-DE" sz="2000" b="1" dirty="0" smtClean="0"/>
              <a:t>IX. Hausaufgabe</a:t>
            </a:r>
          </a:p>
          <a:p>
            <a:pPr marL="0" indent="0">
              <a:buNone/>
            </a:pPr>
            <a:r>
              <a:rPr lang="de-DE" sz="2000" b="1" dirty="0"/>
              <a:t> </a:t>
            </a:r>
            <a:r>
              <a:rPr lang="de-DE" sz="2000" dirty="0" smtClean="0"/>
              <a:t>1. Der Brief zum Freund nach Deutschland. Beschreiben Sie Ihre Eindrücke von den Gemälden W. Kandinskys, G. Münters, F. Marcs, A. Mackes und Ihre Gedanke dazu. Der Brief muss 100-150 Wörter enthalten.</a:t>
            </a:r>
            <a:endParaRPr lang="de-DE" sz="2000" b="1" dirty="0" smtClean="0"/>
          </a:p>
          <a:p>
            <a:pPr marL="0" indent="0">
              <a:buNone/>
            </a:pPr>
            <a:endParaRPr lang="ru-RU" sz="2000" b="1" dirty="0"/>
          </a:p>
        </p:txBody>
      </p:sp>
    </p:spTree>
    <p:extLst>
      <p:ext uri="{BB962C8B-B14F-4D97-AF65-F5344CB8AC3E}">
        <p14:creationId xmlns:p14="http://schemas.microsoft.com/office/powerpoint/2010/main" val="1891887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564672"/>
          </a:xfrm>
        </p:spPr>
        <p:txBody>
          <a:bodyPr>
            <a:normAutofit/>
          </a:bodyPr>
          <a:lstStyle/>
          <a:p>
            <a:r>
              <a:rPr lang="de-DE" sz="1600" dirty="0">
                <a:latin typeface="Times New Roman" pitchFamily="18" charset="0"/>
                <a:cs typeface="Times New Roman" pitchFamily="18" charset="0"/>
              </a:rPr>
              <a:t> </a:t>
            </a:r>
            <a:r>
              <a:rPr lang="de-DE" sz="1600" dirty="0" smtClean="0">
                <a:latin typeface="Times New Roman" pitchFamily="18" charset="0"/>
                <a:cs typeface="Times New Roman" pitchFamily="18" charset="0"/>
              </a:rPr>
              <a:t>                                                                  </a:t>
            </a:r>
            <a:r>
              <a:rPr lang="de-DE" sz="2400" dirty="0" smtClean="0">
                <a:latin typeface="Times New Roman" pitchFamily="18" charset="0"/>
                <a:cs typeface="Times New Roman" pitchFamily="18" charset="0"/>
              </a:rPr>
              <a:t>Hilfsquellen</a:t>
            </a:r>
            <a:endParaRPr lang="ru-RU" sz="2400" dirty="0">
              <a:latin typeface="Times New Roman" pitchFamily="18" charset="0"/>
              <a:cs typeface="Times New Roman" pitchFamily="18" charset="0"/>
            </a:endParaRPr>
          </a:p>
        </p:txBody>
      </p:sp>
      <p:sp>
        <p:nvSpPr>
          <p:cNvPr id="3" name="Объект 2"/>
          <p:cNvSpPr>
            <a:spLocks noGrp="1"/>
          </p:cNvSpPr>
          <p:nvPr>
            <p:ph idx="1"/>
          </p:nvPr>
        </p:nvSpPr>
        <p:spPr>
          <a:xfrm>
            <a:off x="395536" y="1268760"/>
            <a:ext cx="8301608" cy="5184576"/>
          </a:xfrm>
        </p:spPr>
        <p:txBody>
          <a:bodyPr>
            <a:normAutofit/>
          </a:bodyPr>
          <a:lstStyle/>
          <a:p>
            <a:pPr marL="342900" indent="-342900">
              <a:buAutoNum type="arabicPeriod"/>
            </a:pPr>
            <a:r>
              <a:rPr lang="ru-RU" sz="1400" dirty="0" smtClean="0">
                <a:latin typeface="Times New Roman" pitchFamily="18" charset="0"/>
                <a:cs typeface="Times New Roman" pitchFamily="18" charset="0"/>
              </a:rPr>
              <a:t>Н. Д. Гальскова, Л. Н. Яковлева «Итак, немецкий!» – учебник по немецкому языку как второму иностранному для 9-10 классов общеобразовательных учреждений; Москва «Просвещение», Штутгарт «Эрнст </a:t>
            </a:r>
            <a:r>
              <a:rPr lang="ru-RU" sz="1400" dirty="0" err="1" smtClean="0">
                <a:latin typeface="Times New Roman" pitchFamily="18" charset="0"/>
                <a:cs typeface="Times New Roman" pitchFamily="18" charset="0"/>
              </a:rPr>
              <a:t>Клетт</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Интернациональ</a:t>
            </a:r>
            <a:r>
              <a:rPr lang="ru-RU" sz="1400" dirty="0" smtClean="0">
                <a:latin typeface="Times New Roman" pitchFamily="18" charset="0"/>
                <a:cs typeface="Times New Roman" pitchFamily="18" charset="0"/>
              </a:rPr>
              <a:t> ООО» - 2011</a:t>
            </a:r>
          </a:p>
          <a:p>
            <a:pPr marL="342900" indent="-342900">
              <a:buAutoNum type="arabicPeriod"/>
            </a:pPr>
            <a:r>
              <a:rPr lang="en-US" sz="1400" dirty="0" smtClean="0">
                <a:latin typeface="Times New Roman" pitchFamily="18" charset="0"/>
                <a:cs typeface="Times New Roman" pitchFamily="18" charset="0"/>
              </a:rPr>
              <a:t>http</a:t>
            </a:r>
            <a:r>
              <a:rPr lang="ru-RU" sz="1400" dirty="0" smtClean="0">
                <a:latin typeface="Times New Roman" pitchFamily="18" charset="0"/>
                <a:cs typeface="Times New Roman" pitchFamily="18" charset="0"/>
              </a:rPr>
              <a:t>:</a:t>
            </a:r>
            <a:r>
              <a:rPr lang="en-US" sz="1400" dirty="0" smtClean="0">
                <a:latin typeface="Times New Roman" pitchFamily="18" charset="0"/>
                <a:cs typeface="Times New Roman" pitchFamily="18" charset="0"/>
              </a:rPr>
              <a:t>//smallbay.narod.ru/impress.html</a:t>
            </a:r>
          </a:p>
          <a:p>
            <a:pPr marL="342900" indent="-342900">
              <a:buAutoNum type="arabicPeriod"/>
            </a:pPr>
            <a:r>
              <a:rPr lang="en-US" sz="1400" dirty="0">
                <a:latin typeface="Times New Roman" pitchFamily="18" charset="0"/>
                <a:cs typeface="Times New Roman" pitchFamily="18" charset="0"/>
                <a:hlinkClick r:id="rId2"/>
              </a:rPr>
              <a:t>http://</a:t>
            </a:r>
            <a:r>
              <a:rPr lang="en-US" sz="1400" dirty="0" smtClean="0">
                <a:latin typeface="Times New Roman" pitchFamily="18" charset="0"/>
                <a:cs typeface="Times New Roman" pitchFamily="18" charset="0"/>
                <a:hlinkClick r:id="rId2"/>
              </a:rPr>
              <a:t>rupo.ru/m/2125/impressionizm_w_germanii.html</a:t>
            </a:r>
            <a:endParaRPr lang="ru-RU" sz="1400" dirty="0" smtClean="0">
              <a:latin typeface="Times New Roman" pitchFamily="18" charset="0"/>
              <a:cs typeface="Times New Roman" pitchFamily="18" charset="0"/>
            </a:endParaRPr>
          </a:p>
          <a:p>
            <a:pPr marL="342900" indent="-342900">
              <a:buAutoNum type="arabicPeriod"/>
            </a:pPr>
            <a:r>
              <a:rPr lang="en-US" sz="1400" dirty="0">
                <a:latin typeface="Times New Roman" pitchFamily="18" charset="0"/>
                <a:cs typeface="Times New Roman" pitchFamily="18" charset="0"/>
                <a:hlinkClick r:id="rId3"/>
              </a:rPr>
              <a:t>http://www.impressionist--paintings.com/russian</a:t>
            </a:r>
            <a:r>
              <a:rPr lang="en-US" sz="1400" dirty="0" smtClean="0">
                <a:latin typeface="Times New Roman" pitchFamily="18" charset="0"/>
                <a:cs typeface="Times New Roman" pitchFamily="18" charset="0"/>
                <a:hlinkClick r:id="rId3"/>
              </a:rPr>
              <a:t>/</a:t>
            </a:r>
            <a:endParaRPr lang="ru-RU" sz="1400" dirty="0" smtClean="0">
              <a:latin typeface="Times New Roman" pitchFamily="18" charset="0"/>
              <a:cs typeface="Times New Roman" pitchFamily="18" charset="0"/>
            </a:endParaRPr>
          </a:p>
          <a:p>
            <a:pPr marL="342900" indent="-342900">
              <a:buAutoNum type="arabicPeriod"/>
            </a:pPr>
            <a:r>
              <a:rPr lang="en-US" sz="1400" dirty="0">
                <a:latin typeface="Times New Roman" pitchFamily="18" charset="0"/>
                <a:cs typeface="Times New Roman" pitchFamily="18" charset="0"/>
                <a:hlinkClick r:id="rId4"/>
              </a:rPr>
              <a:t>http://</a:t>
            </a:r>
            <a:r>
              <a:rPr lang="en-US" sz="1400" dirty="0" smtClean="0">
                <a:latin typeface="Times New Roman" pitchFamily="18" charset="0"/>
                <a:cs typeface="Times New Roman" pitchFamily="18" charset="0"/>
                <a:hlinkClick r:id="rId4"/>
              </a:rPr>
              <a:t>www.artcontext.info/pictures-of-great-artists/55-2010-12-14-08-01-06/738-make.html</a:t>
            </a:r>
            <a:endParaRPr lang="ru-RU" sz="1400" dirty="0" smtClean="0">
              <a:latin typeface="Times New Roman" pitchFamily="18" charset="0"/>
              <a:cs typeface="Times New Roman" pitchFamily="18" charset="0"/>
            </a:endParaRPr>
          </a:p>
          <a:p>
            <a:pPr marL="342900" indent="-342900">
              <a:buAutoNum type="arabicPeriod"/>
            </a:pPr>
            <a:r>
              <a:rPr lang="en-US" sz="1400" dirty="0">
                <a:latin typeface="Times New Roman" pitchFamily="18" charset="0"/>
                <a:cs typeface="Times New Roman" pitchFamily="18" charset="0"/>
              </a:rPr>
              <a:t>de.wikipedia.org/wiki/Folkwanghttp</a:t>
            </a:r>
            <a:r>
              <a:rPr lang="en-US" sz="1400" dirty="0" smtClean="0">
                <a:latin typeface="Times New Roman" pitchFamily="18" charset="0"/>
                <a:cs typeface="Times New Roman" pitchFamily="18" charset="0"/>
              </a:rPr>
              <a:t>://</a:t>
            </a:r>
            <a:endParaRPr lang="ru-RU" sz="1400" dirty="0" smtClean="0">
              <a:latin typeface="Times New Roman" pitchFamily="18" charset="0"/>
              <a:cs typeface="Times New Roman" pitchFamily="18" charset="0"/>
            </a:endParaRPr>
          </a:p>
          <a:p>
            <a:pPr marL="342900" indent="-342900">
              <a:buAutoNum type="arabicPeriod"/>
            </a:pPr>
            <a:r>
              <a:rPr lang="en-US" sz="1400" dirty="0">
                <a:latin typeface="Times New Roman" pitchFamily="18" charset="0"/>
                <a:cs typeface="Times New Roman" pitchFamily="18" charset="0"/>
                <a:hlinkClick r:id="rId5"/>
              </a:rPr>
              <a:t>http://s-poster.ru/kartiny/muzei/z-essen__muzey_folkvang</a:t>
            </a:r>
            <a:r>
              <a:rPr lang="en-US" sz="1400" dirty="0" smtClean="0">
                <a:latin typeface="Times New Roman" pitchFamily="18" charset="0"/>
                <a:cs typeface="Times New Roman" pitchFamily="18" charset="0"/>
                <a:hlinkClick r:id="rId5"/>
              </a:rPr>
              <a:t>/</a:t>
            </a:r>
            <a:endParaRPr lang="ru-RU" sz="1400" dirty="0" smtClean="0">
              <a:latin typeface="Times New Roman" pitchFamily="18" charset="0"/>
              <a:cs typeface="Times New Roman" pitchFamily="18" charset="0"/>
            </a:endParaRPr>
          </a:p>
          <a:p>
            <a:pPr marL="342900" indent="-342900">
              <a:buAutoNum type="arabicPeriod"/>
            </a:pPr>
            <a:r>
              <a:rPr lang="en-US" sz="1400" dirty="0">
                <a:latin typeface="Times New Roman" pitchFamily="18" charset="0"/>
                <a:cs typeface="Times New Roman" pitchFamily="18" charset="0"/>
                <a:hlinkClick r:id="rId6"/>
              </a:rPr>
              <a:t>http://www.museum-folkwang.de</a:t>
            </a:r>
            <a:r>
              <a:rPr lang="en-US" sz="1400" dirty="0" smtClean="0">
                <a:latin typeface="Times New Roman" pitchFamily="18" charset="0"/>
                <a:cs typeface="Times New Roman" pitchFamily="18" charset="0"/>
                <a:hlinkClick r:id="rId6"/>
              </a:rPr>
              <a:t>/</a:t>
            </a:r>
            <a:endParaRPr lang="ru-RU" sz="1400" dirty="0" smtClean="0">
              <a:latin typeface="Times New Roman" pitchFamily="18" charset="0"/>
              <a:cs typeface="Times New Roman" pitchFamily="18" charset="0"/>
            </a:endParaRPr>
          </a:p>
          <a:p>
            <a:pPr marL="342900" indent="-342900">
              <a:buAutoNum type="arabicPeriod"/>
            </a:pPr>
            <a:r>
              <a:rPr lang="en-US" sz="1400" dirty="0">
                <a:latin typeface="Times New Roman" pitchFamily="18" charset="0"/>
                <a:cs typeface="Times New Roman" pitchFamily="18" charset="0"/>
                <a:hlinkClick r:id="rId7"/>
              </a:rPr>
              <a:t>http://dic.academic.ru/dic.nsf/enc_pictures/2970/</a:t>
            </a:r>
            <a:r>
              <a:rPr lang="ru-RU" sz="1400" dirty="0" smtClean="0">
                <a:latin typeface="Times New Roman" pitchFamily="18" charset="0"/>
                <a:cs typeface="Times New Roman" pitchFamily="18" charset="0"/>
                <a:hlinkClick r:id="rId7"/>
              </a:rPr>
              <a:t>Синий</a:t>
            </a:r>
            <a:r>
              <a:rPr lang="ru-RU" sz="1400" dirty="0" smtClean="0">
                <a:latin typeface="Times New Roman" pitchFamily="18" charset="0"/>
                <a:cs typeface="Times New Roman" pitchFamily="18" charset="0"/>
              </a:rPr>
              <a:t> </a:t>
            </a:r>
          </a:p>
          <a:p>
            <a:pPr marL="342900" indent="-342900">
              <a:buAutoNum type="arabicPeriod"/>
            </a:pPr>
            <a:r>
              <a:rPr lang="en-US" sz="1400" dirty="0">
                <a:latin typeface="Times New Roman" pitchFamily="18" charset="0"/>
                <a:cs typeface="Times New Roman" pitchFamily="18" charset="0"/>
                <a:hlinkClick r:id="rId8"/>
              </a:rPr>
              <a:t>http://blaue-reiter.ru</a:t>
            </a:r>
            <a:r>
              <a:rPr lang="en-US" sz="1400" dirty="0" smtClean="0">
                <a:latin typeface="Times New Roman" pitchFamily="18" charset="0"/>
                <a:cs typeface="Times New Roman" pitchFamily="18" charset="0"/>
                <a:hlinkClick r:id="rId8"/>
              </a:rPr>
              <a:t>/</a:t>
            </a:r>
            <a:endParaRPr lang="ru-RU" sz="1400" dirty="0" smtClean="0">
              <a:latin typeface="Times New Roman" pitchFamily="18" charset="0"/>
              <a:cs typeface="Times New Roman" pitchFamily="18" charset="0"/>
            </a:endParaRPr>
          </a:p>
          <a:p>
            <a:pPr marL="342900" indent="-342900">
              <a:buAutoNum type="arabicPeriod"/>
            </a:pPr>
            <a:r>
              <a:rPr lang="en-US" sz="1400" dirty="0">
                <a:latin typeface="Times New Roman" pitchFamily="18" charset="0"/>
                <a:cs typeface="Times New Roman" pitchFamily="18" charset="0"/>
                <a:hlinkClick r:id="rId9"/>
              </a:rPr>
              <a:t>http://</a:t>
            </a:r>
            <a:r>
              <a:rPr lang="en-US" sz="1400" dirty="0" smtClean="0">
                <a:latin typeface="Times New Roman" pitchFamily="18" charset="0"/>
                <a:cs typeface="Times New Roman" pitchFamily="18" charset="0"/>
                <a:hlinkClick r:id="rId9"/>
              </a:rPr>
              <a:t>de.academic.ru/dic.nsf/dewiki/179158</a:t>
            </a:r>
            <a:endParaRPr lang="ru-RU" sz="1400" dirty="0" smtClean="0">
              <a:latin typeface="Times New Roman" pitchFamily="18" charset="0"/>
              <a:cs typeface="Times New Roman" pitchFamily="18" charset="0"/>
            </a:endParaRPr>
          </a:p>
          <a:p>
            <a:pPr marL="342900" indent="-342900">
              <a:buAutoNum type="arabicPeriod"/>
            </a:pPr>
            <a:r>
              <a:rPr lang="en-US" sz="1400" dirty="0">
                <a:latin typeface="Times New Roman" pitchFamily="18" charset="0"/>
                <a:cs typeface="Times New Roman" pitchFamily="18" charset="0"/>
                <a:hlinkClick r:id="rId10"/>
              </a:rPr>
              <a:t>http://www.wassilykandinsky.ru</a:t>
            </a:r>
            <a:r>
              <a:rPr lang="en-US" sz="1400" dirty="0" smtClean="0">
                <a:latin typeface="Times New Roman" pitchFamily="18" charset="0"/>
                <a:cs typeface="Times New Roman" pitchFamily="18" charset="0"/>
                <a:hlinkClick r:id="rId10"/>
              </a:rPr>
              <a:t>/</a:t>
            </a:r>
            <a:endParaRPr lang="ru-RU" sz="1400" dirty="0" smtClean="0">
              <a:latin typeface="Times New Roman" pitchFamily="18" charset="0"/>
              <a:cs typeface="Times New Roman" pitchFamily="18" charset="0"/>
            </a:endParaRPr>
          </a:p>
          <a:p>
            <a:pPr marL="342900" indent="-342900">
              <a:buAutoNum type="arabicPeriod"/>
            </a:pPr>
            <a:r>
              <a:rPr lang="en-US" sz="1400" dirty="0">
                <a:latin typeface="Times New Roman" pitchFamily="18" charset="0"/>
                <a:cs typeface="Times New Roman" pitchFamily="18" charset="0"/>
                <a:hlinkClick r:id="rId11"/>
              </a:rPr>
              <a:t>http://</a:t>
            </a:r>
            <a:r>
              <a:rPr lang="en-US" sz="1400" dirty="0" smtClean="0">
                <a:latin typeface="Times New Roman" pitchFamily="18" charset="0"/>
                <a:cs typeface="Times New Roman" pitchFamily="18" charset="0"/>
                <a:hlinkClick r:id="rId11"/>
              </a:rPr>
              <a:t>ru.wikipedia.org</a:t>
            </a:r>
            <a:endParaRPr lang="ru-RU" sz="1400" dirty="0" smtClean="0">
              <a:latin typeface="Times New Roman" pitchFamily="18" charset="0"/>
              <a:cs typeface="Times New Roman" pitchFamily="18" charset="0"/>
            </a:endParaRPr>
          </a:p>
          <a:p>
            <a:pPr marL="342900" indent="-342900">
              <a:buAutoNum type="arabicPeriod"/>
            </a:pPr>
            <a:r>
              <a:rPr lang="en-US" sz="1400" dirty="0">
                <a:latin typeface="Times New Roman" pitchFamily="18" charset="0"/>
                <a:cs typeface="Times New Roman" pitchFamily="18" charset="0"/>
                <a:hlinkClick r:id="rId12"/>
              </a:rPr>
              <a:t>http://</a:t>
            </a:r>
            <a:r>
              <a:rPr lang="en-US" sz="1400" dirty="0" smtClean="0">
                <a:latin typeface="Times New Roman" pitchFamily="18" charset="0"/>
                <a:cs typeface="Times New Roman" pitchFamily="18" charset="0"/>
                <a:hlinkClick r:id="rId12"/>
              </a:rPr>
              <a:t>smallbay.ru/mark.html</a:t>
            </a:r>
            <a:endParaRPr lang="ru-RU" sz="1400" dirty="0" smtClean="0">
              <a:latin typeface="Times New Roman" pitchFamily="18" charset="0"/>
              <a:cs typeface="Times New Roman" pitchFamily="18" charset="0"/>
            </a:endParaRPr>
          </a:p>
          <a:p>
            <a:pPr marL="342900" indent="-342900">
              <a:buAutoNum type="arabicPeriod"/>
            </a:pPr>
            <a:r>
              <a:rPr lang="en-US" sz="1400" dirty="0">
                <a:latin typeface="Times New Roman" pitchFamily="18" charset="0"/>
                <a:cs typeface="Times New Roman" pitchFamily="18" charset="0"/>
                <a:hlinkClick r:id="rId13"/>
              </a:rPr>
              <a:t>http://</a:t>
            </a:r>
            <a:r>
              <a:rPr lang="en-US" sz="1400" dirty="0" smtClean="0">
                <a:latin typeface="Times New Roman" pitchFamily="18" charset="0"/>
                <a:cs typeface="Times New Roman" pitchFamily="18" charset="0"/>
                <a:hlinkClick r:id="rId13"/>
              </a:rPr>
              <a:t>images.yandex.ru/yandsearch?text=Franz%20Marc&amp;iorient=horizontal</a:t>
            </a:r>
            <a:endParaRPr lang="ru-RU" sz="1400" dirty="0" smtClean="0">
              <a:latin typeface="Times New Roman" pitchFamily="18" charset="0"/>
              <a:cs typeface="Times New Roman" pitchFamily="18" charset="0"/>
            </a:endParaRPr>
          </a:p>
          <a:p>
            <a:pPr marL="342900" indent="-342900">
              <a:buAutoNum type="arabicPeriod"/>
            </a:pPr>
            <a:r>
              <a:rPr lang="en-US" sz="1400">
                <a:latin typeface="Times New Roman" pitchFamily="18" charset="0"/>
                <a:cs typeface="Times New Roman" pitchFamily="18" charset="0"/>
              </a:rPr>
              <a:t>http://</a:t>
            </a:r>
            <a:r>
              <a:rPr lang="en-US" sz="1400" smtClean="0">
                <a:latin typeface="Times New Roman" pitchFamily="18" charset="0"/>
                <a:cs typeface="Times New Roman" pitchFamily="18" charset="0"/>
              </a:rPr>
              <a:t>ru.wikipedia.org/</a:t>
            </a:r>
            <a:endParaRPr lang="ru-RU" sz="1400" dirty="0">
              <a:latin typeface="Times New Roman" pitchFamily="18" charset="0"/>
              <a:cs typeface="Times New Roman" pitchFamily="18" charset="0"/>
            </a:endParaRPr>
          </a:p>
        </p:txBody>
      </p:sp>
    </p:spTree>
    <p:extLst>
      <p:ext uri="{BB962C8B-B14F-4D97-AF65-F5344CB8AC3E}">
        <p14:creationId xmlns:p14="http://schemas.microsoft.com/office/powerpoint/2010/main" val="1110592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de-DE" dirty="0" smtClean="0"/>
              <a:t>Caspar David Friedrich</a:t>
            </a:r>
            <a:endParaRPr lang="ru-RU" dirty="0"/>
          </a:p>
        </p:txBody>
      </p:sp>
      <p:pic>
        <p:nvPicPr>
          <p:cNvPr id="1026" name="Picture 2" descr="C:\Documents and Settings\-\Рабочий стол\Шпицвег\phoca_thumb_l_friedrich-caspar-david18.jpg"/>
          <p:cNvPicPr>
            <a:picLocks noGrp="1" noChangeAspect="1" noChangeArrowheads="1"/>
          </p:cNvPicPr>
          <p:nvPr>
            <p:ph idx="1"/>
          </p:nvPr>
        </p:nvPicPr>
        <p:blipFill>
          <a:blip r:embed="rId2" cstate="print"/>
          <a:stretch>
            <a:fillRect/>
          </a:stretch>
        </p:blipFill>
        <p:spPr bwMode="auto">
          <a:xfrm>
            <a:off x="1507821" y="1935163"/>
            <a:ext cx="6128358" cy="4389437"/>
          </a:xfrm>
          <a:prstGeom prst="rect">
            <a:avLst/>
          </a:prstGeom>
          <a:noFill/>
        </p:spPr>
      </p:pic>
    </p:spTree>
  </p:cSld>
  <p:clrMapOvr>
    <a:masterClrMapping/>
  </p:clrMapOvr>
  <p:transition advClick="0" advTm="6000">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50" name="Picture 2" descr="C:\Documents and Settings\-\Рабочий стол\Шпицвег\phoca_thumb_l_friedrich-caspar-david20.jpg"/>
          <p:cNvPicPr>
            <a:picLocks noGrp="1" noChangeAspect="1" noChangeArrowheads="1"/>
          </p:cNvPicPr>
          <p:nvPr>
            <p:ph idx="1"/>
          </p:nvPr>
        </p:nvPicPr>
        <p:blipFill>
          <a:blip r:embed="rId2" cstate="print"/>
          <a:srcRect/>
          <a:stretch>
            <a:fillRect/>
          </a:stretch>
        </p:blipFill>
        <p:spPr bwMode="auto">
          <a:xfrm>
            <a:off x="395536" y="188640"/>
            <a:ext cx="8208912" cy="6408712"/>
          </a:xfrm>
          <a:prstGeom prst="rect">
            <a:avLst/>
          </a:prstGeom>
          <a:noFill/>
        </p:spPr>
      </p:pic>
    </p:spTree>
  </p:cSld>
  <p:clrMapOvr>
    <a:masterClrMapping/>
  </p:clrMapOvr>
  <p:transition advClick="0" advTm="6000">
    <p:wipe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074" name="Picture 2" descr="C:\Documents and Settings\-\Рабочий стол\Шпицвег\phoca_thumb_l_friedrich-caspar-david2.jpg"/>
          <p:cNvPicPr>
            <a:picLocks noGrp="1" noChangeAspect="1" noChangeArrowheads="1"/>
          </p:cNvPicPr>
          <p:nvPr>
            <p:ph idx="1"/>
          </p:nvPr>
        </p:nvPicPr>
        <p:blipFill>
          <a:blip r:embed="rId2" cstate="print"/>
          <a:srcRect/>
          <a:stretch>
            <a:fillRect/>
          </a:stretch>
        </p:blipFill>
        <p:spPr bwMode="auto">
          <a:xfrm>
            <a:off x="251520" y="116632"/>
            <a:ext cx="8640960" cy="6624736"/>
          </a:xfrm>
          <a:prstGeom prst="rect">
            <a:avLst/>
          </a:prstGeom>
          <a:noFill/>
        </p:spPr>
      </p:pic>
    </p:spTree>
  </p:cSld>
  <p:clrMapOvr>
    <a:masterClrMapping/>
  </p:clrMapOvr>
  <p:transition advTm="6100">
    <p:wipe dir="d"/>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1559</TotalTime>
  <Words>2022</Words>
  <Application>Microsoft Office PowerPoint</Application>
  <PresentationFormat>Экран (4:3)</PresentationFormat>
  <Paragraphs>173</Paragraphs>
  <Slides>63</Slides>
  <Notes>1</Notes>
  <HiddenSlides>0</HiddenSlides>
  <MMClips>1</MMClips>
  <ScaleCrop>false</ScaleCrop>
  <HeadingPairs>
    <vt:vector size="4" baseType="variant">
      <vt:variant>
        <vt:lpstr>Тема</vt:lpstr>
      </vt:variant>
      <vt:variant>
        <vt:i4>1</vt:i4>
      </vt:variant>
      <vt:variant>
        <vt:lpstr>Заголовки слайдов</vt:lpstr>
      </vt:variant>
      <vt:variant>
        <vt:i4>63</vt:i4>
      </vt:variant>
    </vt:vector>
  </HeadingPairs>
  <TitlesOfParts>
    <vt:vector size="64" baseType="lpstr">
      <vt:lpstr>Поток</vt:lpstr>
      <vt:lpstr>От Шпицвега до Либермана</vt:lpstr>
      <vt:lpstr> Carl Spitzweg (1808–1885)            Max Liebermann (1847-1935)</vt:lpstr>
      <vt:lpstr>Unterrichtsaufgaben:</vt:lpstr>
      <vt:lpstr>Carl Spitzweg</vt:lpstr>
      <vt:lpstr>Презентация PowerPoint</vt:lpstr>
      <vt:lpstr>Презентация PowerPoint</vt:lpstr>
      <vt:lpstr>Caspar David Friedrich</vt:lpstr>
      <vt:lpstr>Презентация PowerPoint</vt:lpstr>
      <vt:lpstr>Презентация PowerPoint</vt:lpstr>
      <vt:lpstr>Презентация PowerPoint</vt:lpstr>
      <vt:lpstr>Презентация PowerPoint</vt:lpstr>
      <vt:lpstr>Презентация PowerPoint</vt:lpstr>
      <vt:lpstr>Fritz von Uhde</vt:lpstr>
      <vt:lpstr>Презентация PowerPoint</vt:lpstr>
      <vt:lpstr>Презентация PowerPoint</vt:lpstr>
      <vt:lpstr>Презентация PowerPoint</vt:lpstr>
      <vt:lpstr>Презентация PowerPoint</vt:lpstr>
      <vt:lpstr>Karl Schmidt-Rottluff</vt:lpstr>
      <vt:lpstr>Презентация PowerPoint</vt:lpstr>
      <vt:lpstr>Презентация PowerPoint</vt:lpstr>
      <vt:lpstr>Презентация PowerPoint</vt:lpstr>
      <vt:lpstr>August  Macke</vt:lpstr>
      <vt:lpstr>Презентация PowerPoint</vt:lpstr>
      <vt:lpstr>Презентация PowerPoint</vt:lpstr>
      <vt:lpstr>Презентация PowerPoint</vt:lpstr>
      <vt:lpstr>Презентация PowerPoint</vt:lpstr>
      <vt:lpstr>Franz  Marc</vt:lpstr>
      <vt:lpstr>Презентация PowerPoint</vt:lpstr>
      <vt:lpstr>Презентация PowerPoint</vt:lpstr>
      <vt:lpstr>Презентация PowerPoint</vt:lpstr>
      <vt:lpstr>Презентация PowerPoint</vt:lpstr>
      <vt:lpstr>Презентация PowerPoint</vt:lpstr>
      <vt:lpstr>Paul  Klee</vt:lpstr>
      <vt:lpstr>Презентация PowerPoint</vt:lpstr>
      <vt:lpstr>Презентация PowerPoint</vt:lpstr>
      <vt:lpstr>Презентация PowerPoint</vt:lpstr>
      <vt:lpstr>Max Liebermann</vt:lpstr>
      <vt:lpstr>Презентация PowerPoint</vt:lpstr>
      <vt:lpstr>Презентация PowerPoint</vt:lpstr>
      <vt:lpstr>Der Stundenbeginn</vt:lpstr>
      <vt:lpstr>II. Hörenverstehen</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Henry Moor</vt:lpstr>
      <vt:lpstr>Презентация PowerPoint</vt:lpstr>
      <vt:lpstr>Презентация PowerPoint</vt:lpstr>
      <vt:lpstr>V. Interview. Kunstgespräch.</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Hilfsquellen</vt:lpstr>
    </vt:vector>
  </TitlesOfParts>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Vom Spitzweg bis Liebermann</dc:title>
  <dc:creator>-</dc:creator>
  <cp:lastModifiedBy>234</cp:lastModifiedBy>
  <cp:revision>133</cp:revision>
  <dcterms:created xsi:type="dcterms:W3CDTF">2012-03-28T08:46:17Z</dcterms:created>
  <dcterms:modified xsi:type="dcterms:W3CDTF">2013-01-16T08:02:14Z</dcterms:modified>
</cp:coreProperties>
</file>