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63" r:id="rId3"/>
    <p:sldId id="277" r:id="rId4"/>
    <p:sldId id="276" r:id="rId5"/>
    <p:sldId id="281" r:id="rId6"/>
    <p:sldId id="258" r:id="rId7"/>
    <p:sldId id="278" r:id="rId8"/>
    <p:sldId id="280" r:id="rId9"/>
    <p:sldId id="257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E6D0B8"/>
    <a:srgbClr val="B3EBD6"/>
    <a:srgbClr val="FF0000"/>
    <a:srgbClr val="0066FF"/>
    <a:srgbClr val="006600"/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588" autoAdjust="0"/>
    <p:restoredTop sz="94497" autoAdjust="0"/>
  </p:normalViewPr>
  <p:slideViewPr>
    <p:cSldViewPr>
      <p:cViewPr>
        <p:scale>
          <a:sx n="100" d="100"/>
          <a:sy n="100" d="100"/>
        </p:scale>
        <p:origin x="0" y="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59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CFE860C-A236-479E-B066-001244B314F0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31242F5-FBA4-405D-9D8F-1E37FAC1ABD2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B44B46D1-BBF4-4063-9CA2-95D5112946D2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F723A23-E9AC-4EF3-AA5B-CCE5AB92F38B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DDAD516D-7E57-4480-A555-90B60CAE0C7E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5C40D6-A71E-4770-B5CD-38053255A1A5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8245FC6-2D24-43E8-BAFD-2B68FCD45729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A9F73D3-D596-488C-9FD6-E5AF6141260D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63A511E-2073-47C1-B284-A0AD587FBD20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DDB2E63-F596-466F-B209-ADA36E5FAD06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A08E520-D0B1-4B1B-9893-26D926B91CF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 alt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C6369B55-F1CA-4C62-A2DF-66809D50B5A1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052513"/>
            <a:ext cx="7772400" cy="1470025"/>
          </a:xfrm>
        </p:spPr>
        <p:txBody>
          <a:bodyPr/>
          <a:lstStyle/>
          <a:p>
            <a:pPr eaLnBrk="1" hangingPunct="1"/>
            <a:r>
              <a:rPr lang="ru-RU" b="0" i="1" dirty="0" smtClean="0">
                <a:solidFill>
                  <a:schemeClr val="accent2"/>
                </a:solidFill>
              </a:rPr>
              <a:t>Тема: «Умножение десятичных дробей на натуральные числа»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844675"/>
            <a:ext cx="8640763" cy="4608513"/>
          </a:xfrm>
        </p:spPr>
        <p:txBody>
          <a:bodyPr>
            <a:normAutofit fontScale="55000" lnSpcReduction="20000"/>
          </a:bodyPr>
          <a:lstStyle/>
          <a:p>
            <a:pPr algn="l" eaLnBrk="1" hangingPunct="1"/>
            <a:endParaRPr lang="ru-RU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ru-RU" sz="5100" dirty="0" smtClean="0"/>
          </a:p>
          <a:p>
            <a:pPr eaLnBrk="1" hangingPunct="1"/>
            <a:r>
              <a:rPr lang="ru-RU" sz="5100" dirty="0" smtClean="0"/>
              <a:t>Дроби всякие нужны,</a:t>
            </a:r>
            <a:br>
              <a:rPr lang="ru-RU" sz="5100" dirty="0" smtClean="0"/>
            </a:br>
            <a:r>
              <a:rPr lang="ru-RU" sz="5100" dirty="0" smtClean="0"/>
              <a:t>Дроби всякие важны.</a:t>
            </a:r>
            <a:br>
              <a:rPr lang="ru-RU" sz="5100" dirty="0" smtClean="0"/>
            </a:br>
            <a:r>
              <a:rPr lang="ru-RU" sz="5100" dirty="0" smtClean="0"/>
              <a:t>Дробь учи, тогда сверкнет </a:t>
            </a:r>
            <a:br>
              <a:rPr lang="ru-RU" sz="5100" dirty="0" smtClean="0"/>
            </a:br>
            <a:r>
              <a:rPr lang="ru-RU" sz="5100" dirty="0" smtClean="0"/>
              <a:t>тебе удача.</a:t>
            </a:r>
            <a:br>
              <a:rPr lang="ru-RU" sz="5100" dirty="0" smtClean="0"/>
            </a:br>
            <a:r>
              <a:rPr lang="ru-RU" sz="5100" dirty="0" smtClean="0"/>
              <a:t>Если будешь дроби знать,</a:t>
            </a:r>
            <a:br>
              <a:rPr lang="ru-RU" sz="5100" dirty="0" smtClean="0"/>
            </a:br>
            <a:r>
              <a:rPr lang="ru-RU" sz="5100" dirty="0" smtClean="0"/>
              <a:t>Точно смысл их понимать,</a:t>
            </a:r>
            <a:br>
              <a:rPr lang="ru-RU" sz="5100" dirty="0" smtClean="0"/>
            </a:br>
            <a:r>
              <a:rPr lang="ru-RU" sz="5100" dirty="0" smtClean="0"/>
              <a:t>Станет легкой даже </a:t>
            </a:r>
            <a:br>
              <a:rPr lang="ru-RU" sz="5100" dirty="0" smtClean="0"/>
            </a:br>
            <a:r>
              <a:rPr lang="ru-RU" sz="5100" dirty="0" smtClean="0"/>
              <a:t>Трудная задача</a:t>
            </a:r>
          </a:p>
          <a:p>
            <a:pPr algn="l" eaLnBrk="1" hangingPunct="1"/>
            <a:endParaRPr lang="ru-RU" dirty="0" smtClean="0"/>
          </a:p>
          <a:p>
            <a:pPr algn="l" eaLnBrk="1" hangingPunct="1"/>
            <a:r>
              <a:rPr lang="ru-RU" dirty="0" smtClean="0"/>
              <a:t>                                                                                                                                               </a:t>
            </a:r>
            <a:r>
              <a:rPr lang="ru-RU" i="1" dirty="0" smtClean="0">
                <a:solidFill>
                  <a:schemeClr val="tx2"/>
                </a:solidFill>
              </a:rPr>
              <a:t> </a:t>
            </a:r>
          </a:p>
          <a:p>
            <a:pPr algn="l" eaLnBrk="1" hangingPunct="1"/>
            <a:r>
              <a:rPr lang="ru-RU" i="1" dirty="0" smtClean="0">
                <a:solidFill>
                  <a:schemeClr val="tx2"/>
                </a:solidFill>
              </a:rPr>
              <a:t>                                     </a:t>
            </a:r>
          </a:p>
          <a:p>
            <a:pPr algn="l" eaLnBrk="1" hangingPunct="1"/>
            <a:r>
              <a:rPr lang="ru-RU" i="1" dirty="0" smtClean="0">
                <a:solidFill>
                  <a:schemeClr val="tx2"/>
                </a:solidFill>
              </a:rPr>
              <a:t>                                   </a:t>
            </a:r>
            <a:endParaRPr lang="ru-RU" dirty="0" smtClean="0"/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731838"/>
            <a:ext cx="8686800" cy="6126162"/>
          </a:xfrm>
        </p:spPr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0" y="2636838"/>
            <a:ext cx="860425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dirty="0">
                <a:solidFill>
                  <a:srgbClr val="006600"/>
                </a:solidFill>
              </a:rPr>
              <a:t>          О, дробь десятичная!</a:t>
            </a:r>
          </a:p>
          <a:p>
            <a:r>
              <a:rPr lang="ru-RU" sz="4000" dirty="0">
                <a:solidFill>
                  <a:srgbClr val="006600"/>
                </a:solidFill>
              </a:rPr>
              <a:t>           Удобная и практичная.</a:t>
            </a:r>
          </a:p>
          <a:p>
            <a:r>
              <a:rPr lang="ru-RU" sz="4000" dirty="0">
                <a:solidFill>
                  <a:srgbClr val="006600"/>
                </a:solidFill>
              </a:rPr>
              <a:t>           Место запятой знай- </a:t>
            </a:r>
          </a:p>
          <a:p>
            <a:r>
              <a:rPr lang="ru-RU" sz="4000" dirty="0">
                <a:solidFill>
                  <a:srgbClr val="006600"/>
                </a:solidFill>
              </a:rPr>
              <a:t>           Любую задачу решай!</a:t>
            </a:r>
          </a:p>
          <a:p>
            <a:r>
              <a:rPr lang="ru-RU" sz="4000" dirty="0">
                <a:solidFill>
                  <a:srgbClr val="006600"/>
                </a:solidFill>
              </a:rPr>
              <a:t>  </a:t>
            </a:r>
          </a:p>
        </p:txBody>
      </p:sp>
      <p:pic>
        <p:nvPicPr>
          <p:cNvPr id="4100" name="Picture 5" descr="SCHOOL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21475" y="0"/>
            <a:ext cx="2422525" cy="328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WordArt 6"/>
          <p:cNvSpPr>
            <a:spLocks noChangeArrowheads="1" noChangeShapeType="1" noTextEdit="1"/>
          </p:cNvSpPr>
          <p:nvPr/>
        </p:nvSpPr>
        <p:spPr bwMode="auto">
          <a:xfrm>
            <a:off x="-612775" y="404813"/>
            <a:ext cx="6300788" cy="1714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107763" dir="18900000" algn="ctr" rotWithShape="0">
                    <a:srgbClr val="990000">
                      <a:alpha val="50000"/>
                    </a:srgbClr>
                  </a:outerShdw>
                </a:effectLst>
                <a:latin typeface="Impact"/>
              </a:rPr>
              <a:t>3,75</a:t>
            </a:r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107763" dir="18900000" algn="ctr" rotWithShape="0">
                  <a:srgbClr val="990000">
                    <a:alpha val="50000"/>
                  </a:srgbClr>
                </a:outerShdw>
              </a:effectLst>
              <a:latin typeface="Impact"/>
            </a:endParaRPr>
          </a:p>
          <a:p>
            <a:pPr algn="ctr"/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107763" dir="18900000" algn="ctr" rotWithShape="0">
                    <a:srgbClr val="990000">
                      <a:alpha val="50000"/>
                    </a:srgbClr>
                  </a:outerShdw>
                </a:effectLst>
                <a:latin typeface="Impact"/>
              </a:rPr>
              <a:t>              </a:t>
            </a:r>
            <a: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107763" dir="18900000" algn="ctr" rotWithShape="0">
                    <a:srgbClr val="990000">
                      <a:alpha val="50000"/>
                    </a:srgbClr>
                  </a:outerShdw>
                </a:effectLst>
                <a:latin typeface="Impact"/>
              </a:rPr>
              <a:t>0,147</a:t>
            </a:r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107763" dir="18900000" algn="ctr" rotWithShape="0">
                  <a:srgbClr val="990000">
                    <a:alpha val="50000"/>
                  </a:srgbClr>
                </a:outerShdw>
              </a:effectLst>
              <a:latin typeface="Impact"/>
            </a:endParaRPr>
          </a:p>
          <a:p>
            <a:pPr algn="ctr"/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107763" dir="18900000" algn="ctr" rotWithShape="0">
                    <a:srgbClr val="990000">
                      <a:alpha val="50000"/>
                    </a:srgbClr>
                  </a:outerShdw>
                </a:effectLst>
                <a:latin typeface="Impact"/>
              </a:rPr>
              <a:t>                             </a:t>
            </a:r>
            <a: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107763" dir="18900000" algn="ctr" rotWithShape="0">
                    <a:srgbClr val="990000">
                      <a:alpha val="50000"/>
                    </a:srgbClr>
                  </a:outerShdw>
                </a:effectLst>
                <a:latin typeface="Impact"/>
              </a:rPr>
              <a:t>7,8</a:t>
            </a:r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107763" dir="18900000" algn="ctr" rotWithShape="0">
                  <a:srgbClr val="990000">
                    <a:alpha val="50000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1200" dirty="0">
                <a:solidFill>
                  <a:srgbClr val="FF0000"/>
                </a:solidFill>
              </a:rPr>
              <a:t/>
            </a:r>
            <a:br>
              <a:rPr lang="ru-RU" sz="1200" dirty="0">
                <a:solidFill>
                  <a:srgbClr val="FF0000"/>
                </a:solidFill>
              </a:rPr>
            </a:br>
            <a:r>
              <a:rPr lang="en-US" sz="4000" dirty="0">
                <a:cs typeface="Arial" charset="0"/>
                <a:sym typeface="Webdings" pitchFamily="18" charset="2"/>
              </a:rPr>
              <a:t/>
            </a:r>
            <a:br>
              <a:rPr lang="en-US" sz="4000" dirty="0">
                <a:cs typeface="Arial" charset="0"/>
                <a:sym typeface="Webdings" pitchFamily="18" charset="2"/>
              </a:rPr>
            </a:br>
            <a:r>
              <a:rPr lang="ru-RU" sz="4000" dirty="0" smtClean="0">
                <a:solidFill>
                  <a:srgbClr val="FF0000"/>
                </a:solidFill>
              </a:rPr>
              <a:t>Найди ошибку :</a:t>
            </a:r>
            <a:endParaRPr lang="ru-RU" sz="4000" dirty="0">
              <a:cs typeface="Arial" charset="0"/>
              <a:sym typeface="Webdings" pitchFamily="18" charset="2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200" dirty="0" smtClean="0"/>
              <a:t>   </a:t>
            </a:r>
            <a:r>
              <a:rPr lang="en-US" sz="3200" dirty="0" smtClean="0"/>
              <a:t>1)  </a:t>
            </a:r>
            <a:r>
              <a:rPr lang="ru-RU" sz="3200" dirty="0" smtClean="0"/>
              <a:t>54,26 </a:t>
            </a:r>
            <a:r>
              <a:rPr lang="en-US" sz="3200" dirty="0" smtClean="0">
                <a:cs typeface="Arial" charset="0"/>
              </a:rPr>
              <a:t>·</a:t>
            </a:r>
            <a:r>
              <a:rPr lang="ru-RU" sz="3200" dirty="0" smtClean="0"/>
              <a:t> 10 = 5,426</a:t>
            </a:r>
            <a:br>
              <a:rPr lang="ru-RU" sz="3200" dirty="0" smtClean="0"/>
            </a:br>
            <a:r>
              <a:rPr lang="en-US" sz="3200" dirty="0" smtClean="0"/>
              <a:t>2)  </a:t>
            </a:r>
            <a:r>
              <a:rPr lang="ru-RU" sz="3200" dirty="0" smtClean="0"/>
              <a:t>0,5162 </a:t>
            </a:r>
            <a:r>
              <a:rPr lang="en-US" sz="3200" dirty="0" smtClean="0">
                <a:cs typeface="Arial" charset="0"/>
              </a:rPr>
              <a:t>·</a:t>
            </a:r>
            <a:r>
              <a:rPr lang="ru-RU" sz="3200" dirty="0" smtClean="0">
                <a:cs typeface="Arial" charset="0"/>
              </a:rPr>
              <a:t> 100 = 516,2</a:t>
            </a:r>
            <a:br>
              <a:rPr lang="ru-RU" sz="3200" dirty="0" smtClean="0">
                <a:cs typeface="Arial" charset="0"/>
              </a:rPr>
            </a:br>
            <a:r>
              <a:rPr lang="en-US" sz="3200" dirty="0" smtClean="0">
                <a:cs typeface="Arial" charset="0"/>
              </a:rPr>
              <a:t>3)  </a:t>
            </a:r>
            <a:r>
              <a:rPr lang="ru-RU" sz="3200" dirty="0" smtClean="0">
                <a:cs typeface="Arial" charset="0"/>
              </a:rPr>
              <a:t>74 </a:t>
            </a:r>
            <a:r>
              <a:rPr lang="en-US" sz="3200" dirty="0" smtClean="0">
                <a:cs typeface="Arial" charset="0"/>
              </a:rPr>
              <a:t>·</a:t>
            </a:r>
            <a:r>
              <a:rPr lang="ru-RU" sz="3200" dirty="0" smtClean="0">
                <a:cs typeface="Arial" charset="0"/>
              </a:rPr>
              <a:t> 100 = 74</a:t>
            </a:r>
            <a:br>
              <a:rPr lang="ru-RU" sz="3200" dirty="0" smtClean="0">
                <a:cs typeface="Arial" charset="0"/>
              </a:rPr>
            </a:br>
            <a:r>
              <a:rPr lang="en-US" sz="3200" dirty="0" smtClean="0">
                <a:cs typeface="Arial" charset="0"/>
              </a:rPr>
              <a:t>4)  </a:t>
            </a:r>
            <a:r>
              <a:rPr lang="ru-RU" sz="3200" dirty="0" smtClean="0">
                <a:cs typeface="Arial" charset="0"/>
              </a:rPr>
              <a:t>4,2 </a:t>
            </a:r>
            <a:r>
              <a:rPr lang="en-US" sz="3200" dirty="0" smtClean="0">
                <a:cs typeface="Arial" charset="0"/>
                <a:sym typeface="Webdings" pitchFamily="18" charset="2"/>
              </a:rPr>
              <a:t>·</a:t>
            </a:r>
            <a:r>
              <a:rPr lang="ru-RU" sz="3200" dirty="0" smtClean="0">
                <a:cs typeface="Arial" charset="0"/>
                <a:sym typeface="Webdings" pitchFamily="18" charset="2"/>
              </a:rPr>
              <a:t> 1000 = 420</a:t>
            </a:r>
            <a:br>
              <a:rPr lang="ru-RU" sz="3200" dirty="0" smtClean="0">
                <a:cs typeface="Arial" charset="0"/>
                <a:sym typeface="Webdings" pitchFamily="18" charset="2"/>
              </a:rPr>
            </a:br>
            <a:r>
              <a:rPr lang="ru-RU" sz="3200" dirty="0" smtClean="0">
                <a:cs typeface="Arial" charset="0"/>
                <a:sym typeface="Webdings" pitchFamily="18" charset="2"/>
              </a:rPr>
              <a:t/>
            </a:r>
            <a:br>
              <a:rPr lang="ru-RU" sz="3200" dirty="0" smtClean="0">
                <a:cs typeface="Arial" charset="0"/>
                <a:sym typeface="Webdings" pitchFamily="18" charset="2"/>
              </a:rPr>
            </a:br>
            <a:r>
              <a:rPr lang="ru-RU" sz="2800" dirty="0" smtClean="0">
                <a:cs typeface="Arial" charset="0"/>
                <a:sym typeface="Webdings" pitchFamily="18" charset="2"/>
              </a:rPr>
              <a:t>На какое число можно умножить дробь, чтобы результат оказался натуральным числом?</a:t>
            </a:r>
            <a:br>
              <a:rPr lang="ru-RU" sz="2800" dirty="0" smtClean="0">
                <a:cs typeface="Arial" charset="0"/>
                <a:sym typeface="Webdings" pitchFamily="18" charset="2"/>
              </a:rPr>
            </a:br>
            <a:r>
              <a:rPr lang="ru-RU" sz="2800" dirty="0" smtClean="0">
                <a:cs typeface="Arial" charset="0"/>
                <a:sym typeface="Webdings" pitchFamily="18" charset="2"/>
              </a:rPr>
              <a:t>   7,1</a:t>
            </a:r>
            <a:r>
              <a:rPr lang="en-US" sz="2800" dirty="0" smtClean="0">
                <a:cs typeface="Arial" charset="0"/>
                <a:sym typeface="Webdings" pitchFamily="18" charset="2"/>
              </a:rPr>
              <a:t>; </a:t>
            </a:r>
            <a:r>
              <a:rPr lang="ru-RU" sz="2800" dirty="0" smtClean="0">
                <a:cs typeface="Arial" charset="0"/>
                <a:sym typeface="Webdings" pitchFamily="18" charset="2"/>
              </a:rPr>
              <a:t>      </a:t>
            </a:r>
            <a:r>
              <a:rPr lang="en-US" sz="2800" dirty="0" smtClean="0">
                <a:cs typeface="Arial" charset="0"/>
                <a:sym typeface="Webdings" pitchFamily="18" charset="2"/>
              </a:rPr>
              <a:t>0</a:t>
            </a:r>
            <a:r>
              <a:rPr lang="ru-RU" sz="2800" dirty="0" smtClean="0">
                <a:cs typeface="Arial" charset="0"/>
                <a:sym typeface="Webdings" pitchFamily="18" charset="2"/>
              </a:rPr>
              <a:t>,5</a:t>
            </a:r>
            <a:r>
              <a:rPr lang="en-US" sz="2800" dirty="0" smtClean="0">
                <a:cs typeface="Arial" charset="0"/>
                <a:sym typeface="Webdings" pitchFamily="18" charset="2"/>
              </a:rPr>
              <a:t>;</a:t>
            </a:r>
            <a:r>
              <a:rPr lang="ru-RU" sz="2800" dirty="0" smtClean="0">
                <a:cs typeface="Arial" charset="0"/>
                <a:sym typeface="Webdings" pitchFamily="18" charset="2"/>
              </a:rPr>
              <a:t>      3,52.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Задумайте десятичную дробь.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r>
              <a:rPr lang="ru-RU" dirty="0" smtClean="0"/>
              <a:t>З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апишите её в тетрадь. 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Умножьте ее на два, результат запишите.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Произведение умножьте на 5 и запишите результат.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полученной дроби (числе) перенесите запятую на один знак влево.</a:t>
            </a:r>
          </a:p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Какое число у вас получилось по сравнению с задуманным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Прямо пойдёшь – короткий путь изберёшь.</a:t>
            </a:r>
          </a:p>
          <a:p>
            <a:r>
              <a:rPr lang="ru-RU" dirty="0" smtClean="0"/>
              <a:t>Направо пойдёшь – меньше трудностей найдёшь, но к цели быстро  не дойдёшь.</a:t>
            </a:r>
          </a:p>
          <a:p>
            <a:r>
              <a:rPr lang="ru-RU" dirty="0" smtClean="0"/>
              <a:t>Налево пойдёшь – на легкий, но длинный путь попадёшь.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188913"/>
            <a:ext cx="7543800" cy="1295400"/>
          </a:xfrm>
        </p:spPr>
        <p:txBody>
          <a:bodyPr/>
          <a:lstStyle/>
          <a:p>
            <a:pPr eaLnBrk="1" hangingPunct="1"/>
            <a:r>
              <a:rPr lang="ru-RU" i="1" smtClean="0">
                <a:solidFill>
                  <a:schemeClr val="accent2"/>
                </a:solidFill>
              </a:rPr>
              <a:t>Помогите мне, дети.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3500" dirty="0" smtClean="0"/>
              <a:t>  </a:t>
            </a:r>
            <a:r>
              <a:rPr lang="ru-RU" sz="2500" dirty="0" smtClean="0"/>
              <a:t>Хочу избушку обнести высоким забором, чтобы не бояться мне больше Кощея. Какой длины забор мне нужен, если длина участка 12,</a:t>
            </a:r>
            <a:r>
              <a:rPr lang="en-US" sz="2500" dirty="0" smtClean="0"/>
              <a:t>4</a:t>
            </a:r>
            <a:r>
              <a:rPr lang="ru-RU" sz="2500" dirty="0" smtClean="0"/>
              <a:t>м, а ширина </a:t>
            </a:r>
            <a:r>
              <a:rPr lang="en-US" sz="2500" dirty="0" smtClean="0"/>
              <a:t>5</a:t>
            </a:r>
            <a:r>
              <a:rPr lang="ru-RU" sz="2500" dirty="0" smtClean="0"/>
              <a:t>,</a:t>
            </a:r>
            <a:r>
              <a:rPr lang="en-US" sz="2500" dirty="0" smtClean="0"/>
              <a:t>7</a:t>
            </a:r>
            <a:r>
              <a:rPr lang="ru-RU" sz="2500" dirty="0" smtClean="0"/>
              <a:t>м?</a:t>
            </a:r>
            <a:r>
              <a:rPr lang="ru-RU" sz="3500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500" dirty="0" smtClean="0"/>
              <a:t>   </a:t>
            </a:r>
            <a:r>
              <a:rPr lang="ru-RU" sz="3500" dirty="0" smtClean="0">
                <a:solidFill>
                  <a:srgbClr val="0066FF"/>
                </a:solidFill>
              </a:rPr>
              <a:t>Р = (12,</a:t>
            </a:r>
            <a:r>
              <a:rPr lang="en-US" sz="3500" dirty="0" smtClean="0">
                <a:solidFill>
                  <a:srgbClr val="0066FF"/>
                </a:solidFill>
              </a:rPr>
              <a:t>4</a:t>
            </a:r>
            <a:r>
              <a:rPr lang="ru-RU" sz="3500" dirty="0" smtClean="0">
                <a:solidFill>
                  <a:srgbClr val="0066FF"/>
                </a:solidFill>
              </a:rPr>
              <a:t> + </a:t>
            </a:r>
            <a:r>
              <a:rPr lang="en-US" sz="3500" dirty="0" smtClean="0">
                <a:solidFill>
                  <a:srgbClr val="0066FF"/>
                </a:solidFill>
              </a:rPr>
              <a:t>5</a:t>
            </a:r>
            <a:r>
              <a:rPr lang="ru-RU" sz="3500" dirty="0" smtClean="0">
                <a:solidFill>
                  <a:srgbClr val="0066FF"/>
                </a:solidFill>
              </a:rPr>
              <a:t>,</a:t>
            </a:r>
            <a:r>
              <a:rPr lang="en-US" sz="3500" dirty="0" smtClean="0">
                <a:solidFill>
                  <a:srgbClr val="0066FF"/>
                </a:solidFill>
              </a:rPr>
              <a:t>7</a:t>
            </a:r>
            <a:r>
              <a:rPr lang="ru-RU" sz="3500" dirty="0" smtClean="0">
                <a:solidFill>
                  <a:srgbClr val="0066FF"/>
                </a:solidFill>
              </a:rPr>
              <a:t>)</a:t>
            </a:r>
            <a:r>
              <a:rPr lang="en-US" sz="3500" dirty="0" smtClean="0">
                <a:solidFill>
                  <a:srgbClr val="0066FF"/>
                </a:solidFill>
                <a:cs typeface="Arial" charset="0"/>
              </a:rPr>
              <a:t>×</a:t>
            </a:r>
            <a:r>
              <a:rPr lang="ru-RU" sz="3500" dirty="0" smtClean="0">
                <a:solidFill>
                  <a:srgbClr val="0066FF"/>
                </a:solidFill>
                <a:cs typeface="Arial" charset="0"/>
              </a:rPr>
              <a:t>2=18,</a:t>
            </a:r>
            <a:r>
              <a:rPr lang="en-US" sz="3500" dirty="0" smtClean="0">
                <a:solidFill>
                  <a:srgbClr val="0066FF"/>
                </a:solidFill>
                <a:cs typeface="Arial" charset="0"/>
              </a:rPr>
              <a:t>1×</a:t>
            </a:r>
            <a:r>
              <a:rPr lang="ru-RU" sz="3500" dirty="0" smtClean="0">
                <a:solidFill>
                  <a:srgbClr val="0066FF"/>
                </a:solidFill>
                <a:cs typeface="Arial" charset="0"/>
              </a:rPr>
              <a:t>2=3</a:t>
            </a:r>
            <a:r>
              <a:rPr lang="en-US" sz="3500" dirty="0" smtClean="0">
                <a:solidFill>
                  <a:srgbClr val="0066FF"/>
                </a:solidFill>
                <a:cs typeface="Arial" charset="0"/>
              </a:rPr>
              <a:t>6</a:t>
            </a:r>
            <a:r>
              <a:rPr lang="ru-RU" sz="3500" dirty="0" smtClean="0">
                <a:solidFill>
                  <a:srgbClr val="0066FF"/>
                </a:solidFill>
                <a:cs typeface="Arial" charset="0"/>
              </a:rPr>
              <a:t>,</a:t>
            </a:r>
            <a:r>
              <a:rPr lang="en-US" sz="3500" dirty="0" smtClean="0">
                <a:solidFill>
                  <a:srgbClr val="0066FF"/>
                </a:solidFill>
                <a:cs typeface="Arial" charset="0"/>
              </a:rPr>
              <a:t>2</a:t>
            </a:r>
            <a:r>
              <a:rPr lang="ru-RU" sz="3500" dirty="0" smtClean="0">
                <a:solidFill>
                  <a:srgbClr val="0066FF"/>
                </a:solidFill>
                <a:cs typeface="Arial" charset="0"/>
              </a:rPr>
              <a:t>м</a:t>
            </a:r>
            <a:r>
              <a:rPr lang="ru-RU" sz="3500" dirty="0" smtClean="0">
                <a:cs typeface="Arial" charset="0"/>
              </a:rPr>
              <a:t>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500" b="1" i="1" u="sng" dirty="0" smtClean="0">
                <a:solidFill>
                  <a:srgbClr val="FF0066"/>
                </a:solidFill>
                <a:cs typeface="Arial" charset="0"/>
              </a:rPr>
              <a:t>Вывод:</a:t>
            </a:r>
            <a:r>
              <a:rPr lang="ru-RU" sz="2500" dirty="0" smtClean="0">
                <a:cs typeface="Arial" charset="0"/>
              </a:rPr>
              <a:t> В множителе 18,</a:t>
            </a:r>
            <a:r>
              <a:rPr lang="en-US" sz="2500" dirty="0" smtClean="0">
                <a:cs typeface="Arial" charset="0"/>
              </a:rPr>
              <a:t>1</a:t>
            </a:r>
            <a:r>
              <a:rPr lang="ru-RU" sz="2500" dirty="0" smtClean="0">
                <a:cs typeface="Arial" charset="0"/>
              </a:rPr>
              <a:t> после запятой                               один знак и в произведении после                                  запятой один знак.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500" dirty="0" smtClean="0">
                <a:cs typeface="Arial" charset="0"/>
              </a:rPr>
              <a:t>    </a:t>
            </a:r>
            <a:endParaRPr lang="en-US" sz="2500" dirty="0" smtClean="0">
              <a:cs typeface="Arial" charset="0"/>
            </a:endParaRPr>
          </a:p>
        </p:txBody>
      </p:sp>
      <p:pic>
        <p:nvPicPr>
          <p:cNvPr id="6148" name="Picture 6" descr="BL00261_">
            <a:hlinkHover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3086100"/>
            <a:ext cx="25908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7" descr="PE0405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928813" cy="148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4787900" y="4652963"/>
            <a:ext cx="2159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156325" y="4652963"/>
            <a:ext cx="2159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 animBg="1"/>
      <p:bldP spid="410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200" dirty="0" smtClean="0"/>
              <a:t>   </a:t>
            </a:r>
            <a:endParaRPr lang="ru-RU" dirty="0" smtClean="0"/>
          </a:p>
          <a:p>
            <a:r>
              <a:rPr lang="ru-RU" dirty="0" smtClean="0"/>
              <a:t>п</a:t>
            </a:r>
            <a:r>
              <a:rPr lang="ru-RU" dirty="0" smtClean="0"/>
              <a:t>.34</a:t>
            </a:r>
            <a:r>
              <a:rPr lang="ru-RU" dirty="0" smtClean="0"/>
              <a:t>, № 1330 (</a:t>
            </a:r>
            <a:r>
              <a:rPr lang="ru-RU" dirty="0" err="1" smtClean="0"/>
              <a:t>в,г</a:t>
            </a:r>
            <a:r>
              <a:rPr lang="ru-RU" dirty="0" smtClean="0"/>
              <a:t>), №1333 (</a:t>
            </a:r>
            <a:r>
              <a:rPr lang="ru-RU" dirty="0" err="1" smtClean="0"/>
              <a:t>г-е</a:t>
            </a:r>
            <a:r>
              <a:rPr lang="ru-RU" dirty="0" smtClean="0"/>
              <a:t>),№1332</a:t>
            </a:r>
          </a:p>
          <a:p>
            <a:pPr>
              <a:buNone/>
            </a:pPr>
            <a:r>
              <a:rPr lang="ru-RU" dirty="0" smtClean="0"/>
              <a:t>Задача  </a:t>
            </a:r>
          </a:p>
          <a:p>
            <a:pPr>
              <a:buNone/>
            </a:pPr>
            <a:r>
              <a:rPr lang="ru-RU" dirty="0" smtClean="0"/>
              <a:t>Чтобы получить суточную норму белков пятикласснику необходимо съедать в день 0,2 кг мяса. Сколько кг мяса необходимо съедать в год для нормального развития ?</a:t>
            </a:r>
          </a:p>
          <a:p>
            <a:pPr>
              <a:buNone/>
            </a:pPr>
            <a:r>
              <a:rPr lang="ru-RU" sz="1800" dirty="0" smtClean="0"/>
              <a:t>(По желанию)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806432"/>
          </a:xfrm>
        </p:spPr>
        <p:txBody>
          <a:bodyPr/>
          <a:lstStyle/>
          <a:p>
            <a:r>
              <a:rPr lang="ru-RU" dirty="0" smtClean="0"/>
              <a:t>Чем занимались на уроке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14974"/>
          </a:xfrm>
        </p:spPr>
        <p:txBody>
          <a:bodyPr/>
          <a:lstStyle/>
          <a:p>
            <a:r>
              <a:rPr lang="ru-RU" dirty="0" smtClean="0"/>
              <a:t>1 Как умножить десятичную дробь на натуральное число.</a:t>
            </a:r>
          </a:p>
          <a:p>
            <a:r>
              <a:rPr lang="ru-RU" dirty="0" smtClean="0"/>
              <a:t>2 Как умножить десятичную дробь на 10,100 и т.д.</a:t>
            </a:r>
          </a:p>
          <a:p>
            <a:r>
              <a:rPr lang="ru-RU" dirty="0" smtClean="0"/>
              <a:t>3 Что понравилось на уроке?</a:t>
            </a:r>
          </a:p>
          <a:p>
            <a:r>
              <a:rPr lang="ru-RU" dirty="0" smtClean="0"/>
              <a:t> а) работа с презентацией </a:t>
            </a:r>
          </a:p>
          <a:p>
            <a:r>
              <a:rPr lang="ru-RU" dirty="0" smtClean="0"/>
              <a:t> б) математическая эстафета</a:t>
            </a:r>
          </a:p>
          <a:p>
            <a:r>
              <a:rPr lang="ru-RU" dirty="0" smtClean="0"/>
              <a:t> в) отгадай число</a:t>
            </a:r>
          </a:p>
          <a:p>
            <a:pPr>
              <a:buNone/>
            </a:pPr>
            <a:r>
              <a:rPr lang="ru-RU" dirty="0" smtClean="0"/>
              <a:t>    (отметьте в оценочных листах)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500" dirty="0" smtClean="0"/>
              <a:t>Расположить числа в порядке возрастания.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600" dirty="0" smtClean="0">
                <a:ln>
                  <a:solidFill>
                    <a:sysClr val="windowText" lastClr="000000"/>
                  </a:solidFill>
                </a:ln>
                <a:solidFill>
                  <a:schemeClr val="accent2"/>
                </a:solidFill>
              </a:rPr>
              <a:t>Согласно данным Всемирной организации здравоохранения, здоровье человека зависит от следующих факторов: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600" dirty="0" smtClean="0">
                <a:ln>
                  <a:solidFill>
                    <a:sysClr val="windowText" lastClr="000000"/>
                  </a:solidFill>
                </a:ln>
                <a:solidFill>
                  <a:schemeClr val="accent2"/>
                </a:solidFill>
              </a:rPr>
              <a:t>на 0,1 от социальных условий,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600" dirty="0" smtClean="0">
                <a:ln>
                  <a:solidFill>
                    <a:sysClr val="windowText" lastClr="000000"/>
                  </a:solidFill>
                </a:ln>
                <a:solidFill>
                  <a:schemeClr val="accent2"/>
                </a:solidFill>
              </a:rPr>
              <a:t>на 0,15 от наследственности,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600" dirty="0" smtClean="0">
                <a:ln>
                  <a:solidFill>
                    <a:sysClr val="windowText" lastClr="000000"/>
                  </a:solidFill>
                </a:ln>
                <a:solidFill>
                  <a:schemeClr val="accent2"/>
                </a:solidFill>
              </a:rPr>
              <a:t>на 0,08 от медицинского обслуживания,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600" dirty="0" smtClean="0">
                <a:ln>
                  <a:solidFill>
                    <a:sysClr val="windowText" lastClr="000000"/>
                  </a:solidFill>
                </a:ln>
                <a:solidFill>
                  <a:schemeClr val="accent2"/>
                </a:solidFill>
              </a:rPr>
              <a:t>на 0,07 от экологии,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600" dirty="0" smtClean="0">
                <a:ln>
                  <a:solidFill>
                    <a:sysClr val="windowText" lastClr="000000"/>
                  </a:solidFill>
                </a:ln>
                <a:solidFill>
                  <a:schemeClr val="accent2"/>
                </a:solidFill>
              </a:rPr>
              <a:t>на 0,6 от его образа жизни.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600" dirty="0" smtClean="0">
              <a:ln>
                <a:solidFill>
                  <a:sysClr val="windowText" lastClr="000000"/>
                </a:solidFill>
              </a:ln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600" dirty="0" smtClean="0">
                <a:ln>
                  <a:solidFill>
                    <a:sysClr val="windowText" lastClr="000000"/>
                  </a:solidFill>
                </a:ln>
                <a:solidFill>
                  <a:schemeClr val="accent2"/>
                </a:solidFill>
              </a:rPr>
              <a:t>Назовите наибольшую из дробей и сделайте вывод.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600" i="1" dirty="0" smtClean="0">
                <a:solidFill>
                  <a:schemeClr val="accent2"/>
                </a:solidFill>
              </a:rPr>
              <a:t>    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600" i="1" dirty="0" smtClean="0">
                <a:solidFill>
                  <a:schemeClr val="accent2"/>
                </a:solidFill>
              </a:rPr>
              <a:t> </a:t>
            </a:r>
            <a:endParaRPr lang="ru-RU" sz="2600" b="1" i="1" dirty="0" smtClean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1069</TotalTime>
  <Words>364</Words>
  <Application>Microsoft Office PowerPoint</Application>
  <PresentationFormat>Экран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Тема: «Умножение десятичных дробей на натуральные числа»</vt:lpstr>
      <vt:lpstr>Слайд 2</vt:lpstr>
      <vt:lpstr>      Найди ошибку :</vt:lpstr>
      <vt:lpstr>Задумайте десятичную дробь.</vt:lpstr>
      <vt:lpstr>Слайд 5</vt:lpstr>
      <vt:lpstr>Помогите мне, дети.</vt:lpstr>
      <vt:lpstr>Домашнее задание:</vt:lpstr>
      <vt:lpstr>Чем занимались на уроке</vt:lpstr>
      <vt:lpstr>Расположить числа в порядке возрастания.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Умножение десятичных дробей.</dc:title>
  <dc:creator>Валентина</dc:creator>
  <cp:lastModifiedBy>Mihael</cp:lastModifiedBy>
  <cp:revision>59</cp:revision>
  <dcterms:created xsi:type="dcterms:W3CDTF">2008-01-27T12:33:49Z</dcterms:created>
  <dcterms:modified xsi:type="dcterms:W3CDTF">2012-04-13T07:24:37Z</dcterms:modified>
</cp:coreProperties>
</file>