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499" autoAdjust="0"/>
    <p:restoredTop sz="94660"/>
  </p:normalViewPr>
  <p:slideViewPr>
    <p:cSldViewPr>
      <p:cViewPr>
        <p:scale>
          <a:sx n="64" d="100"/>
          <a:sy n="64" d="100"/>
        </p:scale>
        <p:origin x="-1236" y="-9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1195DD-F7E3-4B29-948D-52B232015565}" type="datetimeFigureOut">
              <a:rPr lang="ru-RU" smtClean="0"/>
              <a:pPr/>
              <a:t>27.01.2013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056B2F-D221-4513-BE37-6EDB620AD6B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27.01.2013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27.01.2013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27.01.2013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27.01.2013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27.01.2013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27.01.2013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27.01.2013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dirty="0" smtClean="0">
                <a:solidFill>
                  <a:schemeClr val="bg1"/>
                </a:solidFill>
              </a:rPr>
              <a:t>Познаем физику вместе</a:t>
            </a:r>
            <a:endParaRPr lang="ru-RU" dirty="0">
              <a:solidFill>
                <a:schemeClr val="bg1"/>
              </a:solidFill>
            </a:endParaRPr>
          </a:p>
        </p:txBody>
      </p:sp>
      <p:pic>
        <p:nvPicPr>
          <p:cNvPr id="8196" name="Picture 4" descr="http://pressa.irk.ru/images/editions/kop/2007/n46/21040196.jpg"/>
          <p:cNvPicPr>
            <a:picLocks noChangeAspect="1" noChangeArrowheads="1"/>
          </p:cNvPicPr>
          <p:nvPr/>
        </p:nvPicPr>
        <p:blipFill>
          <a:blip r:embed="rId2" cstate="print"/>
          <a:srcRect/>
          <a:stretch>
            <a:fillRect/>
          </a:stretch>
        </p:blipFill>
        <p:spPr bwMode="auto">
          <a:xfrm>
            <a:off x="785786" y="3429000"/>
            <a:ext cx="1877537" cy="2928958"/>
          </a:xfrm>
          <a:prstGeom prst="rect">
            <a:avLst/>
          </a:prstGeom>
          <a:noFill/>
        </p:spPr>
      </p:pic>
      <p:pic>
        <p:nvPicPr>
          <p:cNvPr id="8198" name="Picture 6" descr="http://www.sylviarimm.com/images/Boyatdesk.png"/>
          <p:cNvPicPr>
            <a:picLocks noChangeAspect="1" noChangeArrowheads="1"/>
          </p:cNvPicPr>
          <p:nvPr/>
        </p:nvPicPr>
        <p:blipFill>
          <a:blip r:embed="rId3" cstate="print"/>
          <a:srcRect/>
          <a:stretch>
            <a:fillRect/>
          </a:stretch>
        </p:blipFill>
        <p:spPr bwMode="auto">
          <a:xfrm>
            <a:off x="6715140" y="3714752"/>
            <a:ext cx="2000264" cy="2720359"/>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00034" y="1857364"/>
            <a:ext cx="7854696" cy="4481094"/>
          </a:xfrm>
        </p:spPr>
        <p:txBody>
          <a:bodyPr>
            <a:normAutofit fontScale="25000" lnSpcReduction="20000"/>
          </a:bodyPr>
          <a:lstStyle/>
          <a:p>
            <a:pPr lvl="0" algn="just"/>
            <a:r>
              <a:rPr lang="ru-RU" sz="10400" dirty="0" smtClean="0"/>
              <a:t>6.  Был один Антошка, посмотрел в окошко – там второй</a:t>
            </a:r>
            <a:r>
              <a:rPr lang="ru-RU" sz="10400" b="1" dirty="0" smtClean="0"/>
              <a:t> </a:t>
            </a:r>
            <a:r>
              <a:rPr lang="ru-RU" sz="10400" dirty="0" smtClean="0"/>
              <a:t>Антошка! Что это за окошко? Куда смотрел Антошка? </a:t>
            </a:r>
            <a:r>
              <a:rPr lang="ru-RU" sz="10400" i="1" dirty="0" smtClean="0"/>
              <a:t>(Зеркало)</a:t>
            </a:r>
          </a:p>
          <a:p>
            <a:pPr lvl="0" algn="just"/>
            <a:endParaRPr lang="ru-RU" sz="10400" i="1" dirty="0" smtClean="0"/>
          </a:p>
          <a:p>
            <a:pPr lvl="0" algn="just"/>
            <a:r>
              <a:rPr lang="ru-RU" sz="10400" dirty="0" smtClean="0"/>
              <a:t>7. Висит груша – нельзя скушать</a:t>
            </a:r>
            <a:r>
              <a:rPr lang="ru-RU" sz="10400" b="1" dirty="0" smtClean="0"/>
              <a:t>.</a:t>
            </a:r>
            <a:r>
              <a:rPr lang="ru-RU" sz="10400" dirty="0" smtClean="0"/>
              <a:t> </a:t>
            </a:r>
            <a:r>
              <a:rPr lang="ru-RU" sz="10400" i="1" dirty="0" smtClean="0"/>
              <a:t>(Лампочка) </a:t>
            </a:r>
          </a:p>
          <a:p>
            <a:pPr lvl="0" algn="just"/>
            <a:endParaRPr lang="ru-RU" sz="10400" dirty="0" smtClean="0"/>
          </a:p>
          <a:p>
            <a:pPr lvl="0" algn="just"/>
            <a:r>
              <a:rPr lang="ru-RU" sz="10400" dirty="0" smtClean="0"/>
              <a:t>8. Что с земли не поднимешь? </a:t>
            </a:r>
            <a:r>
              <a:rPr lang="ru-RU" sz="10400" i="1" dirty="0" smtClean="0"/>
              <a:t>(Тень)</a:t>
            </a:r>
          </a:p>
          <a:p>
            <a:pPr lvl="0" algn="just"/>
            <a:endParaRPr lang="ru-RU" sz="10400" dirty="0" smtClean="0"/>
          </a:p>
          <a:p>
            <a:pPr lvl="0" algn="just"/>
            <a:r>
              <a:rPr lang="ru-RU" sz="10400" dirty="0" smtClean="0"/>
              <a:t>9. Видно нет у нее ума: ест она себя сама.</a:t>
            </a:r>
            <a:r>
              <a:rPr lang="ru-RU" sz="10400" i="1" dirty="0" smtClean="0"/>
              <a:t> (Свеча)</a:t>
            </a:r>
          </a:p>
          <a:p>
            <a:pPr lvl="0" algn="just"/>
            <a:r>
              <a:rPr lang="ru-RU" sz="10400" i="1" dirty="0" smtClean="0"/>
              <a:t> </a:t>
            </a:r>
            <a:endParaRPr lang="ru-RU" sz="10400" dirty="0" smtClean="0"/>
          </a:p>
          <a:p>
            <a:pPr lvl="0" algn="just"/>
            <a:r>
              <a:rPr lang="ru-RU" sz="10400" dirty="0" smtClean="0"/>
              <a:t>10. Чист и ясен, как алмаз,  дорог не бывает, он от матери рожден</a:t>
            </a:r>
            <a:r>
              <a:rPr lang="ru-RU" sz="10400" b="1" dirty="0" smtClean="0"/>
              <a:t>, </a:t>
            </a:r>
            <a:r>
              <a:rPr lang="ru-RU" sz="10400" dirty="0" smtClean="0"/>
              <a:t>сам ее рождает</a:t>
            </a:r>
            <a:r>
              <a:rPr lang="ru-RU" sz="10400" b="1" dirty="0" smtClean="0"/>
              <a:t>. </a:t>
            </a:r>
            <a:r>
              <a:rPr lang="ru-RU" sz="10400" i="1" dirty="0" smtClean="0"/>
              <a:t>(Лед)</a:t>
            </a:r>
            <a:endParaRPr lang="ru-RU" sz="10400" dirty="0" smtClean="0"/>
          </a:p>
          <a:p>
            <a:endParaRPr lang="ru-RU" dirty="0"/>
          </a:p>
        </p:txBody>
      </p:sp>
      <p:sp>
        <p:nvSpPr>
          <p:cNvPr id="4" name="Прямоугольник 3"/>
          <p:cNvSpPr/>
          <p:nvPr/>
        </p:nvSpPr>
        <p:spPr>
          <a:xfrm>
            <a:off x="214282" y="428604"/>
            <a:ext cx="8715436" cy="1107996"/>
          </a:xfrm>
          <a:prstGeom prst="rect">
            <a:avLst/>
          </a:prstGeom>
        </p:spPr>
        <p:txBody>
          <a:bodyPr wrap="square">
            <a:spAutoFit/>
          </a:bodyPr>
          <a:lstStyle/>
          <a:p>
            <a:r>
              <a:rPr lang="ru-RU" sz="6600" u="sng" dirty="0" smtClean="0">
                <a:solidFill>
                  <a:schemeClr val="tx1">
                    <a:lumMod val="75000"/>
                  </a:schemeClr>
                </a:solidFill>
                <a:latin typeface="+mj-lt"/>
              </a:rPr>
              <a:t>Ответы к конкурсу № 3</a:t>
            </a:r>
            <a:endParaRPr lang="ru-RU" sz="6600" dirty="0">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714488"/>
            <a:ext cx="7851648" cy="642942"/>
          </a:xfrm>
        </p:spPr>
        <p:txBody>
          <a:bodyPr>
            <a:normAutofit fontScale="90000"/>
          </a:bodyPr>
          <a:lstStyle/>
          <a:p>
            <a:pPr algn="just"/>
            <a:r>
              <a:rPr lang="ru-RU" sz="4000" dirty="0" smtClean="0"/>
              <a:t/>
            </a:r>
            <a:br>
              <a:rPr lang="ru-RU" sz="4000" dirty="0" smtClean="0"/>
            </a:br>
            <a:r>
              <a:rPr lang="ru-RU" sz="4000" dirty="0" smtClean="0"/>
              <a:t/>
            </a:r>
            <a:br>
              <a:rPr lang="ru-RU" sz="4000" dirty="0" smtClean="0"/>
            </a:br>
            <a:r>
              <a:rPr lang="ru-RU" sz="4000" dirty="0" smtClean="0"/>
              <a:t/>
            </a:r>
            <a:br>
              <a:rPr lang="ru-RU" sz="4000" dirty="0" smtClean="0"/>
            </a:br>
            <a:r>
              <a:rPr lang="ru-RU" sz="4000" dirty="0" smtClean="0"/>
              <a:t/>
            </a:r>
            <a:br>
              <a:rPr lang="ru-RU" sz="4000" dirty="0" smtClean="0"/>
            </a:br>
            <a:r>
              <a:rPr lang="ru-RU" sz="4000" dirty="0" smtClean="0"/>
              <a:t/>
            </a:r>
            <a:br>
              <a:rPr lang="ru-RU" sz="4000" dirty="0" smtClean="0"/>
            </a:br>
            <a:r>
              <a:rPr lang="ru-RU" sz="4000" dirty="0" smtClean="0"/>
              <a:t/>
            </a:r>
            <a:br>
              <a:rPr lang="ru-RU" sz="4000" dirty="0" smtClean="0"/>
            </a:br>
            <a:r>
              <a:rPr lang="ru-RU" sz="4000" dirty="0" smtClean="0"/>
              <a:t/>
            </a:r>
            <a:br>
              <a:rPr lang="ru-RU" sz="4000" dirty="0" smtClean="0"/>
            </a:br>
            <a:r>
              <a:rPr lang="ru-RU" sz="4000" dirty="0" smtClean="0"/>
              <a:t/>
            </a:r>
            <a:br>
              <a:rPr lang="ru-RU" sz="4000" dirty="0" smtClean="0"/>
            </a:br>
            <a:r>
              <a:rPr lang="ru-RU" sz="4000" dirty="0" smtClean="0"/>
              <a:t/>
            </a:r>
            <a:br>
              <a:rPr lang="ru-RU" sz="4000" dirty="0" smtClean="0"/>
            </a:br>
            <a:r>
              <a:rPr lang="ru-RU" sz="4000" dirty="0" smtClean="0"/>
              <a:t>Конкурс </a:t>
            </a:r>
            <a:r>
              <a:rPr lang="ru-RU" sz="4000" dirty="0" smtClean="0"/>
              <a:t>№4. «Обгоним на задаче</a:t>
            </a:r>
            <a:r>
              <a:rPr lang="ru-RU" sz="4000" dirty="0" smtClean="0"/>
              <a:t>»</a:t>
            </a:r>
            <a:r>
              <a:rPr lang="ru-RU" sz="4000" dirty="0" smtClean="0">
                <a:solidFill>
                  <a:schemeClr val="bg1"/>
                </a:solidFill>
              </a:rPr>
              <a:t> </a:t>
            </a:r>
            <a:r>
              <a:rPr lang="ru-RU" sz="6000" dirty="0" smtClean="0">
                <a:solidFill>
                  <a:schemeClr val="bg1"/>
                </a:solidFill>
              </a:rPr>
              <a:t/>
            </a:r>
            <a:br>
              <a:rPr lang="ru-RU" sz="6000" dirty="0" smtClean="0">
                <a:solidFill>
                  <a:schemeClr val="bg1"/>
                </a:solidFill>
              </a:rPr>
            </a:br>
            <a:r>
              <a:rPr lang="ru-RU" sz="2200" dirty="0" smtClean="0">
                <a:solidFill>
                  <a:schemeClr val="bg1"/>
                </a:solidFill>
              </a:rPr>
              <a:t>Каждый </a:t>
            </a:r>
            <a:r>
              <a:rPr lang="ru-RU" sz="2200" dirty="0" smtClean="0">
                <a:solidFill>
                  <a:schemeClr val="bg1"/>
                </a:solidFill>
              </a:rPr>
              <a:t>правильный ответ приносит  1балл команде.</a:t>
            </a:r>
            <a:r>
              <a:rPr lang="ru-RU" sz="6000" dirty="0" smtClean="0">
                <a:solidFill>
                  <a:schemeClr val="bg1"/>
                </a:solidFill>
              </a:rPr>
              <a:t/>
            </a:r>
            <a:br>
              <a:rPr lang="ru-RU" sz="6000" dirty="0" smtClean="0">
                <a:solidFill>
                  <a:schemeClr val="bg1"/>
                </a:solidFill>
              </a:rPr>
            </a:br>
            <a:r>
              <a:rPr lang="ru-RU" dirty="0" smtClean="0"/>
              <a:t/>
            </a:r>
            <a:br>
              <a:rPr lang="ru-RU" dirty="0" smtClean="0"/>
            </a:br>
            <a:endParaRPr lang="ru-RU" dirty="0"/>
          </a:p>
        </p:txBody>
      </p:sp>
      <p:sp>
        <p:nvSpPr>
          <p:cNvPr id="3" name="Подзаголовок 2"/>
          <p:cNvSpPr>
            <a:spLocks noGrp="1"/>
          </p:cNvSpPr>
          <p:nvPr>
            <p:ph type="subTitle" idx="1"/>
          </p:nvPr>
        </p:nvSpPr>
        <p:spPr>
          <a:xfrm>
            <a:off x="533400" y="1500174"/>
            <a:ext cx="7854696" cy="5357826"/>
          </a:xfrm>
        </p:spPr>
        <p:txBody>
          <a:bodyPr/>
          <a:lstStyle/>
          <a:p>
            <a:pPr algn="just"/>
            <a:r>
              <a:rPr lang="ru-RU" sz="2400" b="1" dirty="0" smtClean="0">
                <a:solidFill>
                  <a:srgbClr val="FF0000"/>
                </a:solidFill>
              </a:rPr>
              <a:t>Задача</a:t>
            </a:r>
            <a:r>
              <a:rPr lang="en-US" sz="2400" b="1" dirty="0" smtClean="0">
                <a:solidFill>
                  <a:srgbClr val="FF0000"/>
                </a:solidFill>
              </a:rPr>
              <a:t> </a:t>
            </a:r>
            <a:r>
              <a:rPr lang="ru-RU" sz="2400" b="1" dirty="0" smtClean="0">
                <a:solidFill>
                  <a:srgbClr val="FF0000"/>
                </a:solidFill>
              </a:rPr>
              <a:t>1.</a:t>
            </a:r>
            <a:r>
              <a:rPr lang="ru-RU" sz="2400" dirty="0" smtClean="0">
                <a:solidFill>
                  <a:srgbClr val="FF0000"/>
                </a:solidFill>
              </a:rPr>
              <a:t> </a:t>
            </a:r>
            <a:r>
              <a:rPr lang="ru-RU" sz="2400" dirty="0" smtClean="0"/>
              <a:t>Детский резиновый шар, наполненный водородом, через несколько часов становится слабо надутым. Почему?</a:t>
            </a:r>
          </a:p>
          <a:p>
            <a:pPr algn="just"/>
            <a:r>
              <a:rPr lang="ru-RU" sz="2400" b="1" dirty="0" smtClean="0">
                <a:solidFill>
                  <a:srgbClr val="FF0000"/>
                </a:solidFill>
              </a:rPr>
              <a:t>Задача</a:t>
            </a:r>
            <a:r>
              <a:rPr lang="en-US" sz="2400" b="1" dirty="0" smtClean="0">
                <a:solidFill>
                  <a:srgbClr val="FF0000"/>
                </a:solidFill>
              </a:rPr>
              <a:t> </a:t>
            </a:r>
            <a:r>
              <a:rPr lang="ru-RU" sz="2400" b="1" dirty="0" smtClean="0">
                <a:solidFill>
                  <a:srgbClr val="FF0000"/>
                </a:solidFill>
              </a:rPr>
              <a:t>2.</a:t>
            </a:r>
            <a:r>
              <a:rPr lang="ru-RU" sz="2400" dirty="0" smtClean="0">
                <a:solidFill>
                  <a:srgbClr val="FF0000"/>
                </a:solidFill>
              </a:rPr>
              <a:t> </a:t>
            </a:r>
            <a:r>
              <a:rPr lang="ru-RU" sz="2400" dirty="0" smtClean="0"/>
              <a:t>Какую траекторию при движении описывает центр колеса автомобиля относительно прямолинейной дороги? Точка обода колеса относительно оси этого колеса?</a:t>
            </a:r>
          </a:p>
          <a:p>
            <a:pPr algn="just"/>
            <a:r>
              <a:rPr lang="ru-RU" sz="2400" b="1" dirty="0" smtClean="0">
                <a:solidFill>
                  <a:srgbClr val="FF0000"/>
                </a:solidFill>
              </a:rPr>
              <a:t>Задача</a:t>
            </a:r>
            <a:r>
              <a:rPr lang="en-US" sz="2400" b="1" dirty="0" smtClean="0">
                <a:solidFill>
                  <a:srgbClr val="FF0000"/>
                </a:solidFill>
              </a:rPr>
              <a:t> </a:t>
            </a:r>
            <a:r>
              <a:rPr lang="ru-RU" sz="2400" b="1" dirty="0" smtClean="0">
                <a:solidFill>
                  <a:srgbClr val="FF0000"/>
                </a:solidFill>
              </a:rPr>
              <a:t>3.</a:t>
            </a:r>
            <a:r>
              <a:rPr lang="ru-RU" sz="2400" dirty="0" smtClean="0">
                <a:solidFill>
                  <a:srgbClr val="FF0000"/>
                </a:solidFill>
              </a:rPr>
              <a:t> </a:t>
            </a:r>
            <a:r>
              <a:rPr lang="ru-RU" sz="2400" dirty="0" smtClean="0"/>
              <a:t>В один из двух одинаковых сосудов (см. рисунок) налили воду (сосуд 1), в другой — раствор серной кислоты (сосуд 2) равной массы. Какая жидкость имеет большую плотность?</a:t>
            </a:r>
          </a:p>
          <a:p>
            <a:pPr algn="just"/>
            <a:endParaRPr lang="ru-RU" dirty="0" smtClean="0"/>
          </a:p>
          <a:p>
            <a:pPr algn="just"/>
            <a:endParaRPr lang="ru-RU" dirty="0" smtClean="0"/>
          </a:p>
          <a:p>
            <a:pPr algn="just"/>
            <a:endParaRPr lang="ru-RU" dirty="0" smtClean="0"/>
          </a:p>
          <a:p>
            <a:pPr algn="just"/>
            <a:endParaRPr lang="ru-RU" dirty="0"/>
          </a:p>
        </p:txBody>
      </p:sp>
      <p:pic>
        <p:nvPicPr>
          <p:cNvPr id="4" name="Рисунок 3"/>
          <p:cNvPicPr/>
          <p:nvPr/>
        </p:nvPicPr>
        <p:blipFill>
          <a:blip r:embed="rId2" cstate="print"/>
          <a:srcRect/>
          <a:stretch>
            <a:fillRect/>
          </a:stretch>
        </p:blipFill>
        <p:spPr bwMode="auto">
          <a:xfrm>
            <a:off x="785786" y="5857892"/>
            <a:ext cx="1695450" cy="781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214290"/>
            <a:ext cx="7851648" cy="1357322"/>
          </a:xfrm>
        </p:spPr>
        <p:txBody>
          <a:bodyPr>
            <a:normAutofit fontScale="90000"/>
          </a:bodyPr>
          <a:lstStyle/>
          <a:p>
            <a:pPr algn="ctr"/>
            <a:r>
              <a:rPr lang="ru-RU" dirty="0" smtClean="0"/>
              <a:t>Конкурс №4. «Обгоним на задаче»</a:t>
            </a:r>
            <a:endParaRPr lang="ru-RU" dirty="0"/>
          </a:p>
        </p:txBody>
      </p:sp>
      <p:sp>
        <p:nvSpPr>
          <p:cNvPr id="3" name="Подзаголовок 2"/>
          <p:cNvSpPr>
            <a:spLocks noGrp="1"/>
          </p:cNvSpPr>
          <p:nvPr>
            <p:ph type="subTitle" idx="1"/>
          </p:nvPr>
        </p:nvSpPr>
        <p:spPr>
          <a:xfrm>
            <a:off x="285720" y="1928802"/>
            <a:ext cx="8211886" cy="4572032"/>
          </a:xfrm>
        </p:spPr>
        <p:txBody>
          <a:bodyPr>
            <a:normAutofit fontScale="92500"/>
          </a:bodyPr>
          <a:lstStyle/>
          <a:p>
            <a:pPr algn="just"/>
            <a:r>
              <a:rPr lang="ru-RU" b="1" dirty="0" smtClean="0">
                <a:solidFill>
                  <a:srgbClr val="FF0000"/>
                </a:solidFill>
              </a:rPr>
              <a:t>Задача</a:t>
            </a:r>
            <a:r>
              <a:rPr lang="en-US" b="1" dirty="0" smtClean="0">
                <a:solidFill>
                  <a:srgbClr val="FF0000"/>
                </a:solidFill>
              </a:rPr>
              <a:t> </a:t>
            </a:r>
            <a:r>
              <a:rPr lang="ru-RU" b="1" dirty="0" smtClean="0">
                <a:solidFill>
                  <a:srgbClr val="FF0000"/>
                </a:solidFill>
              </a:rPr>
              <a:t>4.</a:t>
            </a:r>
            <a:r>
              <a:rPr lang="ru-RU" dirty="0" smtClean="0">
                <a:solidFill>
                  <a:srgbClr val="FF0000"/>
                </a:solidFill>
              </a:rPr>
              <a:t> </a:t>
            </a:r>
            <a:r>
              <a:rPr lang="ru-RU" dirty="0" smtClean="0"/>
              <a:t>Зубья пилы разводят в разные стороны от плоскости пилы. На рисунке показаны пропилы, сделанные неразведенной (а) и разведенной (б) пилами. Какой пилой труднее пилить: разведенной или неразведенной? Почему?</a:t>
            </a:r>
          </a:p>
          <a:p>
            <a:pPr algn="just"/>
            <a:endParaRPr lang="ru-RU" dirty="0" smtClean="0"/>
          </a:p>
          <a:p>
            <a:pPr algn="just"/>
            <a:endParaRPr lang="ru-RU" dirty="0" smtClean="0"/>
          </a:p>
          <a:p>
            <a:pPr algn="just"/>
            <a:endParaRPr lang="ru-RU" dirty="0" smtClean="0"/>
          </a:p>
          <a:p>
            <a:pPr algn="just"/>
            <a:endParaRPr lang="ru-RU" dirty="0" smtClean="0"/>
          </a:p>
          <a:p>
            <a:pPr algn="just"/>
            <a:r>
              <a:rPr lang="ru-RU" b="1" dirty="0" smtClean="0">
                <a:solidFill>
                  <a:srgbClr val="FF0000"/>
                </a:solidFill>
              </a:rPr>
              <a:t>Задача</a:t>
            </a:r>
            <a:r>
              <a:rPr lang="en-US" b="1" dirty="0" smtClean="0">
                <a:solidFill>
                  <a:srgbClr val="FF0000"/>
                </a:solidFill>
              </a:rPr>
              <a:t> </a:t>
            </a:r>
            <a:r>
              <a:rPr lang="ru-RU" b="1" dirty="0" smtClean="0">
                <a:solidFill>
                  <a:srgbClr val="FF0000"/>
                </a:solidFill>
              </a:rPr>
              <a:t>6.</a:t>
            </a:r>
            <a:r>
              <a:rPr lang="ru-RU" dirty="0" smtClean="0">
                <a:solidFill>
                  <a:srgbClr val="FF0000"/>
                </a:solidFill>
              </a:rPr>
              <a:t> </a:t>
            </a:r>
            <a:r>
              <a:rPr lang="ru-RU" dirty="0" smtClean="0"/>
              <a:t>Как изменяется объем пузырька воздуха, когда этот пузырек поднимается со дна водоема на поверхность?</a:t>
            </a:r>
          </a:p>
          <a:p>
            <a:pPr algn="just"/>
            <a:endParaRPr lang="ru-RU" dirty="0" smtClean="0"/>
          </a:p>
          <a:p>
            <a:pPr algn="just"/>
            <a:endParaRPr lang="ru-RU" dirty="0" smtClean="0"/>
          </a:p>
          <a:p>
            <a:endParaRPr lang="ru-RU" dirty="0"/>
          </a:p>
        </p:txBody>
      </p:sp>
      <p:pic>
        <p:nvPicPr>
          <p:cNvPr id="4" name="Рисунок 3"/>
          <p:cNvPicPr/>
          <p:nvPr/>
        </p:nvPicPr>
        <p:blipFill>
          <a:blip r:embed="rId2" cstate="print"/>
          <a:srcRect/>
          <a:stretch>
            <a:fillRect/>
          </a:stretch>
        </p:blipFill>
        <p:spPr bwMode="auto">
          <a:xfrm>
            <a:off x="571472" y="4071942"/>
            <a:ext cx="1924050" cy="1295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357166"/>
            <a:ext cx="7599262" cy="1343020"/>
          </a:xfrm>
        </p:spPr>
        <p:txBody>
          <a:bodyPr>
            <a:normAutofit fontScale="90000"/>
          </a:bodyPr>
          <a:lstStyle/>
          <a:p>
            <a:pPr algn="ctr"/>
            <a:r>
              <a:rPr lang="ru-RU" dirty="0" smtClean="0"/>
              <a:t>Конкурс №4. «Обгоним на задаче»</a:t>
            </a:r>
            <a:endParaRPr lang="ru-RU" dirty="0"/>
          </a:p>
        </p:txBody>
      </p:sp>
      <p:sp>
        <p:nvSpPr>
          <p:cNvPr id="3" name="Подзаголовок 2"/>
          <p:cNvSpPr>
            <a:spLocks noGrp="1"/>
          </p:cNvSpPr>
          <p:nvPr>
            <p:ph type="subTitle" idx="1"/>
          </p:nvPr>
        </p:nvSpPr>
        <p:spPr>
          <a:xfrm>
            <a:off x="642910" y="1857364"/>
            <a:ext cx="7854696" cy="4286280"/>
          </a:xfrm>
        </p:spPr>
        <p:txBody>
          <a:bodyPr>
            <a:normAutofit fontScale="92500"/>
          </a:bodyPr>
          <a:lstStyle/>
          <a:p>
            <a:pPr algn="just"/>
            <a:r>
              <a:rPr lang="ru-RU" b="1" dirty="0" smtClean="0">
                <a:solidFill>
                  <a:srgbClr val="FF0000"/>
                </a:solidFill>
              </a:rPr>
              <a:t>Задача</a:t>
            </a:r>
            <a:r>
              <a:rPr lang="en-US" b="1" dirty="0" smtClean="0">
                <a:solidFill>
                  <a:srgbClr val="FF0000"/>
                </a:solidFill>
              </a:rPr>
              <a:t> </a:t>
            </a:r>
            <a:r>
              <a:rPr lang="ru-RU" b="1" dirty="0" smtClean="0">
                <a:solidFill>
                  <a:srgbClr val="FF0000"/>
                </a:solidFill>
              </a:rPr>
              <a:t>7.</a:t>
            </a:r>
            <a:r>
              <a:rPr lang="ru-RU" dirty="0" smtClean="0">
                <a:solidFill>
                  <a:srgbClr val="FF0000"/>
                </a:solidFill>
              </a:rPr>
              <a:t> </a:t>
            </a:r>
            <a:r>
              <a:rPr lang="ru-RU" dirty="0" smtClean="0"/>
              <a:t>Одинаково ли давление воды в точках А, В и С? </a:t>
            </a:r>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r>
              <a:rPr lang="ru-RU" b="1" dirty="0" smtClean="0">
                <a:solidFill>
                  <a:srgbClr val="FF0000"/>
                </a:solidFill>
              </a:rPr>
              <a:t>Задача</a:t>
            </a:r>
            <a:r>
              <a:rPr lang="en-US" b="1" dirty="0" smtClean="0">
                <a:solidFill>
                  <a:srgbClr val="FF0000"/>
                </a:solidFill>
              </a:rPr>
              <a:t> </a:t>
            </a:r>
            <a:r>
              <a:rPr lang="ru-RU" b="1" dirty="0" smtClean="0">
                <a:solidFill>
                  <a:srgbClr val="FF0000"/>
                </a:solidFill>
              </a:rPr>
              <a:t>8.</a:t>
            </a:r>
            <a:r>
              <a:rPr lang="ru-RU" dirty="0" smtClean="0">
                <a:solidFill>
                  <a:srgbClr val="FF0000"/>
                </a:solidFill>
              </a:rPr>
              <a:t> </a:t>
            </a:r>
            <a:r>
              <a:rPr lang="ru-RU" dirty="0" smtClean="0"/>
              <a:t>К чашкам весов подвешены две гири – фарфоровая и железная – равного веса. Нарушится ли равновесие весов, если гири опустить в сосуд с водой?</a:t>
            </a:r>
          </a:p>
          <a:p>
            <a:pPr algn="just"/>
            <a:endParaRPr lang="ru-RU" dirty="0"/>
          </a:p>
        </p:txBody>
      </p:sp>
      <p:pic>
        <p:nvPicPr>
          <p:cNvPr id="27650" name="Picture 2"/>
          <p:cNvPicPr>
            <a:picLocks noChangeAspect="1" noChangeArrowheads="1"/>
          </p:cNvPicPr>
          <p:nvPr/>
        </p:nvPicPr>
        <p:blipFill>
          <a:blip r:embed="rId2" cstate="print"/>
          <a:srcRect/>
          <a:stretch>
            <a:fillRect/>
          </a:stretch>
        </p:blipFill>
        <p:spPr bwMode="auto">
          <a:xfrm>
            <a:off x="785786" y="2857496"/>
            <a:ext cx="3505200" cy="16764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285728"/>
            <a:ext cx="7851648" cy="971544"/>
          </a:xfrm>
        </p:spPr>
        <p:txBody>
          <a:bodyPr/>
          <a:lstStyle/>
          <a:p>
            <a:pPr algn="ctr"/>
            <a:r>
              <a:rPr lang="ru-RU" dirty="0" smtClean="0"/>
              <a:t>Ответы к конкурсу №4. </a:t>
            </a:r>
            <a:endParaRPr lang="ru-RU" dirty="0"/>
          </a:p>
        </p:txBody>
      </p:sp>
      <p:sp>
        <p:nvSpPr>
          <p:cNvPr id="3" name="Подзаголовок 2"/>
          <p:cNvSpPr>
            <a:spLocks noGrp="1"/>
          </p:cNvSpPr>
          <p:nvPr>
            <p:ph type="subTitle" idx="1"/>
          </p:nvPr>
        </p:nvSpPr>
        <p:spPr>
          <a:xfrm>
            <a:off x="285720" y="1785926"/>
            <a:ext cx="8572560" cy="5072074"/>
          </a:xfrm>
        </p:spPr>
        <p:txBody>
          <a:bodyPr>
            <a:normAutofit fontScale="92500" lnSpcReduction="10000"/>
          </a:bodyPr>
          <a:lstStyle/>
          <a:p>
            <a:pPr algn="just"/>
            <a:r>
              <a:rPr lang="ru-RU" i="1" dirty="0" smtClean="0">
                <a:solidFill>
                  <a:srgbClr val="FF0000"/>
                </a:solidFill>
              </a:rPr>
              <a:t>Задача 1: </a:t>
            </a:r>
            <a:r>
              <a:rPr lang="ru-RU" i="1" dirty="0" smtClean="0"/>
              <a:t>Молекулы водорода проникают через промежутки между частицами резины.</a:t>
            </a:r>
          </a:p>
          <a:p>
            <a:pPr algn="just"/>
            <a:r>
              <a:rPr lang="ru-RU" i="1" dirty="0" smtClean="0">
                <a:solidFill>
                  <a:srgbClr val="FF0000"/>
                </a:solidFill>
              </a:rPr>
              <a:t>Задача 2: </a:t>
            </a:r>
            <a:r>
              <a:rPr lang="ru-RU" i="1" dirty="0" smtClean="0"/>
              <a:t>Центр колеса автомобиля относительно прямолинейной дороги движется по прямой, а точка обода колеса относительно оси колеса движется по окружности.</a:t>
            </a:r>
          </a:p>
          <a:p>
            <a:pPr algn="just"/>
            <a:r>
              <a:rPr lang="ru-RU" i="1" dirty="0" smtClean="0">
                <a:solidFill>
                  <a:srgbClr val="FF0000"/>
                </a:solidFill>
              </a:rPr>
              <a:t>Задача 3. </a:t>
            </a:r>
            <a:r>
              <a:rPr lang="ru-RU" i="1" dirty="0" smtClean="0"/>
              <a:t>При одинаковой массе большую плотность, согласно формуле         , будет у жидкости, занимающей меньший объем. Следовательно, серная кислота имеет большую плотность.</a:t>
            </a:r>
          </a:p>
          <a:p>
            <a:pPr algn="just"/>
            <a:r>
              <a:rPr lang="ru-RU" sz="2800" b="1" i="1" dirty="0" smtClean="0">
                <a:solidFill>
                  <a:srgbClr val="FF0000"/>
                </a:solidFill>
              </a:rPr>
              <a:t>Задача 4: </a:t>
            </a:r>
            <a:r>
              <a:rPr lang="ru-RU" sz="2800" i="1" dirty="0" smtClean="0"/>
              <a:t>При неразведенной пиле пропил имеет ширину, равную толщине полотна пилы. Возникающее при движении полотна трение о стенки пропила затрудняет движение пилы. При разведенной пиле это трение почти устраняется.</a:t>
            </a:r>
          </a:p>
          <a:p>
            <a:pPr algn="just"/>
            <a:endParaRPr lang="ru-RU" i="1" dirty="0" smtClean="0"/>
          </a:p>
          <a:p>
            <a:pPr algn="just"/>
            <a:endParaRPr lang="ru-RU" dirty="0" smtClean="0"/>
          </a:p>
          <a:p>
            <a:pPr algn="just"/>
            <a:endParaRPr lang="ru-RU" dirty="0" smtClean="0"/>
          </a:p>
          <a:p>
            <a:pPr algn="just"/>
            <a:endParaRPr lang="ru-RU" dirty="0" smtClean="0"/>
          </a:p>
          <a:p>
            <a:endParaRPr lang="ru-RU" dirty="0"/>
          </a:p>
        </p:txBody>
      </p:sp>
      <p:graphicFrame>
        <p:nvGraphicFramePr>
          <p:cNvPr id="28675" name="Object 3"/>
          <p:cNvGraphicFramePr>
            <a:graphicFrameLocks noChangeAspect="1"/>
          </p:cNvGraphicFramePr>
          <p:nvPr/>
        </p:nvGraphicFramePr>
        <p:xfrm>
          <a:off x="2928926" y="3857628"/>
          <a:ext cx="642942" cy="571504"/>
        </p:xfrm>
        <a:graphic>
          <a:graphicData uri="http://schemas.openxmlformats.org/presentationml/2006/ole">
            <p:oleObj spid="_x0000_s28675" name="Формула" r:id="rId3" imgW="431640" imgH="393480" progId="Equation.3">
              <p:embed/>
            </p:oleObj>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214290"/>
            <a:ext cx="8286808" cy="1042982"/>
          </a:xfrm>
        </p:spPr>
        <p:txBody>
          <a:bodyPr/>
          <a:lstStyle/>
          <a:p>
            <a:pPr algn="ctr"/>
            <a:r>
              <a:rPr lang="ru-RU" dirty="0" smtClean="0"/>
              <a:t>Ответы к конкурсу №4. </a:t>
            </a:r>
            <a:endParaRPr lang="ru-RU" dirty="0"/>
          </a:p>
        </p:txBody>
      </p:sp>
      <p:sp>
        <p:nvSpPr>
          <p:cNvPr id="3" name="Подзаголовок 2"/>
          <p:cNvSpPr>
            <a:spLocks noGrp="1"/>
          </p:cNvSpPr>
          <p:nvPr>
            <p:ph type="subTitle" idx="1"/>
          </p:nvPr>
        </p:nvSpPr>
        <p:spPr>
          <a:xfrm>
            <a:off x="285720" y="1571612"/>
            <a:ext cx="8572560" cy="5072098"/>
          </a:xfrm>
        </p:spPr>
        <p:txBody>
          <a:bodyPr>
            <a:normAutofit fontScale="92500" lnSpcReduction="20000"/>
          </a:bodyPr>
          <a:lstStyle/>
          <a:p>
            <a:pPr algn="just"/>
            <a:r>
              <a:rPr lang="ru-RU" sz="2400" b="1" i="1" dirty="0" smtClean="0">
                <a:solidFill>
                  <a:srgbClr val="FF0000"/>
                </a:solidFill>
              </a:rPr>
              <a:t>Задача 4: </a:t>
            </a:r>
            <a:r>
              <a:rPr lang="ru-RU" sz="2400" i="1" dirty="0" smtClean="0"/>
              <a:t>При неразведенной пиле пропил имеет ширину, равную толщине полотна пилы. Возникающее при движении полотна трение о стенки пропила затрудняет движение пилы. При разведенной пиле это трение почти устраняется.</a:t>
            </a:r>
          </a:p>
          <a:p>
            <a:pPr algn="just"/>
            <a:r>
              <a:rPr lang="ru-RU" sz="2400" i="1" dirty="0" smtClean="0">
                <a:solidFill>
                  <a:srgbClr val="FF0000"/>
                </a:solidFill>
              </a:rPr>
              <a:t>Задача 5. </a:t>
            </a:r>
            <a:r>
              <a:rPr lang="ru-RU" sz="2400" i="1" dirty="0" smtClean="0"/>
              <a:t>Потому что вес человека в воде уменьшается за счет действия архимедовой силы.</a:t>
            </a:r>
            <a:endParaRPr lang="ru-RU" sz="2400" dirty="0" smtClean="0"/>
          </a:p>
          <a:p>
            <a:pPr algn="just"/>
            <a:r>
              <a:rPr lang="ru-RU" sz="2400" b="1" i="1" dirty="0" smtClean="0">
                <a:solidFill>
                  <a:srgbClr val="FF0000"/>
                </a:solidFill>
              </a:rPr>
              <a:t>Задача 6: </a:t>
            </a:r>
            <a:r>
              <a:rPr lang="ru-RU" sz="2400" i="1" dirty="0" smtClean="0"/>
              <a:t>Объем увеличивается, т.к. с уменьшением уровня воды уменьшается давление воды на стенки пузырька.</a:t>
            </a:r>
          </a:p>
          <a:p>
            <a:pPr algn="just"/>
            <a:r>
              <a:rPr lang="ru-RU" sz="2400" b="1" i="1" dirty="0" smtClean="0">
                <a:solidFill>
                  <a:srgbClr val="FF0000"/>
                </a:solidFill>
              </a:rPr>
              <a:t>Задача 7: </a:t>
            </a:r>
            <a:r>
              <a:rPr lang="ru-RU" sz="2400" i="1" dirty="0" smtClean="0"/>
              <a:t>Одинаково, т.к. давление внутри жидкости зависит от глубины погружения и по закону Паскаля передается по всем направлениям без изменения.</a:t>
            </a:r>
          </a:p>
          <a:p>
            <a:pPr algn="just"/>
            <a:r>
              <a:rPr lang="ru-RU" sz="2400" b="1" i="1" dirty="0" smtClean="0">
                <a:solidFill>
                  <a:srgbClr val="FF0000"/>
                </a:solidFill>
              </a:rPr>
              <a:t>Задача 8: </a:t>
            </a:r>
            <a:r>
              <a:rPr lang="ru-RU" sz="2400" i="1" dirty="0" smtClean="0"/>
              <a:t>Массы тел одинаковы, но плотность жидкости больше плотности фарфора, следовательно, объем фарфоровой гири больше объема железной гири. Архимедова сила прямо пропорционально зависит от объема тела. Т.е. со стороны воды на фарфоровую гирю действует большая архимедова сила, значит перетянет железная гиря.</a:t>
            </a:r>
            <a:endParaRPr lang="ru-RU" sz="2400" dirty="0" smtClean="0"/>
          </a:p>
          <a:p>
            <a:pPr algn="just"/>
            <a:endParaRPr lang="ru-RU" sz="2400" dirty="0" smtClean="0"/>
          </a:p>
          <a:p>
            <a:pPr algn="just"/>
            <a:endParaRPr lang="ru-RU" sz="2400" dirty="0" smtClean="0"/>
          </a:p>
          <a:p>
            <a:pPr algn="just"/>
            <a:endParaRPr lang="ru-RU" sz="24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785794"/>
            <a:ext cx="7851648" cy="1785950"/>
          </a:xfrm>
        </p:spPr>
        <p:txBody>
          <a:bodyPr>
            <a:normAutofit fontScale="90000"/>
          </a:bodyPr>
          <a:lstStyle/>
          <a:p>
            <a:pPr algn="ctr"/>
            <a:r>
              <a:rPr lang="ru-RU" dirty="0" smtClean="0"/>
              <a:t>Конкурс №5. «Экспериментаторы»</a:t>
            </a:r>
            <a:br>
              <a:rPr lang="ru-RU" dirty="0" smtClean="0"/>
            </a:br>
            <a:endParaRPr lang="ru-RU" dirty="0"/>
          </a:p>
        </p:txBody>
      </p:sp>
      <p:sp>
        <p:nvSpPr>
          <p:cNvPr id="3" name="Подзаголовок 2"/>
          <p:cNvSpPr>
            <a:spLocks noGrp="1"/>
          </p:cNvSpPr>
          <p:nvPr>
            <p:ph type="subTitle" idx="1"/>
          </p:nvPr>
        </p:nvSpPr>
        <p:spPr>
          <a:xfrm>
            <a:off x="214282" y="1857364"/>
            <a:ext cx="8643998" cy="4643470"/>
          </a:xfrm>
        </p:spPr>
        <p:txBody>
          <a:bodyPr>
            <a:normAutofit/>
          </a:bodyPr>
          <a:lstStyle/>
          <a:p>
            <a:pPr algn="ctr"/>
            <a:r>
              <a:rPr lang="ru-RU" sz="2000" b="1" dirty="0" smtClean="0">
                <a:solidFill>
                  <a:schemeClr val="bg1"/>
                </a:solidFill>
              </a:rPr>
              <a:t>За каждый правильный ответ 3 балла</a:t>
            </a:r>
            <a:endParaRPr lang="ru-RU" sz="2000" b="1" dirty="0" smtClean="0">
              <a:solidFill>
                <a:schemeClr val="bg1"/>
              </a:solidFill>
            </a:endParaRPr>
          </a:p>
          <a:p>
            <a:pPr algn="just"/>
            <a:r>
              <a:rPr lang="ru-RU" sz="2000" b="1" dirty="0" smtClean="0">
                <a:solidFill>
                  <a:schemeClr val="bg1"/>
                </a:solidFill>
              </a:rPr>
              <a:t>Эксперимент</a:t>
            </a:r>
            <a:r>
              <a:rPr lang="en-US" sz="2000" b="1" dirty="0" smtClean="0">
                <a:solidFill>
                  <a:schemeClr val="bg1"/>
                </a:solidFill>
              </a:rPr>
              <a:t> </a:t>
            </a:r>
            <a:r>
              <a:rPr lang="ru-RU" sz="2000" b="1" dirty="0" smtClean="0">
                <a:solidFill>
                  <a:schemeClr val="bg1"/>
                </a:solidFill>
              </a:rPr>
              <a:t>1.</a:t>
            </a:r>
            <a:r>
              <a:rPr lang="ru-RU" sz="2000" dirty="0" smtClean="0">
                <a:solidFill>
                  <a:schemeClr val="bg1"/>
                </a:solidFill>
              </a:rPr>
              <a:t> </a:t>
            </a:r>
            <a:r>
              <a:rPr lang="ru-RU" sz="2000" dirty="0" smtClean="0"/>
              <a:t>Поднимите картофелину со дна заполненного водой сосуда, не касаясь ее руками. Объясните опыт.</a:t>
            </a:r>
          </a:p>
          <a:p>
            <a:pPr algn="just"/>
            <a:r>
              <a:rPr lang="ru-RU" sz="2000" u="sng" dirty="0" smtClean="0"/>
              <a:t>Оборудование: </a:t>
            </a:r>
            <a:r>
              <a:rPr lang="ru-RU" sz="2000" dirty="0" smtClean="0"/>
              <a:t>сосуд с водой, картофелина, пустой стакан, соль.</a:t>
            </a:r>
          </a:p>
          <a:p>
            <a:pPr algn="just"/>
            <a:r>
              <a:rPr lang="ru-RU" sz="2000" b="1" dirty="0" smtClean="0">
                <a:solidFill>
                  <a:schemeClr val="bg1"/>
                </a:solidFill>
              </a:rPr>
              <a:t>Эксперимент</a:t>
            </a:r>
            <a:r>
              <a:rPr lang="en-US" sz="2000" b="1" dirty="0" smtClean="0">
                <a:solidFill>
                  <a:schemeClr val="bg1"/>
                </a:solidFill>
              </a:rPr>
              <a:t> </a:t>
            </a:r>
            <a:r>
              <a:rPr lang="ru-RU" sz="2000" b="1" dirty="0" smtClean="0">
                <a:solidFill>
                  <a:schemeClr val="bg1"/>
                </a:solidFill>
              </a:rPr>
              <a:t>2. </a:t>
            </a:r>
            <a:r>
              <a:rPr lang="ru-RU" sz="2000" dirty="0" smtClean="0"/>
              <a:t>Определить архимедову силу, действующую на тело при его погружении в жидкость.</a:t>
            </a:r>
          </a:p>
          <a:p>
            <a:pPr algn="just"/>
            <a:r>
              <a:rPr lang="ru-RU" sz="2000" i="1" u="sng" dirty="0" smtClean="0"/>
              <a:t>Оборудование:</a:t>
            </a:r>
            <a:r>
              <a:rPr lang="ru-RU" sz="2000" u="sng" dirty="0" smtClean="0"/>
              <a:t> </a:t>
            </a:r>
            <a:r>
              <a:rPr lang="ru-RU" sz="2000" dirty="0" smtClean="0"/>
              <a:t>динамометр, металлический цилиндр, стакан с водой.</a:t>
            </a:r>
          </a:p>
          <a:p>
            <a:pPr algn="just"/>
            <a:r>
              <a:rPr lang="ru-RU" sz="2000" b="1" dirty="0" smtClean="0">
                <a:solidFill>
                  <a:schemeClr val="bg1"/>
                </a:solidFill>
              </a:rPr>
              <a:t>Эксперимент 3.</a:t>
            </a:r>
            <a:r>
              <a:rPr lang="ru-RU" sz="2000" dirty="0" smtClean="0">
                <a:solidFill>
                  <a:schemeClr val="bg1"/>
                </a:solidFill>
              </a:rPr>
              <a:t> </a:t>
            </a:r>
            <a:r>
              <a:rPr lang="ru-RU" sz="2000" dirty="0" smtClean="0"/>
              <a:t>Определите объем тела неправильной формы (камня).</a:t>
            </a:r>
          </a:p>
          <a:p>
            <a:pPr algn="just"/>
            <a:r>
              <a:rPr lang="ru-RU" sz="2000" i="1" u="sng" dirty="0" smtClean="0"/>
              <a:t>Оборудование:</a:t>
            </a:r>
            <a:r>
              <a:rPr lang="ru-RU" sz="2000" u="sng" dirty="0" smtClean="0"/>
              <a:t> </a:t>
            </a:r>
            <a:r>
              <a:rPr lang="ru-RU" sz="2000" dirty="0" smtClean="0"/>
              <a:t>отливной сосуд, пустой стакан, весы с разновесами, тело неправильной формы.</a:t>
            </a:r>
          </a:p>
          <a:p>
            <a:pPr algn="just"/>
            <a:r>
              <a:rPr lang="ru-RU" sz="2000" b="1" dirty="0" smtClean="0">
                <a:solidFill>
                  <a:schemeClr val="bg1"/>
                </a:solidFill>
              </a:rPr>
              <a:t>Эксперимент 4.</a:t>
            </a:r>
            <a:r>
              <a:rPr lang="ru-RU" sz="2000" dirty="0" smtClean="0">
                <a:solidFill>
                  <a:schemeClr val="bg1"/>
                </a:solidFill>
              </a:rPr>
              <a:t> </a:t>
            </a:r>
            <a:r>
              <a:rPr lang="ru-RU" sz="2000" dirty="0" smtClean="0"/>
              <a:t>Определите вес и массу цилиндра, изготовленного из латуни.</a:t>
            </a:r>
          </a:p>
          <a:p>
            <a:pPr algn="just"/>
            <a:r>
              <a:rPr lang="ru-RU" sz="2000" i="1" u="sng" dirty="0" smtClean="0"/>
              <a:t>Оборудование:</a:t>
            </a:r>
            <a:r>
              <a:rPr lang="ru-RU" sz="2000" u="sng" dirty="0" smtClean="0"/>
              <a:t> </a:t>
            </a:r>
            <a:r>
              <a:rPr lang="ru-RU" sz="2000" dirty="0" smtClean="0"/>
              <a:t>мензурка с водой, металлический цилиндр.</a:t>
            </a:r>
          </a:p>
          <a:p>
            <a:pPr algn="just"/>
            <a:endParaRPr lang="ru-RU" sz="2000" dirty="0" smtClean="0"/>
          </a:p>
          <a:p>
            <a:pPr algn="just"/>
            <a:endParaRPr lang="ru-RU" sz="2000" dirty="0" smtClean="0"/>
          </a:p>
          <a:p>
            <a:pPr algn="just"/>
            <a:endParaRPr lang="ru-RU" sz="2000" dirty="0" smtClean="0"/>
          </a:p>
          <a:p>
            <a:pPr algn="just"/>
            <a:endParaRPr lang="ru-RU" sz="2000" dirty="0" smtClean="0"/>
          </a:p>
          <a:p>
            <a:pPr algn="just"/>
            <a:endParaRPr lang="ru-RU" sz="2000" dirty="0" smtClean="0"/>
          </a:p>
          <a:p>
            <a:endParaRPr lang="ru-RU" dirty="0"/>
          </a:p>
        </p:txBody>
      </p:sp>
      <p:pic>
        <p:nvPicPr>
          <p:cNvPr id="30722" name="Picture 2" descr="http://images.zaazu.com/img/geek01-anim-animated-animation-geek-smiley-emoticon-000341-large.gif"/>
          <p:cNvPicPr>
            <a:picLocks noChangeAspect="1" noChangeArrowheads="1"/>
          </p:cNvPicPr>
          <p:nvPr/>
        </p:nvPicPr>
        <p:blipFill>
          <a:blip r:embed="rId2" cstate="print"/>
          <a:srcRect/>
          <a:stretch>
            <a:fillRect/>
          </a:stretch>
        </p:blipFill>
        <p:spPr bwMode="auto">
          <a:xfrm>
            <a:off x="6929454" y="0"/>
            <a:ext cx="1857375" cy="128587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0"/>
            <a:ext cx="7851648" cy="842970"/>
          </a:xfrm>
        </p:spPr>
        <p:txBody>
          <a:bodyPr>
            <a:normAutofit fontScale="90000"/>
          </a:bodyPr>
          <a:lstStyle/>
          <a:p>
            <a:r>
              <a:rPr lang="ru-RU" dirty="0" smtClean="0"/>
              <a:t>Ответы к конкурсу №5. </a:t>
            </a:r>
            <a:endParaRPr lang="ru-RU" dirty="0"/>
          </a:p>
        </p:txBody>
      </p:sp>
      <p:sp>
        <p:nvSpPr>
          <p:cNvPr id="3" name="Подзаголовок 2"/>
          <p:cNvSpPr>
            <a:spLocks noGrp="1"/>
          </p:cNvSpPr>
          <p:nvPr>
            <p:ph type="subTitle" idx="1"/>
          </p:nvPr>
        </p:nvSpPr>
        <p:spPr>
          <a:xfrm>
            <a:off x="214282" y="1571612"/>
            <a:ext cx="8715436" cy="4929222"/>
          </a:xfrm>
        </p:spPr>
        <p:txBody>
          <a:bodyPr>
            <a:normAutofit fontScale="92500" lnSpcReduction="10000"/>
          </a:bodyPr>
          <a:lstStyle/>
          <a:p>
            <a:pPr algn="just"/>
            <a:r>
              <a:rPr lang="ru-RU" sz="2000" b="1" i="1" dirty="0" smtClean="0">
                <a:solidFill>
                  <a:schemeClr val="bg1"/>
                </a:solidFill>
              </a:rPr>
              <a:t>Эксперимент № 1: </a:t>
            </a:r>
            <a:r>
              <a:rPr lang="ru-RU" sz="2000" dirty="0" smtClean="0"/>
              <a:t>В сосуд с водой добавлять, помешивая соли, увеличивая тем самым плотность раствора. Добавлять и размешивать соль нужно до тех пор, пока картофелина не всплывет.</a:t>
            </a:r>
          </a:p>
          <a:p>
            <a:pPr algn="just"/>
            <a:r>
              <a:rPr lang="ru-RU" sz="2000" b="1" dirty="0" smtClean="0">
                <a:solidFill>
                  <a:schemeClr val="bg1"/>
                </a:solidFill>
              </a:rPr>
              <a:t>Эксперимент № 2: </a:t>
            </a:r>
            <a:r>
              <a:rPr lang="ru-RU" sz="2400" dirty="0" smtClean="0"/>
              <a:t>1. </a:t>
            </a:r>
            <a:r>
              <a:rPr lang="ru-RU" sz="2000" dirty="0" smtClean="0"/>
              <a:t>Измерить с помощью динамометра вес тела в воздухе (</a:t>
            </a:r>
            <a:r>
              <a:rPr lang="en-US" sz="2000" dirty="0" smtClean="0"/>
              <a:t>P</a:t>
            </a:r>
            <a:r>
              <a:rPr lang="ru-RU" sz="2000" baseline="-25000" dirty="0" smtClean="0"/>
              <a:t>0</a:t>
            </a:r>
            <a:r>
              <a:rPr lang="ru-RU" sz="2000" dirty="0" smtClean="0"/>
              <a:t>).</a:t>
            </a:r>
          </a:p>
          <a:p>
            <a:pPr lvl="0" algn="just"/>
            <a:r>
              <a:rPr lang="ru-RU" sz="2400" dirty="0" smtClean="0"/>
              <a:t>2. </a:t>
            </a:r>
            <a:r>
              <a:rPr lang="ru-RU" sz="2000" dirty="0" smtClean="0"/>
              <a:t>Измерить вес тела в воде при полном его погружении (</a:t>
            </a:r>
            <a:r>
              <a:rPr lang="en-US" sz="2000" dirty="0" smtClean="0"/>
              <a:t>P</a:t>
            </a:r>
            <a:r>
              <a:rPr lang="ru-RU" sz="2000" baseline="-25000" dirty="0" smtClean="0"/>
              <a:t>1</a:t>
            </a:r>
            <a:r>
              <a:rPr lang="ru-RU" sz="2000" dirty="0" smtClean="0"/>
              <a:t>).</a:t>
            </a:r>
          </a:p>
          <a:p>
            <a:pPr algn="just"/>
            <a:r>
              <a:rPr lang="ru-RU" sz="2400" dirty="0" smtClean="0"/>
              <a:t>3. </a:t>
            </a:r>
            <a:r>
              <a:rPr lang="ru-RU" sz="2000" dirty="0" smtClean="0"/>
              <a:t>Вычислить значение архимедовой силы по формуле: </a:t>
            </a:r>
            <a:r>
              <a:rPr lang="en-US" sz="2000" dirty="0" smtClean="0"/>
              <a:t>F</a:t>
            </a:r>
            <a:r>
              <a:rPr lang="ru-RU" sz="2000" baseline="-25000" dirty="0" smtClean="0"/>
              <a:t>А</a:t>
            </a:r>
            <a:r>
              <a:rPr lang="ru-RU" sz="2000" dirty="0" smtClean="0"/>
              <a:t> = </a:t>
            </a:r>
            <a:r>
              <a:rPr lang="en-US" sz="2000" dirty="0" smtClean="0"/>
              <a:t>P</a:t>
            </a:r>
            <a:r>
              <a:rPr lang="ru-RU" sz="2000" baseline="-25000" dirty="0" smtClean="0"/>
              <a:t>0</a:t>
            </a:r>
            <a:r>
              <a:rPr lang="ru-RU" sz="2000" dirty="0" smtClean="0"/>
              <a:t> – </a:t>
            </a:r>
            <a:r>
              <a:rPr lang="en-US" sz="2000" dirty="0" smtClean="0"/>
              <a:t>P</a:t>
            </a:r>
            <a:r>
              <a:rPr lang="ru-RU" sz="2000" baseline="-25000" dirty="0" smtClean="0"/>
              <a:t>1</a:t>
            </a:r>
            <a:r>
              <a:rPr lang="ru-RU" sz="2000" dirty="0" smtClean="0"/>
              <a:t> </a:t>
            </a:r>
          </a:p>
          <a:p>
            <a:pPr lvl="0" algn="just"/>
            <a:r>
              <a:rPr lang="ru-RU" sz="2000" b="1" dirty="0" smtClean="0">
                <a:solidFill>
                  <a:schemeClr val="bg1"/>
                </a:solidFill>
              </a:rPr>
              <a:t>Эксперимент № 3:  </a:t>
            </a:r>
            <a:r>
              <a:rPr lang="ru-RU" sz="2000" b="1" i="1" dirty="0" smtClean="0"/>
              <a:t>1. </a:t>
            </a:r>
            <a:r>
              <a:rPr lang="ru-RU" sz="2000" dirty="0" smtClean="0"/>
              <a:t>Определить массу пустого стакана с помощью весов (</a:t>
            </a:r>
            <a:r>
              <a:rPr lang="en-US" sz="2000" dirty="0" smtClean="0"/>
              <a:t>m</a:t>
            </a:r>
            <a:r>
              <a:rPr lang="ru-RU" sz="2000" baseline="-25000" dirty="0" smtClean="0"/>
              <a:t>1</a:t>
            </a:r>
            <a:r>
              <a:rPr lang="ru-RU" sz="2000" dirty="0" smtClean="0"/>
              <a:t>).</a:t>
            </a:r>
          </a:p>
          <a:p>
            <a:pPr lvl="0" algn="just"/>
            <a:r>
              <a:rPr lang="ru-RU" sz="2000" dirty="0" smtClean="0"/>
              <a:t>2. Опустить камень, привязанный к нити в другой стакан, до краев наполненный водой.</a:t>
            </a:r>
          </a:p>
          <a:p>
            <a:pPr lvl="0" algn="just"/>
            <a:r>
              <a:rPr lang="ru-RU" sz="2000" dirty="0" smtClean="0"/>
              <a:t>3. Перелить вытесненную воду в первый стакан.</a:t>
            </a:r>
          </a:p>
          <a:p>
            <a:pPr lvl="0" algn="just"/>
            <a:r>
              <a:rPr lang="ru-RU" sz="2000" dirty="0" smtClean="0"/>
              <a:t>4. Определить общую массу стакана с водой (</a:t>
            </a:r>
            <a:r>
              <a:rPr lang="en-US" sz="2000" dirty="0" smtClean="0"/>
              <a:t>m</a:t>
            </a:r>
            <a:r>
              <a:rPr lang="ru-RU" sz="2000" baseline="-25000" dirty="0" smtClean="0"/>
              <a:t>0</a:t>
            </a:r>
            <a:r>
              <a:rPr lang="ru-RU" sz="2000" dirty="0" smtClean="0"/>
              <a:t>).</a:t>
            </a:r>
          </a:p>
          <a:p>
            <a:pPr lvl="0" algn="just"/>
            <a:r>
              <a:rPr lang="ru-RU" sz="2000" dirty="0" smtClean="0"/>
              <a:t>5. Определить массу вытесненной воды (</a:t>
            </a:r>
            <a:r>
              <a:rPr lang="en-US" sz="2000" dirty="0" smtClean="0"/>
              <a:t>m</a:t>
            </a:r>
            <a:r>
              <a:rPr lang="ru-RU" sz="2000" dirty="0" smtClean="0"/>
              <a:t> = </a:t>
            </a:r>
            <a:r>
              <a:rPr lang="en-US" sz="2000" dirty="0" smtClean="0"/>
              <a:t>m</a:t>
            </a:r>
            <a:r>
              <a:rPr lang="ru-RU" sz="2000" baseline="-25000" dirty="0" smtClean="0"/>
              <a:t>0</a:t>
            </a:r>
            <a:r>
              <a:rPr lang="ru-RU" sz="2000" dirty="0" smtClean="0"/>
              <a:t> – </a:t>
            </a:r>
            <a:r>
              <a:rPr lang="en-US" sz="2000" dirty="0" smtClean="0"/>
              <a:t>m</a:t>
            </a:r>
            <a:r>
              <a:rPr lang="ru-RU" sz="2000" baseline="-25000" dirty="0" smtClean="0"/>
              <a:t>1</a:t>
            </a:r>
            <a:r>
              <a:rPr lang="ru-RU" sz="2000" dirty="0" smtClean="0"/>
              <a:t>).</a:t>
            </a:r>
          </a:p>
          <a:p>
            <a:pPr lvl="0" algn="just"/>
            <a:r>
              <a:rPr lang="ru-RU" sz="2000" dirty="0" smtClean="0"/>
              <a:t>6. Определить объем камня </a:t>
            </a:r>
            <a:r>
              <a:rPr lang="en-US" sz="2000" dirty="0" smtClean="0"/>
              <a:t>V</a:t>
            </a:r>
            <a:r>
              <a:rPr lang="ru-RU" sz="2000" dirty="0" smtClean="0"/>
              <a:t> = </a:t>
            </a:r>
            <a:r>
              <a:rPr lang="en-US" sz="2000" dirty="0" smtClean="0"/>
              <a:t>m</a:t>
            </a:r>
            <a:r>
              <a:rPr lang="ru-RU" sz="2000" dirty="0" smtClean="0"/>
              <a:t>/</a:t>
            </a:r>
            <a:r>
              <a:rPr lang="en-US" sz="2000" dirty="0" smtClean="0"/>
              <a:t>ρ</a:t>
            </a:r>
            <a:r>
              <a:rPr lang="ru-RU" sz="2000" dirty="0" smtClean="0"/>
              <a:t>.</a:t>
            </a:r>
          </a:p>
          <a:p>
            <a:pPr algn="just"/>
            <a:endParaRPr lang="ru-RU" sz="2000" i="1" dirty="0" smtClean="0"/>
          </a:p>
          <a:p>
            <a:pPr algn="just"/>
            <a:endParaRPr lang="ru-RU" sz="2000" dirty="0" smtClean="0"/>
          </a:p>
          <a:p>
            <a:endParaRPr lang="ru-RU" dirty="0"/>
          </a:p>
        </p:txBody>
      </p:sp>
      <p:pic>
        <p:nvPicPr>
          <p:cNvPr id="29699" name="Picture 3" descr="http://images.zaazu.com/img/geek01-anim-animated-animation-geek-smiley-emoticon-000341-large.gif"/>
          <p:cNvPicPr>
            <a:picLocks noChangeAspect="1" noChangeArrowheads="1"/>
          </p:cNvPicPr>
          <p:nvPr/>
        </p:nvPicPr>
        <p:blipFill>
          <a:blip r:embed="rId2" cstate="print"/>
          <a:srcRect/>
          <a:stretch>
            <a:fillRect/>
          </a:stretch>
        </p:blipFill>
        <p:spPr bwMode="auto">
          <a:xfrm>
            <a:off x="6572264" y="4929198"/>
            <a:ext cx="1857375" cy="128587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571480"/>
            <a:ext cx="7851648" cy="1057284"/>
          </a:xfrm>
        </p:spPr>
        <p:txBody>
          <a:bodyPr/>
          <a:lstStyle/>
          <a:p>
            <a:r>
              <a:rPr lang="ru-RU" dirty="0" smtClean="0"/>
              <a:t>Ответы к конкурсу №5. </a:t>
            </a:r>
            <a:endParaRPr lang="ru-RU" dirty="0"/>
          </a:p>
        </p:txBody>
      </p:sp>
      <p:sp>
        <p:nvSpPr>
          <p:cNvPr id="3" name="Подзаголовок 2"/>
          <p:cNvSpPr>
            <a:spLocks noGrp="1"/>
          </p:cNvSpPr>
          <p:nvPr>
            <p:ph type="subTitle" idx="1"/>
          </p:nvPr>
        </p:nvSpPr>
        <p:spPr>
          <a:xfrm>
            <a:off x="428596" y="2071678"/>
            <a:ext cx="7854696" cy="1752600"/>
          </a:xfrm>
        </p:spPr>
        <p:txBody>
          <a:bodyPr>
            <a:normAutofit fontScale="77500" lnSpcReduction="20000"/>
          </a:bodyPr>
          <a:lstStyle/>
          <a:p>
            <a:pPr algn="just"/>
            <a:r>
              <a:rPr lang="ru-RU" b="1" i="1" dirty="0" smtClean="0">
                <a:solidFill>
                  <a:schemeClr val="bg1"/>
                </a:solidFill>
              </a:rPr>
              <a:t>Эксперимент № 4:</a:t>
            </a:r>
            <a:endParaRPr lang="ru-RU" b="1" dirty="0" smtClean="0">
              <a:solidFill>
                <a:schemeClr val="bg1"/>
              </a:solidFill>
            </a:endParaRPr>
          </a:p>
          <a:p>
            <a:pPr lvl="0" algn="just"/>
            <a:r>
              <a:rPr lang="ru-RU" dirty="0" smtClean="0"/>
              <a:t>1.  В мензурку налить воды объемом </a:t>
            </a:r>
            <a:r>
              <a:rPr lang="en-US" dirty="0" smtClean="0"/>
              <a:t>V</a:t>
            </a:r>
            <a:r>
              <a:rPr lang="ru-RU" baseline="-25000" dirty="0" smtClean="0"/>
              <a:t>0</a:t>
            </a:r>
            <a:r>
              <a:rPr lang="ru-RU" dirty="0" smtClean="0"/>
              <a:t>.</a:t>
            </a:r>
          </a:p>
          <a:p>
            <a:pPr lvl="0" algn="just"/>
            <a:r>
              <a:rPr lang="ru-RU" dirty="0" smtClean="0"/>
              <a:t>2. Опустить в мензурку цилиндр, привязанный к нити и определить объем воды </a:t>
            </a:r>
            <a:r>
              <a:rPr lang="en-US" dirty="0" smtClean="0"/>
              <a:t>V</a:t>
            </a:r>
            <a:r>
              <a:rPr lang="ru-RU" baseline="-25000" dirty="0" smtClean="0"/>
              <a:t>1</a:t>
            </a:r>
            <a:r>
              <a:rPr lang="ru-RU" dirty="0" smtClean="0"/>
              <a:t>.</a:t>
            </a:r>
          </a:p>
          <a:p>
            <a:pPr lvl="0" algn="just"/>
            <a:r>
              <a:rPr lang="ru-RU" dirty="0" smtClean="0"/>
              <a:t>3. Найти объем цилиндра </a:t>
            </a:r>
            <a:r>
              <a:rPr lang="en-US" dirty="0" smtClean="0"/>
              <a:t>V</a:t>
            </a:r>
            <a:r>
              <a:rPr lang="ru-RU" dirty="0" smtClean="0"/>
              <a:t> = </a:t>
            </a:r>
            <a:r>
              <a:rPr lang="en-US" dirty="0" smtClean="0"/>
              <a:t>V</a:t>
            </a:r>
            <a:r>
              <a:rPr lang="ru-RU" baseline="-25000" dirty="0" smtClean="0"/>
              <a:t>1</a:t>
            </a:r>
            <a:r>
              <a:rPr lang="ru-RU" dirty="0" smtClean="0"/>
              <a:t> – </a:t>
            </a:r>
            <a:r>
              <a:rPr lang="en-US" dirty="0" smtClean="0"/>
              <a:t>V</a:t>
            </a:r>
            <a:r>
              <a:rPr lang="ru-RU" baseline="-25000" dirty="0" smtClean="0"/>
              <a:t>0</a:t>
            </a:r>
            <a:r>
              <a:rPr lang="ru-RU" dirty="0" smtClean="0"/>
              <a:t>. Зная плотность вещества, из которого изготовлен цилиндр, найдем его массу и вес.</a:t>
            </a:r>
          </a:p>
          <a:p>
            <a:endParaRPr lang="ru-RU" dirty="0"/>
          </a:p>
        </p:txBody>
      </p:sp>
      <p:pic>
        <p:nvPicPr>
          <p:cNvPr id="32770" name="Picture 2" descr="http://images.zaazu.com/img/geek01-anim-animated-animation-geek-smiley-emoticon-000341-large.gif"/>
          <p:cNvPicPr>
            <a:picLocks noChangeAspect="1" noChangeArrowheads="1"/>
          </p:cNvPicPr>
          <p:nvPr/>
        </p:nvPicPr>
        <p:blipFill>
          <a:blip r:embed="rId2" cstate="print"/>
          <a:srcRect/>
          <a:stretch>
            <a:fillRect/>
          </a:stretch>
        </p:blipFill>
        <p:spPr bwMode="auto">
          <a:xfrm>
            <a:off x="6215074" y="4357694"/>
            <a:ext cx="1857375" cy="128587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571480"/>
            <a:ext cx="7851648" cy="1857388"/>
          </a:xfrm>
        </p:spPr>
        <p:txBody>
          <a:bodyPr>
            <a:normAutofit fontScale="90000"/>
          </a:bodyPr>
          <a:lstStyle/>
          <a:p>
            <a:pPr algn="ctr"/>
            <a:r>
              <a:rPr lang="ru-RU" dirty="0" smtClean="0"/>
              <a:t>Конкурс №6. «Домашнее задание»</a:t>
            </a:r>
            <a:br>
              <a:rPr lang="ru-RU" dirty="0" smtClean="0"/>
            </a:br>
            <a:endParaRPr lang="ru-RU" dirty="0"/>
          </a:p>
        </p:txBody>
      </p:sp>
      <p:pic>
        <p:nvPicPr>
          <p:cNvPr id="33794" name="Picture 2" descr="http://cs11140.userapi.com/v11140625/682/ja7vwlqB-2g.jpg"/>
          <p:cNvPicPr>
            <a:picLocks noChangeAspect="1" noChangeArrowheads="1"/>
          </p:cNvPicPr>
          <p:nvPr/>
        </p:nvPicPr>
        <p:blipFill>
          <a:blip r:embed="rId2" cstate="print"/>
          <a:srcRect/>
          <a:stretch>
            <a:fillRect/>
          </a:stretch>
        </p:blipFill>
        <p:spPr bwMode="auto">
          <a:xfrm>
            <a:off x="428596" y="2357430"/>
            <a:ext cx="3989361" cy="2493351"/>
          </a:xfrm>
          <a:prstGeom prst="rect">
            <a:avLst/>
          </a:prstGeom>
          <a:noFill/>
        </p:spPr>
      </p:pic>
      <p:pic>
        <p:nvPicPr>
          <p:cNvPr id="33796" name="Picture 4" descr="http://ice-halo.net/blog/wp-content/uploads/2012/03/default.jpg"/>
          <p:cNvPicPr>
            <a:picLocks noChangeAspect="1" noChangeArrowheads="1"/>
          </p:cNvPicPr>
          <p:nvPr/>
        </p:nvPicPr>
        <p:blipFill>
          <a:blip r:embed="rId3" cstate="print"/>
          <a:srcRect/>
          <a:stretch>
            <a:fillRect/>
          </a:stretch>
        </p:blipFill>
        <p:spPr bwMode="auto">
          <a:xfrm>
            <a:off x="4714876" y="2357430"/>
            <a:ext cx="3643338" cy="2441037"/>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428604"/>
            <a:ext cx="7851648" cy="1828800"/>
          </a:xfrm>
        </p:spPr>
        <p:txBody>
          <a:bodyPr/>
          <a:lstStyle/>
          <a:p>
            <a:pPr algn="ctr"/>
            <a:r>
              <a:rPr lang="ru-RU" dirty="0" smtClean="0">
                <a:solidFill>
                  <a:srgbClr val="FF0000"/>
                </a:solidFill>
              </a:rPr>
              <a:t>Эпиграф:</a:t>
            </a:r>
            <a:endParaRPr lang="ru-RU" dirty="0">
              <a:solidFill>
                <a:srgbClr val="FF0000"/>
              </a:solidFill>
            </a:endParaRPr>
          </a:p>
        </p:txBody>
      </p:sp>
      <p:sp>
        <p:nvSpPr>
          <p:cNvPr id="3" name="Подзаголовок 2"/>
          <p:cNvSpPr>
            <a:spLocks noGrp="1"/>
          </p:cNvSpPr>
          <p:nvPr>
            <p:ph type="subTitle" idx="1"/>
          </p:nvPr>
        </p:nvSpPr>
        <p:spPr/>
        <p:txBody>
          <a:bodyPr/>
          <a:lstStyle/>
          <a:p>
            <a:r>
              <a:rPr lang="ru-RU" dirty="0" smtClean="0">
                <a:solidFill>
                  <a:srgbClr val="7030A0"/>
                </a:solidFill>
              </a:rPr>
              <a:t>«Я мыслю, следовательно, я существую» </a:t>
            </a:r>
          </a:p>
          <a:p>
            <a:r>
              <a:rPr lang="ru-RU" i="1" dirty="0" smtClean="0"/>
              <a:t>Рене Декарт</a:t>
            </a:r>
            <a:endParaRPr lang="ru-RU" dirty="0"/>
          </a:p>
        </p:txBody>
      </p:sp>
      <p:pic>
        <p:nvPicPr>
          <p:cNvPr id="7170" name="Picture 2" descr="http://cs5429.userapi.com/u113755/-14/x_32d81444.jpg"/>
          <p:cNvPicPr>
            <a:picLocks noChangeAspect="1" noChangeArrowheads="1"/>
          </p:cNvPicPr>
          <p:nvPr/>
        </p:nvPicPr>
        <p:blipFill>
          <a:blip r:embed="rId2" cstate="print"/>
          <a:srcRect/>
          <a:stretch>
            <a:fillRect/>
          </a:stretch>
        </p:blipFill>
        <p:spPr bwMode="auto">
          <a:xfrm rot="1827347">
            <a:off x="500034" y="371680"/>
            <a:ext cx="1571636" cy="1890973"/>
          </a:xfrm>
          <a:prstGeom prst="rect">
            <a:avLst/>
          </a:prstGeom>
          <a:noFill/>
        </p:spPr>
      </p:pic>
      <p:pic>
        <p:nvPicPr>
          <p:cNvPr id="5" name="Picture 2" descr="http://cs5429.userapi.com/u113755/-14/x_32d81444.jpg"/>
          <p:cNvPicPr>
            <a:picLocks noChangeAspect="1" noChangeArrowheads="1"/>
          </p:cNvPicPr>
          <p:nvPr/>
        </p:nvPicPr>
        <p:blipFill>
          <a:blip r:embed="rId2" cstate="print"/>
          <a:srcRect/>
          <a:stretch>
            <a:fillRect/>
          </a:stretch>
        </p:blipFill>
        <p:spPr bwMode="auto">
          <a:xfrm rot="1827347">
            <a:off x="727973" y="4268355"/>
            <a:ext cx="1571636" cy="1890973"/>
          </a:xfrm>
          <a:prstGeom prst="rect">
            <a:avLst/>
          </a:prstGeom>
          <a:noFill/>
        </p:spPr>
      </p:pic>
      <p:pic>
        <p:nvPicPr>
          <p:cNvPr id="6" name="Picture 2" descr="http://cs5429.userapi.com/u113755/-14/x_32d81444.jpg"/>
          <p:cNvPicPr>
            <a:picLocks noChangeAspect="1" noChangeArrowheads="1"/>
          </p:cNvPicPr>
          <p:nvPr/>
        </p:nvPicPr>
        <p:blipFill>
          <a:blip r:embed="rId2" cstate="print"/>
          <a:srcRect/>
          <a:stretch>
            <a:fillRect/>
          </a:stretch>
        </p:blipFill>
        <p:spPr bwMode="auto">
          <a:xfrm rot="19112783">
            <a:off x="7014518" y="4482671"/>
            <a:ext cx="1571636" cy="1890973"/>
          </a:xfrm>
          <a:prstGeom prst="rect">
            <a:avLst/>
          </a:prstGeom>
          <a:noFill/>
        </p:spPr>
      </p:pic>
      <p:pic>
        <p:nvPicPr>
          <p:cNvPr id="7" name="Picture 2" descr="http://cs5429.userapi.com/u113755/-14/x_32d81444.jpg"/>
          <p:cNvPicPr>
            <a:picLocks noChangeAspect="1" noChangeArrowheads="1"/>
          </p:cNvPicPr>
          <p:nvPr/>
        </p:nvPicPr>
        <p:blipFill>
          <a:blip r:embed="rId2" cstate="print"/>
          <a:srcRect/>
          <a:stretch>
            <a:fillRect/>
          </a:stretch>
        </p:blipFill>
        <p:spPr bwMode="auto">
          <a:xfrm rot="19534442">
            <a:off x="7201548" y="553580"/>
            <a:ext cx="1571636" cy="1890973"/>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dirty="0" smtClean="0"/>
              <a:t>Спасибо за игру!</a:t>
            </a:r>
            <a:endParaRPr lang="ru-RU" dirty="0"/>
          </a:p>
        </p:txBody>
      </p:sp>
      <p:pic>
        <p:nvPicPr>
          <p:cNvPr id="4" name="Picture 7" descr="H:\смайлы.gif"/>
          <p:cNvPicPr>
            <a:picLocks noChangeAspect="1" noChangeArrowheads="1" noCrop="1"/>
          </p:cNvPicPr>
          <p:nvPr/>
        </p:nvPicPr>
        <p:blipFill>
          <a:blip r:embed="rId2" cstate="print"/>
          <a:srcRect/>
          <a:stretch>
            <a:fillRect/>
          </a:stretch>
        </p:blipFill>
        <p:spPr bwMode="auto">
          <a:xfrm>
            <a:off x="7072330" y="4357694"/>
            <a:ext cx="1371600" cy="137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428604"/>
            <a:ext cx="7851648" cy="1828800"/>
          </a:xfrm>
        </p:spPr>
        <p:txBody>
          <a:bodyPr/>
          <a:lstStyle/>
          <a:p>
            <a:pPr algn="ctr"/>
            <a:r>
              <a:rPr lang="ru-RU" sz="6000" dirty="0" smtClean="0">
                <a:solidFill>
                  <a:schemeClr val="tx1">
                    <a:lumMod val="75000"/>
                  </a:schemeClr>
                </a:solidFill>
              </a:rPr>
              <a:t>Конкурс № 1</a:t>
            </a:r>
            <a:endParaRPr lang="ru-RU" dirty="0"/>
          </a:p>
        </p:txBody>
      </p:sp>
      <p:sp>
        <p:nvSpPr>
          <p:cNvPr id="3" name="Подзаголовок 2"/>
          <p:cNvSpPr>
            <a:spLocks noGrp="1"/>
          </p:cNvSpPr>
          <p:nvPr>
            <p:ph type="subTitle" idx="1"/>
          </p:nvPr>
        </p:nvSpPr>
        <p:spPr/>
        <p:txBody>
          <a:bodyPr/>
          <a:lstStyle/>
          <a:p>
            <a:pPr algn="ctr">
              <a:defRPr/>
            </a:pPr>
            <a:r>
              <a:rPr lang="ru-RU" sz="2800" b="1" dirty="0" smtClean="0">
                <a:solidFill>
                  <a:schemeClr val="bg1"/>
                </a:solidFill>
              </a:rPr>
              <a:t>Лабиринт</a:t>
            </a:r>
          </a:p>
          <a:p>
            <a:pPr algn="ctr">
              <a:defRPr/>
            </a:pPr>
            <a:r>
              <a:rPr lang="ru-RU" sz="2800" b="1" dirty="0" smtClean="0">
                <a:solidFill>
                  <a:schemeClr val="bg1"/>
                </a:solidFill>
              </a:rPr>
              <a:t> «Ученые физики »</a:t>
            </a:r>
          </a:p>
          <a:p>
            <a:pPr algn="ctr">
              <a:defRPr/>
            </a:pPr>
            <a:r>
              <a:rPr lang="ru-RU" sz="3200" b="1" dirty="0" smtClean="0">
                <a:solidFill>
                  <a:srgbClr val="FF0000"/>
                </a:solidFill>
              </a:rPr>
              <a:t>(</a:t>
            </a:r>
            <a:r>
              <a:rPr lang="ru-RU" b="1" dirty="0" smtClean="0">
                <a:solidFill>
                  <a:srgbClr val="FF0000"/>
                </a:solidFill>
              </a:rPr>
              <a:t>12 баллов</a:t>
            </a:r>
            <a:r>
              <a:rPr lang="ru-RU" sz="3200" b="1" dirty="0" smtClean="0">
                <a:solidFill>
                  <a:srgbClr val="FF0000"/>
                </a:solidFill>
              </a:rPr>
              <a:t>)</a:t>
            </a:r>
          </a:p>
          <a:p>
            <a:endParaRPr lang="ru-RU" dirty="0"/>
          </a:p>
        </p:txBody>
      </p:sp>
      <p:pic>
        <p:nvPicPr>
          <p:cNvPr id="6146" name="Picture 2" descr="http://www.uc3.com/ccemails/pencil.jpg"/>
          <p:cNvPicPr>
            <a:picLocks noChangeAspect="1" noChangeArrowheads="1"/>
          </p:cNvPicPr>
          <p:nvPr/>
        </p:nvPicPr>
        <p:blipFill>
          <a:blip r:embed="rId2" cstate="print"/>
          <a:srcRect/>
          <a:stretch>
            <a:fillRect/>
          </a:stretch>
        </p:blipFill>
        <p:spPr bwMode="auto">
          <a:xfrm>
            <a:off x="285720" y="3929066"/>
            <a:ext cx="1675326" cy="2643206"/>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857224" y="642921"/>
          <a:ext cx="7178049" cy="5409270"/>
        </p:xfrm>
        <a:graphic>
          <a:graphicData uri="http://schemas.openxmlformats.org/drawingml/2006/table">
            <a:tbl>
              <a:tblPr/>
              <a:tblGrid>
                <a:gridCol w="797561"/>
                <a:gridCol w="797561"/>
                <a:gridCol w="797561"/>
                <a:gridCol w="797561"/>
                <a:gridCol w="797561"/>
                <a:gridCol w="797561"/>
                <a:gridCol w="797561"/>
                <a:gridCol w="797561"/>
                <a:gridCol w="797561"/>
              </a:tblGrid>
              <a:tr h="601030">
                <a:tc>
                  <a:txBody>
                    <a:bodyPr/>
                    <a:lstStyle/>
                    <a:p>
                      <a:pPr algn="ctr">
                        <a:lnSpc>
                          <a:spcPct val="115000"/>
                        </a:lnSpc>
                        <a:spcAft>
                          <a:spcPts val="0"/>
                        </a:spcAft>
                      </a:pPr>
                      <a:r>
                        <a:rPr lang="ru-RU" sz="2400" b="1" dirty="0">
                          <a:solidFill>
                            <a:schemeClr val="bg1"/>
                          </a:solidFill>
                          <a:latin typeface="Times New Roman"/>
                          <a:ea typeface="Times New Roman"/>
                          <a:cs typeface="Arial"/>
                        </a:rPr>
                        <a:t>М</a:t>
                      </a:r>
                      <a:endParaRPr lang="ru-RU" sz="24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chemeClr val="bg1"/>
                          </a:solidFill>
                          <a:latin typeface="Times New Roman"/>
                          <a:ea typeface="Times New Roman"/>
                          <a:cs typeface="Arial"/>
                        </a:rPr>
                        <a:t>П</a:t>
                      </a:r>
                      <a:endParaRPr lang="ru-RU" sz="24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chemeClr val="bg1"/>
                          </a:solidFill>
                          <a:latin typeface="Times New Roman"/>
                          <a:ea typeface="Times New Roman"/>
                          <a:cs typeface="Arial"/>
                        </a:rPr>
                        <a:t>Е</a:t>
                      </a:r>
                      <a:endParaRPr lang="ru-RU" sz="24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chemeClr val="bg1"/>
                          </a:solidFill>
                          <a:latin typeface="Times New Roman"/>
                          <a:ea typeface="Times New Roman"/>
                          <a:cs typeface="Arial"/>
                        </a:rPr>
                        <a:t>Е</a:t>
                      </a:r>
                      <a:endParaRPr lang="ru-RU" sz="24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chemeClr val="bg1"/>
                          </a:solidFill>
                          <a:latin typeface="Times New Roman"/>
                          <a:ea typeface="Times New Roman"/>
                          <a:cs typeface="Arial"/>
                        </a:rPr>
                        <a:t>Й</a:t>
                      </a:r>
                      <a:endParaRPr lang="ru-RU" sz="24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К</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Н</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Ь</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К</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030">
                <a:tc>
                  <a:txBody>
                    <a:bodyPr/>
                    <a:lstStyle/>
                    <a:p>
                      <a:pPr algn="ctr">
                        <a:lnSpc>
                          <a:spcPct val="115000"/>
                        </a:lnSpc>
                        <a:spcAft>
                          <a:spcPts val="0"/>
                        </a:spcAft>
                      </a:pPr>
                      <a:r>
                        <a:rPr lang="ru-RU" sz="2400" b="1">
                          <a:solidFill>
                            <a:schemeClr val="bg1"/>
                          </a:solidFill>
                          <a:latin typeface="Times New Roman"/>
                          <a:ea typeface="Times New Roman"/>
                          <a:cs typeface="Arial"/>
                        </a:rPr>
                        <a:t>А</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Г</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Р</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chemeClr val="bg1"/>
                          </a:solidFill>
                          <a:latin typeface="Times New Roman"/>
                          <a:ea typeface="Times New Roman"/>
                          <a:cs typeface="Arial"/>
                        </a:rPr>
                        <a:t>Л</a:t>
                      </a:r>
                      <a:endParaRPr lang="ru-RU" sz="24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chemeClr val="bg1"/>
                          </a:solidFill>
                          <a:latin typeface="Times New Roman"/>
                          <a:ea typeface="Times New Roman"/>
                          <a:cs typeface="Arial"/>
                        </a:rPr>
                        <a:t>М</a:t>
                      </a:r>
                      <a:endParaRPr lang="ru-RU" sz="24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chemeClr val="bg1"/>
                          </a:solidFill>
                          <a:latin typeface="Times New Roman"/>
                          <a:ea typeface="Times New Roman"/>
                          <a:cs typeface="Arial"/>
                        </a:rPr>
                        <a:t>У</a:t>
                      </a:r>
                      <a:endParaRPr lang="ru-RU" sz="24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chemeClr val="bg1"/>
                          </a:solidFill>
                          <a:latin typeface="Times New Roman"/>
                          <a:ea typeface="Times New Roman"/>
                          <a:cs typeface="Arial"/>
                        </a:rPr>
                        <a:t>Л</a:t>
                      </a:r>
                      <a:endParaRPr lang="ru-RU" sz="24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Ю</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У</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030">
                <a:tc>
                  <a:txBody>
                    <a:bodyPr/>
                    <a:lstStyle/>
                    <a:p>
                      <a:pPr algn="ctr">
                        <a:lnSpc>
                          <a:spcPct val="115000"/>
                        </a:lnSpc>
                        <a:spcAft>
                          <a:spcPts val="0"/>
                        </a:spcAft>
                      </a:pPr>
                      <a:r>
                        <a:rPr lang="ru-RU" sz="2400" b="1">
                          <a:solidFill>
                            <a:schemeClr val="bg1"/>
                          </a:solidFill>
                          <a:latin typeface="Times New Roman"/>
                          <a:ea typeface="Times New Roman"/>
                          <a:cs typeface="Arial"/>
                        </a:rPr>
                        <a:t>В</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А</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Л</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И</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О</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Р</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chemeClr val="bg1"/>
                          </a:solidFill>
                          <a:latin typeface="Times New Roman"/>
                          <a:ea typeface="Times New Roman"/>
                          <a:cs typeface="Arial"/>
                        </a:rPr>
                        <a:t>О</a:t>
                      </a:r>
                      <a:endParaRPr lang="ru-RU" sz="24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chemeClr val="bg1"/>
                          </a:solidFill>
                          <a:latin typeface="Times New Roman"/>
                          <a:ea typeface="Times New Roman"/>
                          <a:cs typeface="Arial"/>
                        </a:rPr>
                        <a:t>Т</a:t>
                      </a:r>
                      <a:endParaRPr lang="ru-RU" sz="24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Р</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030">
                <a:tc>
                  <a:txBody>
                    <a:bodyPr/>
                    <a:lstStyle/>
                    <a:p>
                      <a:pPr algn="ctr">
                        <a:lnSpc>
                          <a:spcPct val="115000"/>
                        </a:lnSpc>
                        <a:spcAft>
                          <a:spcPts val="0"/>
                        </a:spcAft>
                      </a:pPr>
                      <a:r>
                        <a:rPr lang="ru-RU" sz="2400" b="1">
                          <a:solidFill>
                            <a:schemeClr val="bg1"/>
                          </a:solidFill>
                          <a:latin typeface="Times New Roman"/>
                          <a:ea typeface="Times New Roman"/>
                          <a:cs typeface="Arial"/>
                        </a:rPr>
                        <a:t>Е</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Л</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Р</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Е</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З</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Е</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chemeClr val="bg1"/>
                          </a:solidFill>
                          <a:latin typeface="Times New Roman"/>
                          <a:ea typeface="Times New Roman"/>
                          <a:cs typeface="Arial"/>
                        </a:rPr>
                        <a:t>Н</a:t>
                      </a:r>
                      <a:endParaRPr lang="ru-RU" sz="24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chemeClr val="bg1"/>
                          </a:solidFill>
                          <a:latin typeface="Times New Roman"/>
                          <a:ea typeface="Times New Roman"/>
                          <a:cs typeface="Arial"/>
                        </a:rPr>
                        <a:t>О</a:t>
                      </a:r>
                      <a:endParaRPr lang="ru-RU" sz="24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Ч</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030">
                <a:tc>
                  <a:txBody>
                    <a:bodyPr/>
                    <a:lstStyle/>
                    <a:p>
                      <a:pPr algn="ctr">
                        <a:lnSpc>
                          <a:spcPct val="115000"/>
                        </a:lnSpc>
                        <a:spcAft>
                          <a:spcPts val="0"/>
                        </a:spcAft>
                      </a:pPr>
                      <a:r>
                        <a:rPr lang="ru-RU" sz="2400" b="1" dirty="0">
                          <a:solidFill>
                            <a:schemeClr val="bg1"/>
                          </a:solidFill>
                          <a:latin typeface="Times New Roman"/>
                          <a:ea typeface="Times New Roman"/>
                          <a:cs typeface="Arial"/>
                        </a:rPr>
                        <a:t>Р</a:t>
                      </a:r>
                      <a:endParaRPr lang="ru-RU" sz="24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chemeClr val="bg1"/>
                          </a:solidFill>
                          <a:latin typeface="Times New Roman"/>
                          <a:ea typeface="Times New Roman"/>
                          <a:cs typeface="Arial"/>
                        </a:rPr>
                        <a:t>О</a:t>
                      </a:r>
                      <a:endParaRPr lang="ru-RU" sz="24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chemeClr val="bg1"/>
                          </a:solidFill>
                          <a:latin typeface="Times New Roman"/>
                          <a:ea typeface="Times New Roman"/>
                          <a:cs typeface="Arial"/>
                        </a:rPr>
                        <a:t>Ф</a:t>
                      </a:r>
                      <a:endParaRPr lang="ru-RU" sz="24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chemeClr val="bg1"/>
                          </a:solidFill>
                          <a:latin typeface="Times New Roman"/>
                          <a:ea typeface="Times New Roman"/>
                          <a:cs typeface="Arial"/>
                        </a:rPr>
                        <a:t>О</a:t>
                      </a:r>
                      <a:endParaRPr lang="ru-RU" sz="24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П</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Е</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Л</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Н</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А</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030">
                <a:tc>
                  <a:txBody>
                    <a:bodyPr/>
                    <a:lstStyle/>
                    <a:p>
                      <a:pPr algn="ctr">
                        <a:lnSpc>
                          <a:spcPct val="115000"/>
                        </a:lnSpc>
                        <a:spcAft>
                          <a:spcPts val="0"/>
                        </a:spcAft>
                      </a:pPr>
                      <a:r>
                        <a:rPr lang="ru-RU" sz="2400" b="1">
                          <a:solidFill>
                            <a:schemeClr val="bg1"/>
                          </a:solidFill>
                          <a:latin typeface="Times New Roman"/>
                          <a:ea typeface="Times New Roman"/>
                          <a:cs typeface="Arial"/>
                        </a:rPr>
                        <a:t>О</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В</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О</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Р</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chemeClr val="bg1"/>
                          </a:solidFill>
                          <a:latin typeface="Times New Roman"/>
                          <a:ea typeface="Times New Roman"/>
                          <a:cs typeface="Arial"/>
                        </a:rPr>
                        <a:t>А</a:t>
                      </a:r>
                      <a:endParaRPr lang="ru-RU" sz="24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chemeClr val="bg1"/>
                          </a:solidFill>
                          <a:latin typeface="Times New Roman"/>
                          <a:ea typeface="Times New Roman"/>
                          <a:cs typeface="Arial"/>
                        </a:rPr>
                        <a:t>Н</a:t>
                      </a:r>
                      <a:endParaRPr lang="ru-RU" sz="24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chemeClr val="bg1"/>
                          </a:solidFill>
                          <a:latin typeface="Times New Roman"/>
                          <a:ea typeface="Times New Roman"/>
                          <a:cs typeface="Arial"/>
                        </a:rPr>
                        <a:t>В</a:t>
                      </a:r>
                      <a:endParaRPr lang="ru-RU" sz="24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chemeClr val="bg1"/>
                          </a:solidFill>
                          <a:latin typeface="Times New Roman"/>
                          <a:ea typeface="Times New Roman"/>
                          <a:cs typeface="Arial"/>
                        </a:rPr>
                        <a:t>О</a:t>
                      </a:r>
                      <a:endParaRPr lang="ru-RU" sz="24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Т</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030">
                <a:tc>
                  <a:txBody>
                    <a:bodyPr/>
                    <a:lstStyle/>
                    <a:p>
                      <a:pPr algn="ctr">
                        <a:lnSpc>
                          <a:spcPct val="115000"/>
                        </a:lnSpc>
                        <a:spcAft>
                          <a:spcPts val="0"/>
                        </a:spcAft>
                      </a:pPr>
                      <a:r>
                        <a:rPr lang="ru-RU" sz="2400" b="1">
                          <a:solidFill>
                            <a:schemeClr val="bg1"/>
                          </a:solidFill>
                          <a:latin typeface="Times New Roman"/>
                          <a:ea typeface="Times New Roman"/>
                          <a:cs typeface="Arial"/>
                        </a:rPr>
                        <a:t>К</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О</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С</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Д</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С</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Ц</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chemeClr val="bg1"/>
                          </a:solidFill>
                          <a:latin typeface="Times New Roman"/>
                          <a:ea typeface="Times New Roman"/>
                          <a:cs typeface="Arial"/>
                        </a:rPr>
                        <a:t>Ь</a:t>
                      </a:r>
                      <a:endParaRPr lang="ru-RU" sz="24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chemeClr val="bg1"/>
                          </a:solidFill>
                          <a:latin typeface="Times New Roman"/>
                          <a:ea typeface="Times New Roman"/>
                          <a:cs typeface="Arial"/>
                        </a:rPr>
                        <a:t>Ж</a:t>
                      </a:r>
                      <a:endParaRPr lang="ru-RU" sz="24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Д</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030">
                <a:tc>
                  <a:txBody>
                    <a:bodyPr/>
                    <a:lstStyle/>
                    <a:p>
                      <a:pPr algn="ctr">
                        <a:lnSpc>
                          <a:spcPct val="115000"/>
                        </a:lnSpc>
                        <a:spcAft>
                          <a:spcPts val="0"/>
                        </a:spcAft>
                      </a:pPr>
                      <a:r>
                        <a:rPr lang="ru-RU" sz="2400" b="1">
                          <a:solidFill>
                            <a:schemeClr val="bg1"/>
                          </a:solidFill>
                          <a:latin typeface="Times New Roman"/>
                          <a:ea typeface="Times New Roman"/>
                          <a:cs typeface="Arial"/>
                        </a:rPr>
                        <a:t>О</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Н</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А</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Т</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К</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А</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chemeClr val="bg1"/>
                          </a:solidFill>
                          <a:latin typeface="Times New Roman"/>
                          <a:ea typeface="Times New Roman"/>
                          <a:cs typeface="Arial"/>
                        </a:rPr>
                        <a:t>Л</a:t>
                      </a:r>
                      <a:endParaRPr lang="ru-RU" sz="24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chemeClr val="bg1"/>
                          </a:solidFill>
                          <a:latin typeface="Times New Roman"/>
                          <a:ea typeface="Times New Roman"/>
                          <a:cs typeface="Arial"/>
                        </a:rPr>
                        <a:t>О</a:t>
                      </a:r>
                      <a:endParaRPr lang="ru-RU" sz="24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У</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030">
                <a:tc>
                  <a:txBody>
                    <a:bodyPr/>
                    <a:lstStyle/>
                    <a:p>
                      <a:pPr algn="ctr">
                        <a:lnSpc>
                          <a:spcPct val="115000"/>
                        </a:lnSpc>
                        <a:spcAft>
                          <a:spcPts val="0"/>
                        </a:spcAft>
                      </a:pPr>
                      <a:r>
                        <a:rPr lang="ru-RU" sz="2400" b="1">
                          <a:solidFill>
                            <a:schemeClr val="bg1"/>
                          </a:solidFill>
                          <a:latin typeface="Times New Roman"/>
                          <a:ea typeface="Times New Roman"/>
                          <a:cs typeface="Arial"/>
                        </a:rPr>
                        <a:t>М</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О</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Л</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Ь</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Л</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О</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chemeClr val="bg1"/>
                          </a:solidFill>
                          <a:latin typeface="Times New Roman"/>
                          <a:ea typeface="Times New Roman"/>
                          <a:cs typeface="Arial"/>
                        </a:rPr>
                        <a:t>В</a:t>
                      </a:r>
                      <a:endParaRPr lang="ru-RU" sz="240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chemeClr val="bg1"/>
                          </a:solidFill>
                          <a:latin typeface="Times New Roman"/>
                          <a:ea typeface="Times New Roman"/>
                          <a:cs typeface="Arial"/>
                        </a:rPr>
                        <a:t>Ь</a:t>
                      </a:r>
                      <a:endParaRPr lang="ru-RU" sz="24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chemeClr val="bg1"/>
                          </a:solidFill>
                          <a:latin typeface="Times New Roman"/>
                          <a:ea typeface="Times New Roman"/>
                          <a:cs typeface="Arial"/>
                        </a:rPr>
                        <a:t>Л</a:t>
                      </a:r>
                      <a:endParaRPr lang="ru-RU" sz="2400" dirty="0">
                        <a:solidFill>
                          <a:schemeClr val="bg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122" name="Picture 2" descr="http://arkhangelsk11.ucoz.ru/4.png"/>
          <p:cNvPicPr>
            <a:picLocks noChangeAspect="1" noChangeArrowheads="1"/>
          </p:cNvPicPr>
          <p:nvPr/>
        </p:nvPicPr>
        <p:blipFill>
          <a:blip r:embed="rId2" cstate="print"/>
          <a:srcRect/>
          <a:stretch>
            <a:fillRect/>
          </a:stretch>
        </p:blipFill>
        <p:spPr bwMode="auto">
          <a:xfrm>
            <a:off x="7667195" y="4857760"/>
            <a:ext cx="1476805" cy="1785974"/>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dirty="0" smtClean="0">
                <a:solidFill>
                  <a:schemeClr val="bg1"/>
                </a:solidFill>
              </a:rPr>
              <a:t>Ответы к конкурсу №1:</a:t>
            </a:r>
            <a:endParaRPr lang="ru-RU" dirty="0">
              <a:solidFill>
                <a:schemeClr val="bg1"/>
              </a:solidFill>
            </a:endParaRPr>
          </a:p>
        </p:txBody>
      </p:sp>
      <p:sp>
        <p:nvSpPr>
          <p:cNvPr id="3" name="Подзаголовок 2"/>
          <p:cNvSpPr>
            <a:spLocks noGrp="1"/>
          </p:cNvSpPr>
          <p:nvPr>
            <p:ph type="subTitle" idx="1"/>
          </p:nvPr>
        </p:nvSpPr>
        <p:spPr/>
        <p:txBody>
          <a:bodyPr/>
          <a:lstStyle/>
          <a:p>
            <a:pPr algn="l"/>
            <a:r>
              <a:rPr lang="ru-RU" dirty="0" smtClean="0">
                <a:solidFill>
                  <a:srgbClr val="FF0000"/>
                </a:solidFill>
              </a:rPr>
              <a:t>Ньютон, Ампер, Джоуль, Резерфорд, </a:t>
            </a:r>
          </a:p>
          <a:p>
            <a:pPr algn="l"/>
            <a:r>
              <a:rPr lang="ru-RU" dirty="0" smtClean="0">
                <a:solidFill>
                  <a:srgbClr val="FF0000"/>
                </a:solidFill>
              </a:rPr>
              <a:t>Кулон, Паскаль, Курчатов, </a:t>
            </a:r>
            <a:r>
              <a:rPr lang="ru-RU" dirty="0" err="1" smtClean="0">
                <a:solidFill>
                  <a:srgbClr val="FF0000"/>
                </a:solidFill>
              </a:rPr>
              <a:t>Ленц</a:t>
            </a:r>
            <a:r>
              <a:rPr lang="ru-RU" dirty="0" smtClean="0">
                <a:solidFill>
                  <a:srgbClr val="FF0000"/>
                </a:solidFill>
              </a:rPr>
              <a:t>, </a:t>
            </a:r>
          </a:p>
          <a:p>
            <a:pPr algn="l"/>
            <a:r>
              <a:rPr lang="ru-RU" dirty="0" smtClean="0">
                <a:solidFill>
                  <a:srgbClr val="FF0000"/>
                </a:solidFill>
              </a:rPr>
              <a:t>Ом, Галилей, Ломоносов,  Королев.</a:t>
            </a:r>
          </a:p>
          <a:p>
            <a:pPr algn="l"/>
            <a:endParaRPr lang="ru-RU" dirty="0"/>
          </a:p>
        </p:txBody>
      </p:sp>
      <p:pic>
        <p:nvPicPr>
          <p:cNvPr id="4" name="Picture 4" descr="PENGUI_1"/>
          <p:cNvPicPr>
            <a:picLocks noChangeAspect="1" noChangeArrowheads="1" noCrop="1"/>
          </p:cNvPicPr>
          <p:nvPr/>
        </p:nvPicPr>
        <p:blipFill>
          <a:blip r:embed="rId2" cstate="print"/>
          <a:srcRect/>
          <a:stretch>
            <a:fillRect/>
          </a:stretch>
        </p:blipFill>
        <p:spPr>
          <a:xfrm>
            <a:off x="4572000" y="3929066"/>
            <a:ext cx="4267200" cy="2514600"/>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857232"/>
            <a:ext cx="7851648" cy="1828800"/>
          </a:xfrm>
        </p:spPr>
        <p:txBody>
          <a:bodyPr>
            <a:normAutofit fontScale="90000"/>
          </a:bodyPr>
          <a:lstStyle/>
          <a:p>
            <a:pPr algn="ctr"/>
            <a:r>
              <a:rPr lang="ru-RU" dirty="0" smtClean="0">
                <a:solidFill>
                  <a:schemeClr val="bg1"/>
                </a:solidFill>
              </a:rPr>
              <a:t>Конкурс №2. </a:t>
            </a:r>
            <a:br>
              <a:rPr lang="ru-RU" dirty="0" smtClean="0">
                <a:solidFill>
                  <a:schemeClr val="bg1"/>
                </a:solidFill>
              </a:rPr>
            </a:br>
            <a:r>
              <a:rPr lang="ru-RU" dirty="0" smtClean="0">
                <a:solidFill>
                  <a:schemeClr val="bg1"/>
                </a:solidFill>
              </a:rPr>
              <a:t>«Знаешь ли ты формулы?» </a:t>
            </a:r>
            <a:br>
              <a:rPr lang="ru-RU" dirty="0" smtClean="0">
                <a:solidFill>
                  <a:schemeClr val="bg1"/>
                </a:solidFill>
              </a:rPr>
            </a:br>
            <a:endParaRPr lang="ru-RU" dirty="0">
              <a:solidFill>
                <a:schemeClr val="bg1"/>
              </a:solidFill>
            </a:endParaRPr>
          </a:p>
        </p:txBody>
      </p:sp>
      <p:sp>
        <p:nvSpPr>
          <p:cNvPr id="3" name="Подзаголовок 2"/>
          <p:cNvSpPr>
            <a:spLocks noGrp="1"/>
          </p:cNvSpPr>
          <p:nvPr>
            <p:ph type="subTitle" idx="1"/>
          </p:nvPr>
        </p:nvSpPr>
        <p:spPr>
          <a:xfrm>
            <a:off x="533400" y="2357430"/>
            <a:ext cx="7854696" cy="4143404"/>
          </a:xfrm>
        </p:spPr>
        <p:txBody>
          <a:bodyPr>
            <a:normAutofit/>
          </a:bodyPr>
          <a:lstStyle/>
          <a:p>
            <a:pPr algn="ctr"/>
            <a:endParaRPr lang="ru-RU" dirty="0" smtClean="0"/>
          </a:p>
          <a:p>
            <a:endParaRPr lang="ru-RU" dirty="0"/>
          </a:p>
        </p:txBody>
      </p:sp>
      <p:pic>
        <p:nvPicPr>
          <p:cNvPr id="4" name="Picture 4" descr="черепаха веселая"/>
          <p:cNvPicPr>
            <a:picLocks noGrp="1" noChangeAspect="1" noChangeArrowheads="1" noCrop="1"/>
          </p:cNvPicPr>
          <p:nvPr>
            <p:ph sz="half" idx="2"/>
          </p:nvPr>
        </p:nvPicPr>
        <p:blipFill>
          <a:blip r:embed="rId2" cstate="print"/>
          <a:srcRect/>
          <a:stretch>
            <a:fillRect/>
          </a:stretch>
        </p:blipFill>
        <p:spPr>
          <a:xfrm>
            <a:off x="7000892" y="4500570"/>
            <a:ext cx="1635125" cy="1727200"/>
          </a:xfrm>
        </p:spPr>
      </p:pic>
      <p:pic>
        <p:nvPicPr>
          <p:cNvPr id="3074" name="Picture 2" descr="http://img3.proshkolu.ru/content/media/pic/std/1000000/318000/317860-a7ca7a0767dace21.gif"/>
          <p:cNvPicPr>
            <a:picLocks noChangeAspect="1" noChangeArrowheads="1"/>
          </p:cNvPicPr>
          <p:nvPr/>
        </p:nvPicPr>
        <p:blipFill>
          <a:blip r:embed="rId3" cstate="print"/>
          <a:srcRect/>
          <a:stretch>
            <a:fillRect/>
          </a:stretch>
        </p:blipFill>
        <p:spPr bwMode="auto">
          <a:xfrm>
            <a:off x="3071802" y="2643182"/>
            <a:ext cx="3286148" cy="3929067"/>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0"/>
            <a:ext cx="7851648" cy="1357322"/>
          </a:xfrm>
        </p:spPr>
        <p:txBody>
          <a:bodyPr>
            <a:normAutofit fontScale="90000"/>
          </a:bodyPr>
          <a:lstStyle/>
          <a:p>
            <a:pPr algn="ctr"/>
            <a:r>
              <a:rPr lang="ru-RU" sz="4800" dirty="0" smtClean="0">
                <a:solidFill>
                  <a:schemeClr val="tx1">
                    <a:lumMod val="75000"/>
                  </a:schemeClr>
                </a:solidFill>
              </a:rPr>
              <a:t>Конкурс№3</a:t>
            </a:r>
            <a:br>
              <a:rPr lang="ru-RU" sz="4800" dirty="0" smtClean="0">
                <a:solidFill>
                  <a:schemeClr val="tx1">
                    <a:lumMod val="75000"/>
                  </a:schemeClr>
                </a:solidFill>
              </a:rPr>
            </a:br>
            <a:r>
              <a:rPr lang="ru-RU" sz="4800" dirty="0" smtClean="0">
                <a:solidFill>
                  <a:schemeClr val="tx1">
                    <a:lumMod val="75000"/>
                  </a:schemeClr>
                </a:solidFill>
              </a:rPr>
              <a:t>«Физические загадки»</a:t>
            </a:r>
            <a:endParaRPr lang="ru-RU" sz="4800" dirty="0"/>
          </a:p>
        </p:txBody>
      </p:sp>
      <p:sp>
        <p:nvSpPr>
          <p:cNvPr id="3" name="Подзаголовок 2"/>
          <p:cNvSpPr>
            <a:spLocks noGrp="1"/>
          </p:cNvSpPr>
          <p:nvPr>
            <p:ph type="subTitle" idx="1"/>
          </p:nvPr>
        </p:nvSpPr>
        <p:spPr>
          <a:xfrm>
            <a:off x="533400" y="2071678"/>
            <a:ext cx="7854696" cy="4429156"/>
          </a:xfrm>
        </p:spPr>
        <p:txBody>
          <a:bodyPr>
            <a:normAutofit/>
          </a:bodyPr>
          <a:lstStyle/>
          <a:p>
            <a:pPr lvl="0" algn="l"/>
            <a:r>
              <a:rPr lang="ru-RU" sz="3200" dirty="0" smtClean="0"/>
              <a:t>1. Вечером наземь слетает, ночь на земле пребывает, утром опять улетает.   </a:t>
            </a:r>
          </a:p>
          <a:p>
            <a:pPr lvl="0" algn="l"/>
            <a:r>
              <a:rPr lang="ru-RU" sz="3200" dirty="0" smtClean="0"/>
              <a:t>2. Что не имеет длины, глубины, ширины, высоты, а можно измерить? </a:t>
            </a:r>
          </a:p>
          <a:p>
            <a:pPr lvl="0" algn="l"/>
            <a:r>
              <a:rPr lang="ru-RU" sz="3200" dirty="0" smtClean="0"/>
              <a:t>3.Все поведает, хоть и без языка, когда будет ясно, а когда – облака. </a:t>
            </a:r>
          </a:p>
          <a:p>
            <a:pPr lvl="0" algn="l"/>
            <a:r>
              <a:rPr lang="ru-RU" sz="3200" dirty="0" smtClean="0"/>
              <a:t>4. Клубится, а не дым, ложится, а не снег</a:t>
            </a:r>
            <a:r>
              <a:rPr lang="ru-RU" sz="3200" i="1" dirty="0" smtClean="0"/>
              <a:t>. </a:t>
            </a:r>
            <a:endParaRPr lang="ru-RU" sz="3200" dirty="0" smtClean="0"/>
          </a:p>
          <a:p>
            <a:pPr lvl="0" algn="l"/>
            <a:r>
              <a:rPr lang="ru-RU" sz="3200" dirty="0" smtClean="0"/>
              <a:t>5. Книги читают, а грамоты не знают</a:t>
            </a:r>
            <a:r>
              <a:rPr lang="ru-RU" sz="3200" b="1" dirty="0" smtClean="0"/>
              <a:t>. </a:t>
            </a:r>
            <a:endParaRPr lang="ru-RU" sz="3200" dirty="0" smtClean="0"/>
          </a:p>
          <a:p>
            <a:endParaRPr lang="ru-RU" dirty="0"/>
          </a:p>
        </p:txBody>
      </p:sp>
      <p:sp>
        <p:nvSpPr>
          <p:cNvPr id="4" name="TextBox 3"/>
          <p:cNvSpPr txBox="1"/>
          <p:nvPr/>
        </p:nvSpPr>
        <p:spPr>
          <a:xfrm>
            <a:off x="428596" y="1285860"/>
            <a:ext cx="8715404" cy="738664"/>
          </a:xfrm>
          <a:prstGeom prst="rect">
            <a:avLst/>
          </a:prstGeom>
          <a:noFill/>
        </p:spPr>
        <p:txBody>
          <a:bodyPr wrap="square" rtlCol="0">
            <a:spAutoFit/>
          </a:bodyPr>
          <a:lstStyle/>
          <a:p>
            <a:r>
              <a:rPr lang="ru-RU" sz="2400" b="1" dirty="0" smtClean="0">
                <a:solidFill>
                  <a:schemeClr val="bg1"/>
                </a:solidFill>
              </a:rPr>
              <a:t>Каждый правильный ответ приносит  1балл команде.</a:t>
            </a:r>
          </a:p>
          <a:p>
            <a:endParaRPr lang="ru-RU" dirty="0"/>
          </a:p>
        </p:txBody>
      </p:sp>
      <p:pic>
        <p:nvPicPr>
          <p:cNvPr id="1026" name="Picture 2" descr="http://animaciatop.ru/pictures/smailiki/thumb/smailiki-87.gif"/>
          <p:cNvPicPr>
            <a:picLocks noChangeAspect="1" noChangeArrowheads="1" noCrop="1"/>
          </p:cNvPicPr>
          <p:nvPr/>
        </p:nvPicPr>
        <p:blipFill>
          <a:blip r:embed="rId2" cstate="print"/>
          <a:srcRect/>
          <a:stretch>
            <a:fillRect/>
          </a:stretch>
        </p:blipFill>
        <p:spPr bwMode="auto">
          <a:xfrm>
            <a:off x="7215206" y="-214338"/>
            <a:ext cx="1714500" cy="17145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5786454"/>
            <a:ext cx="7851648" cy="714380"/>
          </a:xfrm>
        </p:spPr>
        <p:txBody>
          <a:bodyPr>
            <a:noAutofit/>
          </a:bodyPr>
          <a:lstStyle/>
          <a:p>
            <a:pPr lvl="0" algn="l"/>
            <a:r>
              <a:rPr lang="ru-RU" sz="3200" dirty="0" smtClean="0">
                <a:solidFill>
                  <a:schemeClr val="tx1"/>
                </a:solidFill>
                <a:latin typeface="Constantia" pitchFamily="18" charset="0"/>
              </a:rPr>
              <a:t>10. Чист и ясен, как алмаз,  дорог не бывает, он от матери рожден, сам ее рождает.</a:t>
            </a:r>
            <a:endParaRPr lang="ru-RU" sz="3200" dirty="0">
              <a:solidFill>
                <a:schemeClr val="tx1"/>
              </a:solidFill>
              <a:latin typeface="Constantia" pitchFamily="18" charset="0"/>
            </a:endParaRPr>
          </a:p>
        </p:txBody>
      </p:sp>
      <p:sp>
        <p:nvSpPr>
          <p:cNvPr id="6" name="TextBox 5"/>
          <p:cNvSpPr txBox="1"/>
          <p:nvPr/>
        </p:nvSpPr>
        <p:spPr>
          <a:xfrm>
            <a:off x="428596" y="428604"/>
            <a:ext cx="7786742" cy="1569660"/>
          </a:xfrm>
          <a:prstGeom prst="rect">
            <a:avLst/>
          </a:prstGeom>
          <a:noFill/>
        </p:spPr>
        <p:txBody>
          <a:bodyPr wrap="square" rtlCol="0">
            <a:spAutoFit/>
          </a:bodyPr>
          <a:lstStyle/>
          <a:p>
            <a:r>
              <a:rPr lang="ru-RU" sz="3200" dirty="0" smtClean="0">
                <a:latin typeface="Constantia" pitchFamily="18" charset="0"/>
              </a:rPr>
              <a:t>6. Был один Антошка, посмотрел в окошко – там второй Антошка! Что это за окошко? Куда смотрел Антошка?</a:t>
            </a:r>
            <a:endParaRPr lang="ru-RU" sz="3200" dirty="0">
              <a:latin typeface="Constantia" pitchFamily="18" charset="0"/>
            </a:endParaRPr>
          </a:p>
        </p:txBody>
      </p:sp>
      <p:sp>
        <p:nvSpPr>
          <p:cNvPr id="7" name="TextBox 6"/>
          <p:cNvSpPr txBox="1"/>
          <p:nvPr/>
        </p:nvSpPr>
        <p:spPr>
          <a:xfrm>
            <a:off x="571472" y="2214554"/>
            <a:ext cx="6786610" cy="584775"/>
          </a:xfrm>
          <a:prstGeom prst="rect">
            <a:avLst/>
          </a:prstGeom>
          <a:noFill/>
        </p:spPr>
        <p:txBody>
          <a:bodyPr wrap="square" rtlCol="0">
            <a:spAutoFit/>
          </a:bodyPr>
          <a:lstStyle/>
          <a:p>
            <a:r>
              <a:rPr lang="ru-RU" sz="3200" dirty="0" smtClean="0">
                <a:latin typeface="Constantia" pitchFamily="18" charset="0"/>
              </a:rPr>
              <a:t>7. Висит груша – нельзя скушать.</a:t>
            </a:r>
            <a:endParaRPr lang="ru-RU" sz="3200" dirty="0">
              <a:latin typeface="Constantia" pitchFamily="18" charset="0"/>
            </a:endParaRPr>
          </a:p>
        </p:txBody>
      </p:sp>
      <p:sp>
        <p:nvSpPr>
          <p:cNvPr id="8" name="TextBox 7"/>
          <p:cNvSpPr txBox="1"/>
          <p:nvPr/>
        </p:nvSpPr>
        <p:spPr>
          <a:xfrm>
            <a:off x="428596" y="3000372"/>
            <a:ext cx="7929618" cy="584775"/>
          </a:xfrm>
          <a:prstGeom prst="rect">
            <a:avLst/>
          </a:prstGeom>
          <a:noFill/>
        </p:spPr>
        <p:txBody>
          <a:bodyPr wrap="square" rtlCol="0">
            <a:spAutoFit/>
          </a:bodyPr>
          <a:lstStyle/>
          <a:p>
            <a:r>
              <a:rPr lang="ru-RU" sz="3200" dirty="0" smtClean="0">
                <a:latin typeface="Constantia" pitchFamily="18" charset="0"/>
              </a:rPr>
              <a:t>8. Что с земли не поднимешь?</a:t>
            </a:r>
            <a:endParaRPr lang="ru-RU" sz="3200" dirty="0">
              <a:latin typeface="Constantia" pitchFamily="18" charset="0"/>
            </a:endParaRPr>
          </a:p>
        </p:txBody>
      </p:sp>
      <p:sp>
        <p:nvSpPr>
          <p:cNvPr id="9" name="TextBox 8"/>
          <p:cNvSpPr txBox="1"/>
          <p:nvPr/>
        </p:nvSpPr>
        <p:spPr>
          <a:xfrm>
            <a:off x="357158" y="4000504"/>
            <a:ext cx="7429552" cy="1077218"/>
          </a:xfrm>
          <a:prstGeom prst="rect">
            <a:avLst/>
          </a:prstGeom>
          <a:noFill/>
        </p:spPr>
        <p:txBody>
          <a:bodyPr wrap="square" rtlCol="0">
            <a:spAutoFit/>
          </a:bodyPr>
          <a:lstStyle/>
          <a:p>
            <a:r>
              <a:rPr lang="ru-RU" sz="3200" dirty="0" smtClean="0">
                <a:latin typeface="Constantia" pitchFamily="18" charset="0"/>
              </a:rPr>
              <a:t>9. Видно нет у нее ума: ест она себя сама.</a:t>
            </a:r>
            <a:endParaRPr lang="ru-RU" sz="3200" dirty="0">
              <a:latin typeface="Constant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14290"/>
            <a:ext cx="7851648" cy="985846"/>
          </a:xfrm>
        </p:spPr>
        <p:txBody>
          <a:bodyPr/>
          <a:lstStyle/>
          <a:p>
            <a:r>
              <a:rPr lang="ru-RU" sz="6000" u="sng" dirty="0" smtClean="0">
                <a:solidFill>
                  <a:schemeClr val="tx1">
                    <a:lumMod val="75000"/>
                  </a:schemeClr>
                </a:solidFill>
              </a:rPr>
              <a:t>Ответы к конкурсу № 3</a:t>
            </a:r>
            <a:endParaRPr lang="ru-RU" dirty="0"/>
          </a:p>
        </p:txBody>
      </p:sp>
      <p:sp>
        <p:nvSpPr>
          <p:cNvPr id="3" name="Подзаголовок 2"/>
          <p:cNvSpPr>
            <a:spLocks noGrp="1"/>
          </p:cNvSpPr>
          <p:nvPr>
            <p:ph type="subTitle" idx="1"/>
          </p:nvPr>
        </p:nvSpPr>
        <p:spPr>
          <a:xfrm>
            <a:off x="533400" y="1357298"/>
            <a:ext cx="7854696" cy="5000660"/>
          </a:xfrm>
        </p:spPr>
        <p:txBody>
          <a:bodyPr>
            <a:normAutofit/>
          </a:bodyPr>
          <a:lstStyle/>
          <a:p>
            <a:pPr lvl="0" algn="just"/>
            <a:r>
              <a:rPr lang="ru-RU" dirty="0" smtClean="0"/>
              <a:t>1. Вечером наземь слетает, ночь на земле пребывает, утром опять улетает. </a:t>
            </a:r>
            <a:r>
              <a:rPr lang="ru-RU" i="1" dirty="0" smtClean="0"/>
              <a:t>(Роса)</a:t>
            </a:r>
            <a:endParaRPr lang="ru-RU" dirty="0" smtClean="0"/>
          </a:p>
          <a:p>
            <a:pPr lvl="0" algn="just"/>
            <a:r>
              <a:rPr lang="ru-RU" dirty="0" smtClean="0"/>
              <a:t>2. Что не имеет длины, глубины, ширины, высоты, а можно измерить? (</a:t>
            </a:r>
            <a:r>
              <a:rPr lang="ru-RU" i="1" dirty="0" smtClean="0"/>
              <a:t>Время, температура</a:t>
            </a:r>
            <a:r>
              <a:rPr lang="ru-RU" dirty="0" smtClean="0"/>
              <a:t>)</a:t>
            </a:r>
          </a:p>
          <a:p>
            <a:pPr lvl="0" algn="just"/>
            <a:r>
              <a:rPr lang="ru-RU" dirty="0" smtClean="0"/>
              <a:t>3.Все поведает, хоть и без языка, когда будет ясно, а когда – облака. </a:t>
            </a:r>
            <a:r>
              <a:rPr lang="ru-RU" i="1" dirty="0" smtClean="0"/>
              <a:t>(Барометр) </a:t>
            </a:r>
          </a:p>
          <a:p>
            <a:pPr lvl="0" algn="just"/>
            <a:r>
              <a:rPr lang="ru-RU" dirty="0" smtClean="0"/>
              <a:t>4. Клубится, а не дым, ложится, а не снег</a:t>
            </a:r>
            <a:r>
              <a:rPr lang="ru-RU" i="1" dirty="0" smtClean="0"/>
              <a:t>. (Туман)</a:t>
            </a:r>
          </a:p>
          <a:p>
            <a:pPr lvl="0" algn="just"/>
            <a:r>
              <a:rPr lang="ru-RU" dirty="0" smtClean="0"/>
              <a:t>5.Книги читают, а грамоты не знают</a:t>
            </a:r>
            <a:r>
              <a:rPr lang="ru-RU" b="1" dirty="0" smtClean="0"/>
              <a:t>. </a:t>
            </a:r>
            <a:r>
              <a:rPr lang="ru-RU" i="1" dirty="0" smtClean="0"/>
              <a:t>(Очки) </a:t>
            </a:r>
            <a:endParaRPr lang="ru-RU" dirty="0" smtClean="0"/>
          </a:p>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TotalTime>
  <Words>997</Words>
  <PresentationFormat>Экран (4:3)</PresentationFormat>
  <Paragraphs>192</Paragraphs>
  <Slides>20</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20</vt:i4>
      </vt:variant>
    </vt:vector>
  </HeadingPairs>
  <TitlesOfParts>
    <vt:vector size="22" baseType="lpstr">
      <vt:lpstr>Поток</vt:lpstr>
      <vt:lpstr>Формула</vt:lpstr>
      <vt:lpstr>Познаем физику вместе</vt:lpstr>
      <vt:lpstr>Эпиграф:</vt:lpstr>
      <vt:lpstr>Конкурс № 1</vt:lpstr>
      <vt:lpstr>Слайд 4</vt:lpstr>
      <vt:lpstr>Ответы к конкурсу №1:</vt:lpstr>
      <vt:lpstr>Конкурс №2.  «Знаешь ли ты формулы?»  </vt:lpstr>
      <vt:lpstr>Конкурс№3 «Физические загадки»</vt:lpstr>
      <vt:lpstr>10. Чист и ясен, как алмаз,  дорог не бывает, он от матери рожден, сам ее рождает.</vt:lpstr>
      <vt:lpstr>Ответы к конкурсу № 3</vt:lpstr>
      <vt:lpstr>Слайд 10</vt:lpstr>
      <vt:lpstr>         Конкурс №4. «Обгоним на задаче»  Каждый правильный ответ приносит  1балл команде.  </vt:lpstr>
      <vt:lpstr>Конкурс №4. «Обгоним на задаче»</vt:lpstr>
      <vt:lpstr>Конкурс №4. «Обгоним на задаче»</vt:lpstr>
      <vt:lpstr>Ответы к конкурсу №4. </vt:lpstr>
      <vt:lpstr>Ответы к конкурсу №4. </vt:lpstr>
      <vt:lpstr>Конкурс №5. «Экспериментаторы» </vt:lpstr>
      <vt:lpstr>Ответы к конкурсу №5. </vt:lpstr>
      <vt:lpstr>Ответы к конкурсу №5. </vt:lpstr>
      <vt:lpstr>Конкурс №6. «Домашнее задание» </vt:lpstr>
      <vt:lpstr>Спасибо за игру!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Познаем физику вместе</dc:title>
  <cp:lastModifiedBy>колдырь</cp:lastModifiedBy>
  <cp:revision>21</cp:revision>
  <dcterms:modified xsi:type="dcterms:W3CDTF">2013-01-27T15:23:09Z</dcterms:modified>
</cp:coreProperties>
</file>