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81" r:id="rId6"/>
    <p:sldId id="263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3" r:id="rId20"/>
    <p:sldId id="276" r:id="rId21"/>
    <p:sldId id="279" r:id="rId22"/>
    <p:sldId id="277" r:id="rId23"/>
    <p:sldId id="280" r:id="rId24"/>
    <p:sldId id="282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36C15-1381-4AFC-A420-E3F44A6C342E}" type="datetimeFigureOut">
              <a:rPr lang="ru-RU"/>
              <a:pPr>
                <a:defRPr/>
              </a:pPr>
              <a:t>30.01.2013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01238-6E00-4578-A60C-83AB28E9B1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FBB10-F381-44E6-9C28-C66AE1A37A27}" type="datetimeFigureOut">
              <a:rPr lang="ru-RU"/>
              <a:pPr>
                <a:defRPr/>
              </a:pPr>
              <a:t>30.01.2013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B4BAA-9A3B-46D4-B805-8C39B24F33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171A6-355E-409C-9975-5580ED998CE4}" type="datetimeFigureOut">
              <a:rPr lang="ru-RU"/>
              <a:pPr>
                <a:defRPr/>
              </a:pPr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AB1A6-BC45-4A27-8D6A-2EBF59ED32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FCC25-0EB9-4014-A314-98D61FD268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F8E39-944E-477A-8804-87442F43AA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36DF1-6EB0-4541-ACC2-E34C5E11E7E9}" type="datetimeFigureOut">
              <a:rPr lang="ru-RU"/>
              <a:pPr>
                <a:defRPr/>
              </a:pPr>
              <a:t>30.01.2013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5F148-6A5E-4DBB-B935-E309B935DF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F4889-767E-4D8A-9212-B54EA7618D9C}" type="datetimeFigureOut">
              <a:rPr lang="ru-RU"/>
              <a:pPr>
                <a:defRPr/>
              </a:pPr>
              <a:t>30.01.2013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E61F4-E70F-478B-985D-7276D51C3B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80482-D632-4BFF-B9F2-711FD56D87AC}" type="datetimeFigureOut">
              <a:rPr lang="ru-RU"/>
              <a:pPr>
                <a:defRPr/>
              </a:pPr>
              <a:t>30.01.2013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D42F6-94FD-42FF-A2A9-AB1EEAB6C1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8CBD6-B734-476A-95C9-EA44ED3F000E}" type="datetimeFigureOut">
              <a:rPr lang="ru-RU"/>
              <a:pPr>
                <a:defRPr/>
              </a:pPr>
              <a:t>30.01.2013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B1B77-8E9E-4202-B610-2CB7C582CC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AA421-FBC6-4584-B2BB-E47A7E77DDB4}" type="datetimeFigureOut">
              <a:rPr lang="ru-RU"/>
              <a:pPr>
                <a:defRPr/>
              </a:pPr>
              <a:t>30.01.2013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DE51F-CD86-45E8-BD86-B49464F040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51594-FF41-4D04-AB4D-8BE0DD216D4D}" type="datetimeFigureOut">
              <a:rPr lang="ru-RU"/>
              <a:pPr>
                <a:defRPr/>
              </a:pPr>
              <a:t>30.01.2013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81504-7358-46C0-9E58-2509732AF5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35029-5B49-4DD7-A843-73F575ABD72B}" type="datetimeFigureOut">
              <a:rPr lang="ru-RU"/>
              <a:pPr>
                <a:defRPr/>
              </a:pPr>
              <a:t>30.01.2013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4C791-D021-49E8-8661-E2CE96B8EB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413A1-72F6-4EC3-A834-6DAC351A2A3B}" type="datetimeFigureOut">
              <a:rPr lang="ru-RU"/>
              <a:pPr>
                <a:defRPr/>
              </a:pPr>
              <a:t>30.01.2013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D9366-DA2E-4CC3-BDB0-FA6FDBC3EE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686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FFFEE8D-C176-4E5C-944C-F16871E18DB2}" type="datetimeFigureOut">
              <a:rPr lang="ru-RU"/>
              <a:pPr>
                <a:defRPr/>
              </a:pPr>
              <a:t>30.01.2013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8A8529E-2FD2-40A7-A81C-920886E8E9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1" r:id="rId4"/>
    <p:sldLayoutId id="2147483707" r:id="rId5"/>
    <p:sldLayoutId id="2147483702" r:id="rId6"/>
    <p:sldLayoutId id="2147483708" r:id="rId7"/>
    <p:sldLayoutId id="2147483709" r:id="rId8"/>
    <p:sldLayoutId id="2147483710" r:id="rId9"/>
    <p:sldLayoutId id="2147483703" r:id="rId10"/>
    <p:sldLayoutId id="2147483711" r:id="rId11"/>
    <p:sldLayoutId id="2147483712" r:id="rId12"/>
    <p:sldLayoutId id="2147483713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6.xml"/><Relationship Id="rId1" Type="http://schemas.openxmlformats.org/officeDocument/2006/relationships/audio" Target="file:///E:\Users\&#1040;&#1083;&#1077;&#1082;&#1089;&#1072;&#1085;&#1076;&#1088;\Desktop\1&#1042;&#1050;&#1051;&#1040;&#1057;~1\&#1052;&#1080;&#1085;&#1091;&#1089;&#1086;&#1074;&#1082;&#1080;\&#1044;&#1077;&#1090;&#1089;&#1082;&#1080;&#1077;%20-%20&#1043;&#1086;&#1088;&#1086;&#1096;&#1080;&#1085;&#1082;&#1080;%20&#1094;&#1074;&#1077;&#1090;&#1085;&#1099;&#1077;.mp3" TargetMode="Externa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hyperlink" Target="http://i002.radikal.ru/1005/5b/b70c4477f06f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D:\&#1044;&#1086;&#1082;&#1091;&#1084;&#1077;&#1085;&#1090;&#1099;%20&#1058;&#1072;&#1085;&#1103;\&#1087;&#1088;&#1077;&#1079;&#1077;&#1085;&#1090;&#1072;&#1094;&#1080;&#1103;\&#1070;&#1096;&#1080;&#1085;&#1072;%20&#1058;.&#1042;.%20&#1059;&#1088;&#1086;&#1082;%20&#1086;&#1082;&#1088;&#1091;&#1078;&#1072;&#1102;&#1097;&#1077;&#1075;&#1086;%20&#1084;&#1080;&#1088;&#1072;.%20&#1052;&#1085;&#1086;&#1075;&#1086;&#1086;&#1073;&#1088;&#1072;&#1079;&#1080;&#1077;%20&#1075;&#1088;&#1080;&#1073;&#1086;&#1074;\&#1079;&#1074;&#1091;&#1082;&#1080;%20&#1083;&#1077;&#1089;&#1072;.wma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13.jpeg"/><Relationship Id="rId5" Type="http://schemas.openxmlformats.org/officeDocument/2006/relationships/image" Target="../media/image4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1" descr="лес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333375"/>
            <a:ext cx="7561262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866" name="Rectangle 2"/>
          <p:cNvSpPr>
            <a:spLocks noGrp="1"/>
          </p:cNvSpPr>
          <p:nvPr>
            <p:ph type="title"/>
          </p:nvPr>
        </p:nvSpPr>
        <p:spPr>
          <a:xfrm>
            <a:off x="900113" y="1125538"/>
            <a:ext cx="7488237" cy="1727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Многообразие грибов</a:t>
            </a:r>
          </a:p>
        </p:txBody>
      </p:sp>
      <p:sp>
        <p:nvSpPr>
          <p:cNvPr id="164867" name="Rectangle 3"/>
          <p:cNvSpPr>
            <a:spLocks noGrp="1"/>
          </p:cNvSpPr>
          <p:nvPr>
            <p:ph type="body" sz="half" idx="1"/>
          </p:nvPr>
        </p:nvSpPr>
        <p:spPr>
          <a:xfrm>
            <a:off x="1258888" y="4149725"/>
            <a:ext cx="6553200" cy="230505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sz="2800">
                <a:latin typeface="Arial" charset="0"/>
              </a:rPr>
              <a:t>   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Урок окружающего мира   1 класс</a:t>
            </a: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endParaRPr lang="ru-RU" sz="2800" b="1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УМК «Гармония»</a:t>
            </a:r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Гимназия №10</a:t>
            </a: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г. Воронежа</a:t>
            </a:r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  Учитель Юшина Т. В.</a:t>
            </a:r>
          </a:p>
        </p:txBody>
      </p:sp>
      <p:pic>
        <p:nvPicPr>
          <p:cNvPr id="16388" name="Picture 12" descr="лес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333375"/>
            <a:ext cx="7561262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3" descr="лес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333375"/>
            <a:ext cx="7561262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880" name="Picture 1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SN00560A0000[1]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459788" y="60213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8" descr="лес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333375"/>
            <a:ext cx="7561262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488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сканирование000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0" y="2428875"/>
            <a:ext cx="3713163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Прямоугольник 3"/>
          <p:cNvSpPr>
            <a:spLocks noChangeArrowheads="1"/>
          </p:cNvSpPr>
          <p:nvPr/>
        </p:nvSpPr>
        <p:spPr bwMode="auto">
          <a:xfrm>
            <a:off x="857250" y="3071813"/>
            <a:ext cx="3857625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2400" b="1">
                <a:solidFill>
                  <a:srgbClr val="EB700B"/>
                </a:solidFill>
                <a:latin typeface="Georgia" pitchFamily="18" charset="0"/>
              </a:rPr>
              <a:t>Нет грибов, дружней, чем эти,</a:t>
            </a:r>
          </a:p>
          <a:p>
            <a:pPr algn="ctr">
              <a:buFont typeface="Wingdings" pitchFamily="2" charset="2"/>
              <a:buNone/>
            </a:pPr>
            <a:r>
              <a:rPr lang="ru-RU" sz="2400" b="1">
                <a:solidFill>
                  <a:srgbClr val="EB700B"/>
                </a:solidFill>
                <a:latin typeface="Georgia" pitchFamily="18" charset="0"/>
              </a:rPr>
              <a:t>Знают взрослые и дети,</a:t>
            </a:r>
          </a:p>
          <a:p>
            <a:pPr algn="ctr">
              <a:buFont typeface="Wingdings" pitchFamily="2" charset="2"/>
              <a:buNone/>
            </a:pPr>
            <a:r>
              <a:rPr lang="ru-RU" sz="2400" b="1">
                <a:solidFill>
                  <a:srgbClr val="EB700B"/>
                </a:solidFill>
                <a:latin typeface="Georgia" pitchFamily="18" charset="0"/>
              </a:rPr>
              <a:t>На пеньках растут в лесу,</a:t>
            </a:r>
          </a:p>
          <a:p>
            <a:pPr algn="ctr">
              <a:buFont typeface="Wingdings" pitchFamily="2" charset="2"/>
              <a:buNone/>
            </a:pPr>
            <a:r>
              <a:rPr lang="ru-RU" sz="2400" b="1">
                <a:solidFill>
                  <a:srgbClr val="EB700B"/>
                </a:solidFill>
                <a:latin typeface="Georgia" pitchFamily="18" charset="0"/>
              </a:rPr>
              <a:t>Как веснушки на носу.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14563" y="785813"/>
            <a:ext cx="4857750" cy="78263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Опята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сканирование004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714876" y="1796182"/>
            <a:ext cx="3801624" cy="4347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26" name="Прямоугольник 2"/>
          <p:cNvSpPr>
            <a:spLocks noChangeArrowheads="1"/>
          </p:cNvSpPr>
          <p:nvPr/>
        </p:nvSpPr>
        <p:spPr bwMode="auto">
          <a:xfrm>
            <a:off x="714375" y="2143125"/>
            <a:ext cx="4214813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2400" b="1">
                <a:solidFill>
                  <a:srgbClr val="EB700B"/>
                </a:solidFill>
                <a:latin typeface="Georgia" pitchFamily="18" charset="0"/>
              </a:rPr>
              <a:t>Он внутри, как масло, белый, </a:t>
            </a:r>
          </a:p>
          <a:p>
            <a:pPr algn="ctr">
              <a:buFont typeface="Wingdings" pitchFamily="2" charset="2"/>
              <a:buNone/>
            </a:pPr>
            <a:r>
              <a:rPr lang="ru-RU" sz="2400" b="1">
                <a:solidFill>
                  <a:srgbClr val="EB700B"/>
                </a:solidFill>
                <a:latin typeface="Georgia" pitchFamily="18" charset="0"/>
              </a:rPr>
              <a:t>Шляпка маслянистая.</a:t>
            </a:r>
          </a:p>
          <a:p>
            <a:pPr algn="ctr">
              <a:buFont typeface="Wingdings" pitchFamily="2" charset="2"/>
              <a:buNone/>
            </a:pPr>
            <a:r>
              <a:rPr lang="ru-RU" sz="2400" b="1">
                <a:solidFill>
                  <a:srgbClr val="EB700B"/>
                </a:solidFill>
                <a:latin typeface="Georgia" pitchFamily="18" charset="0"/>
              </a:rPr>
              <a:t>Любит он в лесу опушки</a:t>
            </a:r>
          </a:p>
          <a:p>
            <a:pPr algn="ctr">
              <a:buFont typeface="Wingdings" pitchFamily="2" charset="2"/>
              <a:buNone/>
            </a:pPr>
            <a:r>
              <a:rPr lang="ru-RU" sz="2400" b="1">
                <a:solidFill>
                  <a:srgbClr val="EB700B"/>
                </a:solidFill>
                <a:latin typeface="Georgia" pitchFamily="18" charset="0"/>
              </a:rPr>
              <a:t>И места тенистые.</a:t>
            </a:r>
          </a:p>
          <a:p>
            <a:pPr algn="ctr">
              <a:buFont typeface="Wingdings" pitchFamily="2" charset="2"/>
              <a:buNone/>
            </a:pPr>
            <a:r>
              <a:rPr lang="ru-RU" sz="2400" b="1">
                <a:solidFill>
                  <a:srgbClr val="EB700B"/>
                </a:solidFill>
                <a:latin typeface="Georgia" pitchFamily="18" charset="0"/>
              </a:rPr>
              <a:t>Но зовут его не белый,</a:t>
            </a:r>
          </a:p>
          <a:p>
            <a:pPr algn="ctr">
              <a:buFont typeface="Wingdings" pitchFamily="2" charset="2"/>
              <a:buNone/>
            </a:pPr>
            <a:r>
              <a:rPr lang="ru-RU" sz="2400" b="1">
                <a:solidFill>
                  <a:srgbClr val="EB700B"/>
                </a:solidFill>
                <a:latin typeface="Georgia" pitchFamily="18" charset="0"/>
              </a:rPr>
              <a:t>Не валуй, и не опёнок.</a:t>
            </a:r>
          </a:p>
          <a:p>
            <a:pPr algn="ctr">
              <a:buFont typeface="Wingdings" pitchFamily="2" charset="2"/>
              <a:buNone/>
            </a:pPr>
            <a:r>
              <a:rPr lang="ru-RU" sz="2400" b="1">
                <a:solidFill>
                  <a:srgbClr val="EB700B"/>
                </a:solidFill>
                <a:latin typeface="Georgia" pitchFamily="18" charset="0"/>
              </a:rPr>
              <a:t>Кто ответит самый первый,</a:t>
            </a:r>
          </a:p>
          <a:p>
            <a:pPr algn="ctr">
              <a:buFont typeface="Wingdings" pitchFamily="2" charset="2"/>
              <a:buNone/>
            </a:pPr>
            <a:r>
              <a:rPr lang="ru-RU" sz="2400" b="1">
                <a:solidFill>
                  <a:srgbClr val="EB700B"/>
                </a:solidFill>
                <a:latin typeface="Georgia" pitchFamily="18" charset="0"/>
              </a:rPr>
              <a:t>Как зовут его?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14563" y="785813"/>
            <a:ext cx="4857750" cy="78263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Маслёнок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сканирование00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1928813"/>
            <a:ext cx="3605212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Прямоугольник 2"/>
          <p:cNvSpPr>
            <a:spLocks noChangeArrowheads="1"/>
          </p:cNvSpPr>
          <p:nvPr/>
        </p:nvSpPr>
        <p:spPr bwMode="auto">
          <a:xfrm>
            <a:off x="642938" y="1714500"/>
            <a:ext cx="4071937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2400" b="1">
                <a:solidFill>
                  <a:srgbClr val="EB700B"/>
                </a:solidFill>
                <a:latin typeface="Georgia" pitchFamily="18" charset="0"/>
              </a:rPr>
              <a:t>В лесу осеннем в сентябре</a:t>
            </a:r>
          </a:p>
          <a:p>
            <a:pPr algn="ctr">
              <a:buFont typeface="Wingdings" pitchFamily="2" charset="2"/>
              <a:buNone/>
            </a:pPr>
            <a:r>
              <a:rPr lang="ru-RU" sz="2400" b="1">
                <a:solidFill>
                  <a:srgbClr val="EB700B"/>
                </a:solidFill>
                <a:latin typeface="Georgia" pitchFamily="18" charset="0"/>
              </a:rPr>
              <a:t>В скучный день дождливый</a:t>
            </a:r>
          </a:p>
          <a:p>
            <a:pPr algn="ctr">
              <a:buFont typeface="Wingdings" pitchFamily="2" charset="2"/>
              <a:buNone/>
            </a:pPr>
            <a:r>
              <a:rPr lang="ru-RU" sz="2400" b="1">
                <a:solidFill>
                  <a:srgbClr val="EB700B"/>
                </a:solidFill>
                <a:latin typeface="Georgia" pitchFamily="18" charset="0"/>
              </a:rPr>
              <a:t>Вырос гриб во всей красе,</a:t>
            </a:r>
          </a:p>
          <a:p>
            <a:pPr algn="ctr">
              <a:buFont typeface="Wingdings" pitchFamily="2" charset="2"/>
              <a:buNone/>
            </a:pPr>
            <a:r>
              <a:rPr lang="ru-RU" sz="2400" b="1">
                <a:solidFill>
                  <a:srgbClr val="EB700B"/>
                </a:solidFill>
                <a:latin typeface="Georgia" pitchFamily="18" charset="0"/>
              </a:rPr>
              <a:t>Важный, горделивый.</a:t>
            </a:r>
          </a:p>
          <a:p>
            <a:pPr algn="ctr">
              <a:buFont typeface="Wingdings" pitchFamily="2" charset="2"/>
              <a:buNone/>
            </a:pPr>
            <a:r>
              <a:rPr lang="ru-RU" sz="2400" b="1">
                <a:solidFill>
                  <a:srgbClr val="EB700B"/>
                </a:solidFill>
                <a:latin typeface="Georgia" pitchFamily="18" charset="0"/>
              </a:rPr>
              <a:t>Под осиной его дом,</a:t>
            </a:r>
          </a:p>
          <a:p>
            <a:pPr algn="ctr">
              <a:buFont typeface="Wingdings" pitchFamily="2" charset="2"/>
              <a:buNone/>
            </a:pPr>
            <a:r>
              <a:rPr lang="ru-RU" sz="2400" b="1">
                <a:solidFill>
                  <a:srgbClr val="EB700B"/>
                </a:solidFill>
                <a:latin typeface="Georgia" pitchFamily="18" charset="0"/>
              </a:rPr>
              <a:t>Шляпа красная на нём.</a:t>
            </a:r>
          </a:p>
          <a:p>
            <a:pPr algn="ctr">
              <a:buFont typeface="Wingdings" pitchFamily="2" charset="2"/>
              <a:buNone/>
            </a:pPr>
            <a:r>
              <a:rPr lang="ru-RU" sz="2400" b="1">
                <a:solidFill>
                  <a:srgbClr val="EB700B"/>
                </a:solidFill>
                <a:latin typeface="Georgia" pitchFamily="18" charset="0"/>
              </a:rPr>
              <a:t>Многим этот гриб знаком.</a:t>
            </a:r>
          </a:p>
          <a:p>
            <a:pPr algn="ctr">
              <a:buFont typeface="Wingdings" pitchFamily="2" charset="2"/>
              <a:buNone/>
            </a:pPr>
            <a:r>
              <a:rPr lang="ru-RU" sz="2400" b="1">
                <a:solidFill>
                  <a:srgbClr val="EB700B"/>
                </a:solidFill>
                <a:latin typeface="Georgia" pitchFamily="18" charset="0"/>
              </a:rPr>
              <a:t>Как его мы назовём?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14563" y="785813"/>
            <a:ext cx="4857750" cy="78263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Подосиновик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сканирование000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0" y="2000250"/>
            <a:ext cx="351631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Прямоугольник 2"/>
          <p:cNvSpPr>
            <a:spLocks noChangeArrowheads="1"/>
          </p:cNvSpPr>
          <p:nvPr/>
        </p:nvSpPr>
        <p:spPr bwMode="auto">
          <a:xfrm>
            <a:off x="714375" y="2714625"/>
            <a:ext cx="3929063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2400" b="1">
                <a:solidFill>
                  <a:srgbClr val="EB700B"/>
                </a:solidFill>
                <a:latin typeface="Georgia" pitchFamily="18" charset="0"/>
              </a:rPr>
              <a:t>Коричневой шляпкой приветствую вас.</a:t>
            </a:r>
          </a:p>
          <a:p>
            <a:pPr algn="ctr">
              <a:buFont typeface="Wingdings" pitchFamily="2" charset="2"/>
              <a:buNone/>
            </a:pPr>
            <a:r>
              <a:rPr lang="ru-RU" sz="2400" b="1">
                <a:solidFill>
                  <a:srgbClr val="EB700B"/>
                </a:solidFill>
                <a:latin typeface="Georgia" pitchFamily="18" charset="0"/>
              </a:rPr>
              <a:t>Я скромный грибок безо всяких прикрас.</a:t>
            </a:r>
          </a:p>
          <a:p>
            <a:pPr algn="ctr">
              <a:buFont typeface="Wingdings" pitchFamily="2" charset="2"/>
              <a:buNone/>
            </a:pPr>
            <a:r>
              <a:rPr lang="ru-RU" sz="2400" b="1">
                <a:solidFill>
                  <a:srgbClr val="EB700B"/>
                </a:solidFill>
                <a:latin typeface="Georgia" pitchFamily="18" charset="0"/>
              </a:rPr>
              <a:t>Под белой берёзкой нашёл я приют.</a:t>
            </a:r>
          </a:p>
          <a:p>
            <a:pPr algn="ctr">
              <a:buFont typeface="Wingdings" pitchFamily="2" charset="2"/>
              <a:buNone/>
            </a:pPr>
            <a:r>
              <a:rPr lang="ru-RU" sz="2400" b="1">
                <a:solidFill>
                  <a:srgbClr val="EB700B"/>
                </a:solidFill>
                <a:latin typeface="Georgia" pitchFamily="18" charset="0"/>
              </a:rPr>
              <a:t>Скажите-ка, дети, меня как зовут?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14563" y="785813"/>
            <a:ext cx="4857750" cy="78263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Подберёзовик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сканирование000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9F6"/>
              </a:clrFrom>
              <a:clrTo>
                <a:srgbClr val="FDF9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2071688"/>
            <a:ext cx="37973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Прямоугольник 2"/>
          <p:cNvSpPr>
            <a:spLocks noChangeArrowheads="1"/>
          </p:cNvSpPr>
          <p:nvPr/>
        </p:nvSpPr>
        <p:spPr bwMode="auto">
          <a:xfrm>
            <a:off x="714375" y="3857625"/>
            <a:ext cx="414337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2400" b="1">
                <a:solidFill>
                  <a:srgbClr val="EB700B"/>
                </a:solidFill>
                <a:latin typeface="Georgia" pitchFamily="18" charset="0"/>
              </a:rPr>
              <a:t>И под старой сосною,</a:t>
            </a:r>
          </a:p>
          <a:p>
            <a:pPr algn="ctr">
              <a:buFont typeface="Wingdings" pitchFamily="2" charset="2"/>
              <a:buNone/>
            </a:pPr>
            <a:r>
              <a:rPr lang="ru-RU" sz="2400" b="1">
                <a:solidFill>
                  <a:srgbClr val="EB700B"/>
                </a:solidFill>
                <a:latin typeface="Georgia" pitchFamily="18" charset="0"/>
              </a:rPr>
              <a:t>Где склонился пень – старик,</a:t>
            </a:r>
          </a:p>
          <a:p>
            <a:pPr algn="ctr">
              <a:buFont typeface="Wingdings" pitchFamily="2" charset="2"/>
              <a:buNone/>
            </a:pPr>
            <a:r>
              <a:rPr lang="ru-RU" sz="2400" b="1">
                <a:solidFill>
                  <a:srgbClr val="EB700B"/>
                </a:solidFill>
                <a:latin typeface="Georgia" pitchFamily="18" charset="0"/>
              </a:rPr>
              <a:t>Окружён своей семьёю</a:t>
            </a:r>
          </a:p>
          <a:p>
            <a:pPr algn="ctr">
              <a:buFont typeface="Wingdings" pitchFamily="2" charset="2"/>
              <a:buNone/>
            </a:pPr>
            <a:r>
              <a:rPr lang="ru-RU" sz="2400" b="1">
                <a:solidFill>
                  <a:srgbClr val="EB700B"/>
                </a:solidFill>
                <a:latin typeface="Georgia" pitchFamily="18" charset="0"/>
              </a:rPr>
              <a:t>Первый найден …..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14563" y="785813"/>
            <a:ext cx="4857750" cy="78263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Боровик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сканирование000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5" y="1928813"/>
            <a:ext cx="3927475" cy="415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Прямоугольник 2"/>
          <p:cNvSpPr>
            <a:spLocks noChangeArrowheads="1"/>
          </p:cNvSpPr>
          <p:nvPr/>
        </p:nvSpPr>
        <p:spPr bwMode="auto">
          <a:xfrm>
            <a:off x="785813" y="3857625"/>
            <a:ext cx="3643312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>
                <a:solidFill>
                  <a:srgbClr val="EB700B"/>
                </a:solidFill>
                <a:latin typeface="Georgia" pitchFamily="18" charset="0"/>
              </a:rPr>
              <a:t>Очень дружные сестрички, ходим в рыженьких беретах,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>
                <a:solidFill>
                  <a:srgbClr val="EB700B"/>
                </a:solidFill>
                <a:latin typeface="Georgia" pitchFamily="18" charset="0"/>
              </a:rPr>
              <a:t>Осень в лес приносим летом,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>
                <a:solidFill>
                  <a:srgbClr val="EB700B"/>
                </a:solidFill>
                <a:latin typeface="Georgia" pitchFamily="18" charset="0"/>
              </a:rPr>
              <a:t>Золотистые …..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14563" y="785813"/>
            <a:ext cx="4857750" cy="78263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Лисички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сканирование000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7F4"/>
              </a:clrFrom>
              <a:clrTo>
                <a:srgbClr val="FCF7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0" y="2000250"/>
            <a:ext cx="375602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Прямоугольник 2"/>
          <p:cNvSpPr>
            <a:spLocks noChangeArrowheads="1"/>
          </p:cNvSpPr>
          <p:nvPr/>
        </p:nvSpPr>
        <p:spPr bwMode="auto">
          <a:xfrm>
            <a:off x="642938" y="1928813"/>
            <a:ext cx="4572000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2400" b="1">
                <a:solidFill>
                  <a:srgbClr val="EB700B"/>
                </a:solidFill>
                <a:latin typeface="Georgia" pitchFamily="18" charset="0"/>
              </a:rPr>
              <a:t>Красная шляпка, на шляпке горошки,</a:t>
            </a:r>
          </a:p>
          <a:p>
            <a:pPr algn="ctr">
              <a:buFont typeface="Wingdings" pitchFamily="2" charset="2"/>
              <a:buNone/>
            </a:pPr>
            <a:r>
              <a:rPr lang="ru-RU" sz="2400" b="1">
                <a:solidFill>
                  <a:srgbClr val="EB700B"/>
                </a:solidFill>
                <a:latin typeface="Georgia" pitchFamily="18" charset="0"/>
              </a:rPr>
              <a:t>Короткая юбка на беленькой ножке.</a:t>
            </a:r>
          </a:p>
          <a:p>
            <a:pPr algn="ctr">
              <a:buFont typeface="Wingdings" pitchFamily="2" charset="2"/>
              <a:buNone/>
            </a:pPr>
            <a:r>
              <a:rPr lang="ru-RU" sz="2400" b="1">
                <a:solidFill>
                  <a:srgbClr val="EB700B"/>
                </a:solidFill>
                <a:latin typeface="Georgia" pitchFamily="18" charset="0"/>
              </a:rPr>
              <a:t>Красивый грибок, но тебя он обманет,</a:t>
            </a:r>
          </a:p>
          <a:p>
            <a:pPr algn="ctr">
              <a:buFont typeface="Wingdings" pitchFamily="2" charset="2"/>
              <a:buNone/>
            </a:pPr>
            <a:r>
              <a:rPr lang="ru-RU" sz="2400" b="1">
                <a:solidFill>
                  <a:srgbClr val="EB700B"/>
                </a:solidFill>
                <a:latin typeface="Georgia" pitchFamily="18" charset="0"/>
              </a:rPr>
              <a:t>Кто знает о нём – его трогать не станет.</a:t>
            </a:r>
          </a:p>
          <a:p>
            <a:pPr algn="ctr">
              <a:buFont typeface="Wingdings" pitchFamily="2" charset="2"/>
              <a:buNone/>
            </a:pPr>
            <a:r>
              <a:rPr lang="ru-RU" sz="2400" b="1">
                <a:solidFill>
                  <a:srgbClr val="EB700B"/>
                </a:solidFill>
                <a:latin typeface="Georgia" pitchFamily="18" charset="0"/>
              </a:rPr>
              <a:t>Всем людям известно уже с давних пор,</a:t>
            </a:r>
          </a:p>
          <a:p>
            <a:pPr algn="ctr">
              <a:buFont typeface="Wingdings" pitchFamily="2" charset="2"/>
              <a:buNone/>
            </a:pPr>
            <a:r>
              <a:rPr lang="ru-RU" sz="2400" b="1">
                <a:solidFill>
                  <a:srgbClr val="EB700B"/>
                </a:solidFill>
                <a:latin typeface="Georgia" pitchFamily="18" charset="0"/>
              </a:rPr>
              <a:t>Что ядом наполнен гриб…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14563" y="785813"/>
            <a:ext cx="4857750" cy="78263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Мухомор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сканирование000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88" y="2214563"/>
            <a:ext cx="3522662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Прямоугольник 2"/>
          <p:cNvSpPr>
            <a:spLocks noChangeArrowheads="1"/>
          </p:cNvSpPr>
          <p:nvPr/>
        </p:nvSpPr>
        <p:spPr bwMode="auto">
          <a:xfrm>
            <a:off x="642938" y="2071688"/>
            <a:ext cx="4572000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2400" b="1">
                <a:solidFill>
                  <a:srgbClr val="EB700B"/>
                </a:solidFill>
                <a:latin typeface="Georgia" pitchFamily="18" charset="0"/>
              </a:rPr>
              <a:t>Скромный, тоненький и бледный... </a:t>
            </a:r>
          </a:p>
          <a:p>
            <a:pPr algn="ctr">
              <a:buFont typeface="Wingdings" pitchFamily="2" charset="2"/>
              <a:buNone/>
            </a:pPr>
            <a:r>
              <a:rPr lang="ru-RU" sz="2400" b="1">
                <a:solidFill>
                  <a:srgbClr val="EB700B"/>
                </a:solidFill>
                <a:latin typeface="Georgia" pitchFamily="18" charset="0"/>
              </a:rPr>
              <a:t>Этот гриб, представьте, вредный. </a:t>
            </a:r>
          </a:p>
          <a:p>
            <a:pPr algn="ctr">
              <a:buFont typeface="Wingdings" pitchFamily="2" charset="2"/>
              <a:buNone/>
            </a:pPr>
            <a:r>
              <a:rPr lang="ru-RU" sz="2400" b="1">
                <a:solidFill>
                  <a:srgbClr val="EB700B"/>
                </a:solidFill>
                <a:latin typeface="Georgia" pitchFamily="18" charset="0"/>
              </a:rPr>
              <a:t>Попадёт грибочек в суп – </a:t>
            </a:r>
          </a:p>
          <a:p>
            <a:pPr algn="ctr">
              <a:buFont typeface="Wingdings" pitchFamily="2" charset="2"/>
              <a:buNone/>
            </a:pPr>
            <a:r>
              <a:rPr lang="ru-RU" sz="2400" b="1">
                <a:solidFill>
                  <a:srgbClr val="EB700B"/>
                </a:solidFill>
                <a:latin typeface="Georgia" pitchFamily="18" charset="0"/>
              </a:rPr>
              <a:t>Вас в больницу увезут. </a:t>
            </a:r>
          </a:p>
          <a:p>
            <a:pPr algn="ctr">
              <a:buFont typeface="Wingdings" pitchFamily="2" charset="2"/>
              <a:buNone/>
            </a:pPr>
            <a:r>
              <a:rPr lang="ru-RU" sz="2400" b="1">
                <a:solidFill>
                  <a:srgbClr val="EB700B"/>
                </a:solidFill>
                <a:latin typeface="Georgia" pitchFamily="18" charset="0"/>
              </a:rPr>
              <a:t>Потому что ядовитый,</a:t>
            </a:r>
          </a:p>
          <a:p>
            <a:pPr algn="ctr">
              <a:buFont typeface="Wingdings" pitchFamily="2" charset="2"/>
              <a:buNone/>
            </a:pPr>
            <a:r>
              <a:rPr lang="ru-RU" sz="2400" b="1">
                <a:solidFill>
                  <a:srgbClr val="EB700B"/>
                </a:solidFill>
                <a:latin typeface="Georgia" pitchFamily="18" charset="0"/>
              </a:rPr>
              <a:t> И на всех вокруг сердитый. </a:t>
            </a:r>
          </a:p>
          <a:p>
            <a:pPr algn="ctr">
              <a:buFont typeface="Wingdings" pitchFamily="2" charset="2"/>
              <a:buNone/>
            </a:pPr>
            <a:r>
              <a:rPr lang="ru-RU" sz="2400" b="1">
                <a:solidFill>
                  <a:srgbClr val="EB700B"/>
                </a:solidFill>
                <a:latin typeface="Georgia" pitchFamily="18" charset="0"/>
              </a:rPr>
              <a:t>Мы оставим на полянке</a:t>
            </a:r>
          </a:p>
          <a:p>
            <a:pPr algn="ctr">
              <a:buFont typeface="Wingdings" pitchFamily="2" charset="2"/>
              <a:buNone/>
            </a:pPr>
            <a:r>
              <a:rPr lang="ru-RU" sz="2400" b="1">
                <a:solidFill>
                  <a:srgbClr val="EB700B"/>
                </a:solidFill>
                <a:latin typeface="Georgia" pitchFamily="18" charset="0"/>
              </a:rPr>
              <a:t> Эту бледную...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14563" y="785813"/>
            <a:ext cx="5286375" cy="78263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Бледная поганка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2" name="Rectangle 4"/>
          <p:cNvSpPr>
            <a:spLocks noGrp="1"/>
          </p:cNvSpPr>
          <p:nvPr>
            <p:ph type="title"/>
          </p:nvPr>
        </p:nvSpPr>
        <p:spPr>
          <a:xfrm>
            <a:off x="301625" y="457200"/>
            <a:ext cx="8686800" cy="8413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Лесная физкультминутка</a:t>
            </a:r>
          </a:p>
        </p:txBody>
      </p:sp>
      <p:pic>
        <p:nvPicPr>
          <p:cNvPr id="4" name="Рисунок 3" descr="p7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7563" y="4652963"/>
            <a:ext cx="1522412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2219" name="Детские - Горошинки цветные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092950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288 0.07709 L -0.78871 0.08704 L -0.79618 -0.35972 L 0.07552 -0.35 L 0.07552 -0.72824 L -0.80329 -0.72824 L 0.08282 0.07709 L 0.09757 -0.16574 L 0.09757 -0.30162 L 0.06823 -0.51481 L 0.01667 -0.62199 L -0.11493 -0.74768 C -0.16632 -0.75092 -0.21736 -0.75578 -0.26909 -0.7574 C -0.27204 -0.7574 -0.27465 -0.75115 -0.27777 -0.75092 C -0.29114 -0.75046 -0.30364 -0.75092 -0.31649 -0.75092 C -0.42448 -0.75509 -0.44305 -0.76296 -0.51423 -0.75439 C -0.52152 -0.75208 -0.52777 -0.7456 -0.53489 -0.74236 C -0.53698 -0.74143 -0.53923 -0.74143 -0.54184 -0.74074 C -0.54305 -0.74027 -0.54513 -0.73888 -0.54513 -0.73865 L -0.67152 -0.62199 C -0.69097 -0.57962 -0.71145 -0.53842 -0.73003 -0.4956 C -0.73107 -0.49328 -0.72968 -0.49027 -0.72986 -0.4875 C -0.73107 -0.47037 -0.73246 -0.44606 -0.74027 -0.43125 C -0.74097 -0.42754 -0.74149 -0.4206 -0.74149 -0.42037 L -0.75208 -0.24305 L -0.70833 -0.08796 L -0.56944 0.04792 C -0.43385 0.11991 -0.50052 0.10325 -0.41336 0.10325 C -0.3651 0.10764 -0.31684 0.11042 -0.26909 0.11598 C -0.26666 0.11621 -0.26597 0.11945 -0.26354 0.12038 C -0.25052 0.12616 -0.23593 0.122 -0.22222 0.122 L -0.11493 0.07709 L -0.05625 0.0095 L 0.03872 -0.08796 L -0.75954 -0.73819 L -0.75954 0.10649 L 0.06059 -0.77685 L -0.05625 0.07709 " pathEditMode="relative" rAng="0" ptsTypes="AAAAAAAAAAAfffffffAffffAAAffffAAAAAAAA">
                                      <p:cBhvr>
                                        <p:cTn id="6" dur="4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-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222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2219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268413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>
                <a:solidFill>
                  <a:srgbClr val="000000"/>
                </a:solidFill>
                <a:effectLst/>
              </a:rPr>
              <a:t>КАК ПОНИМАЕШЬ ПОСЛОВИЦУ:</a:t>
            </a:r>
            <a:br>
              <a:rPr lang="ru-RU" sz="2800">
                <a:solidFill>
                  <a:srgbClr val="000000"/>
                </a:solidFill>
                <a:effectLst/>
              </a:rPr>
            </a:br>
            <a:r>
              <a:rPr lang="ru-RU" sz="2800">
                <a:solidFill>
                  <a:srgbClr val="000000"/>
                </a:solidFill>
                <a:effectLst/>
              </a:rPr>
              <a:t/>
            </a:r>
            <a:br>
              <a:rPr lang="ru-RU" sz="2800">
                <a:solidFill>
                  <a:srgbClr val="000000"/>
                </a:solidFill>
                <a:effectLst/>
              </a:rPr>
            </a:br>
            <a:r>
              <a:rPr lang="ru-RU" sz="3200">
                <a:solidFill>
                  <a:srgbClr val="000000"/>
                </a:solidFill>
                <a:effectLst/>
              </a:rPr>
              <a:t>«Всякий гриб в руки берут,</a:t>
            </a:r>
            <a:br>
              <a:rPr lang="ru-RU" sz="3200">
                <a:solidFill>
                  <a:srgbClr val="000000"/>
                </a:solidFill>
                <a:effectLst/>
              </a:rPr>
            </a:br>
            <a:r>
              <a:rPr lang="ru-RU" sz="3200">
                <a:solidFill>
                  <a:srgbClr val="000000"/>
                </a:solidFill>
                <a:effectLst/>
              </a:rPr>
              <a:t>Да не всякий в кузовок кладут</a:t>
            </a:r>
          </a:p>
        </p:txBody>
      </p:sp>
      <p:pic>
        <p:nvPicPr>
          <p:cNvPr id="34818" name="Picture 30" descr="корзина с грибами олег баран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3573463"/>
            <a:ext cx="3671887" cy="27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4" name="Rectangle 4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800" b="1">
                <a:solidFill>
                  <a:schemeClr val="hlink"/>
                </a:solidFill>
                <a:latin typeface="Comic Sans MS" pitchFamily="66" charset="0"/>
              </a:rPr>
              <a:t>Отгадайте загадки</a:t>
            </a:r>
          </a:p>
        </p:txBody>
      </p:sp>
      <p:pic>
        <p:nvPicPr>
          <p:cNvPr id="17410" name="Picture 15" descr="лес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447925"/>
            <a:ext cx="5513388" cy="4410075"/>
          </a:xfrm>
        </p:spPr>
      </p:pic>
      <p:sp>
        <p:nvSpPr>
          <p:cNvPr id="17411" name="Text Box 7"/>
          <p:cNvSpPr txBox="1">
            <a:spLocks noChangeArrowheads="1"/>
          </p:cNvSpPr>
          <p:nvPr/>
        </p:nvSpPr>
        <p:spPr bwMode="auto">
          <a:xfrm>
            <a:off x="4140200" y="1052513"/>
            <a:ext cx="4681538" cy="2109787"/>
          </a:xfrm>
          <a:prstGeom prst="rect">
            <a:avLst/>
          </a:prstGeom>
          <a:solidFill>
            <a:srgbClr val="D5E22C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latin typeface="Franklin Gothic Book" pitchFamily="34" charset="0"/>
              </a:rPr>
              <a:t>Под сосною у дорожки</a:t>
            </a:r>
          </a:p>
          <a:p>
            <a:pPr>
              <a:spcBef>
                <a:spcPct val="50000"/>
              </a:spcBef>
            </a:pPr>
            <a:r>
              <a:rPr lang="ru-RU" sz="2400" b="1">
                <a:latin typeface="Franklin Gothic Book" pitchFamily="34" charset="0"/>
              </a:rPr>
              <a:t>Кто стоит среди травы?</a:t>
            </a:r>
          </a:p>
          <a:p>
            <a:pPr>
              <a:spcBef>
                <a:spcPct val="50000"/>
              </a:spcBef>
            </a:pPr>
            <a:r>
              <a:rPr lang="ru-RU" sz="2400" b="1">
                <a:latin typeface="Franklin Gothic Book" pitchFamily="34" charset="0"/>
              </a:rPr>
              <a:t>Ножка есть, но нет сапожек,</a:t>
            </a:r>
          </a:p>
          <a:p>
            <a:pPr>
              <a:spcBef>
                <a:spcPct val="50000"/>
              </a:spcBef>
            </a:pPr>
            <a:r>
              <a:rPr lang="ru-RU" sz="2400" b="1">
                <a:latin typeface="Franklin Gothic Book" pitchFamily="34" charset="0"/>
              </a:rPr>
              <a:t>Шляпка есть, нет головы.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50" y="2928938"/>
            <a:ext cx="312261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сканирование000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50" y="4229100"/>
            <a:ext cx="1658938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7" descr="сканирование000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7F4"/>
              </a:clrFrom>
              <a:clrTo>
                <a:srgbClr val="FCF7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13" y="2071688"/>
            <a:ext cx="179228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сканирование000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88" y="4071938"/>
            <a:ext cx="1643062" cy="195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сканирование000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3" y="1582738"/>
            <a:ext cx="1604962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сканирование000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5" y="1357313"/>
            <a:ext cx="1525588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85813" y="714375"/>
            <a:ext cx="7715250" cy="51117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Соберите в корзину съедобные грибы </a:t>
            </a:r>
          </a:p>
        </p:txBody>
      </p:sp>
      <p:pic>
        <p:nvPicPr>
          <p:cNvPr id="6" name="Picture 7" descr="сканирование000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DF9F6"/>
              </a:clrFrom>
              <a:clrTo>
                <a:srgbClr val="FDF9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0" y="1500188"/>
            <a:ext cx="1428750" cy="157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49 0.00717 C 0.17934 0.14074 0.29288 0.27454 0.3382 0.328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" y="1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16 0.04051 C 0.06598 0.07524 0.07014 0.09954 0.104 0.13125 C 0.10903 0.14468 0.11355 0.16852 0.14619 0.17825 C 0.16007 0.1926 0.15053 0.18704 0.17049 0.1963 C 0.19931 0.22755 0.17935 0.22038 0.18803 0.27894 C 0.18959 0.28774 0.20417 0.29676 0.21233 0.30463 C 0.21893 0.31042 0.21233 0.31644 0.21233 0.32269 " pathEditMode="relative" rAng="0" ptsTypes="ffffff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77 0.0794 C -0.04028 0.09653 -0.04965 0.11134 -0.06059 0.12593 C -0.06493 0.13171 -0.06806 0.1375 -0.07413 0.14005 C -0.07674 0.15 -0.0842 0.15648 -0.0908 0.16227 C -0.09913 0.17824 -0.0882 0.1588 -0.09844 0.17245 C -0.1007 0.17546 -0.10226 0.1794 -0.10452 0.18264 C -0.10747 0.19375 -0.10382 0.18495 -0.11059 0.19051 C -0.11493 0.19398 -0.1191 0.20185 -0.12274 0.20671 C -0.13212 0.21921 -0.14097 0.23449 -0.14844 0.2493 C -0.15261 0.25741 -0.15608 0.26782 -0.16059 0.27546 C -0.16285 0.27917 -0.16823 0.28565 -0.16823 0.28588 C -0.17031 0.29491 -0.17274 0.30023 -0.17726 0.30787 C -0.18056 0.31343 -0.1809 0.31898 -0.1849 0.32384 C -0.18646 0.33102 -0.18872 0.33287 -0.19236 0.33819 C -0.19809 0.36065 -0.20903 0.38032 -0.20903 0.40486 " pathEditMode="relative" rAng="0" ptsTypes="ffffffffffffff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" y="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5255 C -0.03264 -0.05371 -0.06215 -0.05648 -0.09393 -0.06042 C -0.10365 -0.06296 -0.11355 -0.06389 -0.12344 -0.06528 C -0.13594 -0.06852 -0.14757 -0.07292 -0.1606 -0.07477 C -0.16702 -0.07963 -0.18125 -0.08195 -0.19011 -0.08426 C -0.20122 -0.08704 -0.2106 -0.09259 -0.22153 -0.09537 C -0.22691 -0.1 -0.23334 -0.10463 -0.24098 -0.10625 C -0.25244 -0.11621 -0.26754 -0.11389 -0.28039 -0.1206 C -0.2823 -0.12176 -0.28386 -0.12315 -0.28612 -0.12384 C -0.29566 -0.12709 -0.29185 -0.12384 -0.29983 -0.12709 C -0.30747 -0.13009 -0.31632 -0.13472 -0.32518 -0.13472 " pathEditMode="relative" rAng="0" ptsTypes="ffffffffff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" y="-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813" y="714375"/>
            <a:ext cx="7715250" cy="51117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Правила сбора грибов</a:t>
            </a:r>
          </a:p>
        </p:txBody>
      </p:sp>
      <p:pic>
        <p:nvPicPr>
          <p:cNvPr id="3" name="i-main-pic" descr="Картинка 2 из 1482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714356"/>
            <a:ext cx="2071702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500313" y="1428750"/>
            <a:ext cx="4929187" cy="51117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Срезайте гриб ножом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7500" y="2071688"/>
            <a:ext cx="4929188" cy="51117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Не рвите грибы у дороги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14688" y="2714625"/>
            <a:ext cx="5643562" cy="51117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Не берите незнакомые грибы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57625" y="3357563"/>
            <a:ext cx="4929188" cy="51117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Не сбивайте мухоморы</a:t>
            </a:r>
          </a:p>
        </p:txBody>
      </p:sp>
      <p:pic>
        <p:nvPicPr>
          <p:cNvPr id="8" name="Рисунок 7" descr="http://news.pskovonline.ru/images/20071213074703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57884" y="4143380"/>
            <a:ext cx="2643206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-main-pic" descr="Картинка 22 из 1482">
            <a:hlinkClick r:id="rId4" tgtFrame="_blank"/>
          </p:cNvPr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28992" y="4000504"/>
            <a:ext cx="2424112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http://ontheroad.maglan.ru/4images/data/media/74/DSCF3318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00100" y="3143248"/>
            <a:ext cx="2486031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071688" y="3133725"/>
            <a:ext cx="663575" cy="61753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Б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735263" y="3133725"/>
            <a:ext cx="663575" cy="61753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О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98838" y="3133725"/>
            <a:ext cx="663575" cy="61753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Р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87975" y="3133725"/>
            <a:ext cx="663575" cy="61753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35263" y="3751263"/>
            <a:ext cx="663575" cy="6159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П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24400" y="3133725"/>
            <a:ext cx="663575" cy="61753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В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51550" y="3133725"/>
            <a:ext cx="663575" cy="61753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К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62413" y="3133725"/>
            <a:ext cx="661987" cy="61753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О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35263" y="5599113"/>
            <a:ext cx="663575" cy="6159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735263" y="4983163"/>
            <a:ext cx="663575" cy="6159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Т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062413" y="2517775"/>
            <a:ext cx="661987" cy="6159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Х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735263" y="4367213"/>
            <a:ext cx="663575" cy="6159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Я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062413" y="4367213"/>
            <a:ext cx="661987" cy="6159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О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062413" y="3751263"/>
            <a:ext cx="661987" cy="6159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М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062413" y="1285875"/>
            <a:ext cx="661987" cy="6159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М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062413" y="1901825"/>
            <a:ext cx="661987" cy="6159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У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062413" y="4983163"/>
            <a:ext cx="661987" cy="6159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Р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387975" y="4367213"/>
            <a:ext cx="663575" cy="6159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К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387975" y="3751263"/>
            <a:ext cx="663575" cy="6159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Ч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387975" y="1285875"/>
            <a:ext cx="663575" cy="6159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Л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387975" y="1901825"/>
            <a:ext cx="663575" cy="6159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И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387975" y="2517775"/>
            <a:ext cx="663575" cy="6159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С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387975" y="4983163"/>
            <a:ext cx="663575" cy="6159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И</a:t>
            </a:r>
          </a:p>
        </p:txBody>
      </p:sp>
      <p:sp>
        <p:nvSpPr>
          <p:cNvPr id="26" name="Стрелка вправо 25"/>
          <p:cNvSpPr/>
          <p:nvPr/>
        </p:nvSpPr>
        <p:spPr>
          <a:xfrm rot="5400000">
            <a:off x="2868350" y="2489444"/>
            <a:ext cx="478342" cy="642942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 rot="5400000">
            <a:off x="4154234" y="632056"/>
            <a:ext cx="478342" cy="642942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 rot="5400000">
            <a:off x="5511556" y="632056"/>
            <a:ext cx="478342" cy="642942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>
            <a:off x="1428728" y="3143248"/>
            <a:ext cx="478342" cy="642942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14375" y="1285875"/>
            <a:ext cx="2857500" cy="1143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Грибы, которые растут кучкой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00063" y="1071563"/>
            <a:ext cx="3500437" cy="14287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Любимая расцветка шляпки этого гриба – «горошек»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85813" y="1214438"/>
            <a:ext cx="2857500" cy="1143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Рыжие грибы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785813" y="1214438"/>
            <a:ext cx="2857500" cy="1143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«Главный» гриб</a:t>
            </a:r>
          </a:p>
        </p:txBody>
      </p:sp>
      <p:pic>
        <p:nvPicPr>
          <p:cNvPr id="37" name="Picture 7" descr="сканирование000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75" y="1071563"/>
            <a:ext cx="1525588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7" descr="сканирование000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7F4"/>
              </a:clrFrom>
              <a:clrTo>
                <a:srgbClr val="FCF7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688" y="2714625"/>
            <a:ext cx="16430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7" descr="сканирование000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50" y="4643438"/>
            <a:ext cx="1714500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7" descr="сканирование000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9F6"/>
              </a:clrFrom>
              <a:clrTo>
                <a:srgbClr val="FDF9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" y="4286250"/>
            <a:ext cx="1428750" cy="15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Скругленный прямоугольник 40"/>
          <p:cNvSpPr/>
          <p:nvPr/>
        </p:nvSpPr>
        <p:spPr>
          <a:xfrm>
            <a:off x="785813" y="1214438"/>
            <a:ext cx="2857500" cy="1143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Найдите лишний гриб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1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6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1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4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702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Какие тайны грибного царства вы узнали на уроке?</a:t>
            </a:r>
            <a:br>
              <a:rPr lang="ru-RU"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ru-RU"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ru-RU"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ru-RU"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Проведем конкурс  на лучшего грибника</a:t>
            </a:r>
          </a:p>
        </p:txBody>
      </p:sp>
      <p:pic>
        <p:nvPicPr>
          <p:cNvPr id="4" name="Рисунок 3" descr="p7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4652963"/>
            <a:ext cx="163988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002213" y="4365625"/>
            <a:ext cx="4141787" cy="1223963"/>
            <a:chOff x="3265" y="1797"/>
            <a:chExt cx="2382" cy="771"/>
          </a:xfrm>
        </p:grpSpPr>
        <p:sp>
          <p:nvSpPr>
            <p:cNvPr id="41990" name="AutoShape 5"/>
            <p:cNvSpPr>
              <a:spLocks noChangeArrowheads="1"/>
            </p:cNvSpPr>
            <p:nvPr/>
          </p:nvSpPr>
          <p:spPr bwMode="auto">
            <a:xfrm>
              <a:off x="3288" y="1797"/>
              <a:ext cx="2359" cy="771"/>
            </a:xfrm>
            <a:prstGeom prst="wedgeEllipseCallout">
              <a:avLst>
                <a:gd name="adj1" fmla="val -49745"/>
                <a:gd name="adj2" fmla="val 5583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>
                <a:latin typeface="Franklin Gothic Book" pitchFamily="34" charset="0"/>
              </a:endParaRPr>
            </a:p>
          </p:txBody>
        </p:sp>
        <p:sp>
          <p:nvSpPr>
            <p:cNvPr id="41991" name="Text Box 6"/>
            <p:cNvSpPr txBox="1">
              <a:spLocks noChangeArrowheads="1"/>
            </p:cNvSpPr>
            <p:nvPr/>
          </p:nvSpPr>
          <p:spPr bwMode="auto">
            <a:xfrm>
              <a:off x="3265" y="1888"/>
              <a:ext cx="2200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>
                  <a:latin typeface="Franklin Gothic Book" pitchFamily="34" charset="0"/>
                </a:rPr>
                <a:t>Приходите ко мне</a:t>
              </a:r>
            </a:p>
            <a:p>
              <a:pPr algn="ctr"/>
              <a:r>
                <a:rPr lang="ru-RU" sz="3200">
                  <a:latin typeface="Franklin Gothic Book" pitchFamily="34" charset="0"/>
                </a:rPr>
                <a:t> в лес!</a:t>
              </a:r>
            </a:p>
          </p:txBody>
        </p:sp>
      </p:grpSp>
      <p:pic>
        <p:nvPicPr>
          <p:cNvPr id="41988" name="Picture 2" descr="F:\грибы\P107049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-214313" y="0"/>
            <a:ext cx="9358313" cy="6858000"/>
          </a:xfr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57200" y="5286375"/>
            <a:ext cx="7467600" cy="1571625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cap="all" dirty="0">
                <a:solidFill>
                  <a:srgbClr val="00B05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Понравилось ли вам быть на поляне, где много грибов?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049 0.1588 C 0.35573 0.16111 0.35121 0.16644 0.33854 0.16991 C 0.33003 0.17223 0.31927 0.17315 0.31042 0.17454 C 0.3033 0.17292 0.29601 0.17199 0.28889 0.16991 C 0.2816 0.16783 0.26701 0.16204 0.26701 0.16227 C 0.26146 0.15324 0.25642 0.15324 0.24739 0.14931 C 0.24219 0.14699 0.23264 0.14167 0.23264 0.1419 C 0.2283 0.1301 0.22274 0.13403 0.2158 0.12732 C 0.20816 0.12014 0.20573 0.11713 0.19566 0.1132 C 0.18941 0.10718 0.1816 0.10533 0.17465 0.10047 C 0.1184 0.10185 0.12222 0.10348 0.08299 0.10695 C 0.06719 0.11435 0.05087 0.11922 0.03299 0.12084 C 0.02552 0.13148 0.00156 0.13334 -0.01024 0.13519 C -0.0375 0.13959 -0.06337 0.14167 -0.09115 0.14306 C -0.1184 0.14098 -0.1349 0.1382 -0.1592 0.13195 C -0.16649 0.13033 -0.17396 0.12662 -0.18073 0.12408 C -0.18698 0.12199 -0.19931 0.11806 -0.19931 0.11829 C -0.20295 0.10741 -0.19722 0.11945 -0.21076 0.10996 C -0.21198 0.10903 -0.21129 0.10648 -0.2125 0.10533 C -0.21354 0.10417 -0.2158 0.10417 -0.21754 0.10371 C -0.22101 0.09306 -0.23872 0.09445 -0.24896 0.08959 C -0.25625 0.08635 -0.27031 0.0801 -0.27031 0.08033 C -0.2882 0.05463 -0.33976 0.07176 -0.36024 0.07223 C -0.36476 0.075 -0.37031 0.07685 -0.37517 0.0801 C -0.37726 0.08195 -0.37917 0.08496 -0.3816 0.08658 C -0.38472 0.0882 -0.38872 0.08843 -0.39184 0.08959 C -0.39479 0.09051 -0.39705 0.09306 -0.39983 0.09445 C -0.41076 0.09954 -0.42813 0.1007 -0.43976 0.10209 C -0.45451 0.10672 -0.46771 0.11065 -0.48264 0.11482 C -0.49792 0.12547 -0.47986 0.11435 -0.49965 0.12084 C -0.50278 0.12176 -0.50434 0.125 -0.50764 0.1257 C -0.51667 0.12778 -0.53455 0.12894 -0.53455 0.12917 C -0.54392 0.12778 -0.55399 0.12824 -0.56389 0.1257 C -0.56511 0.12523 -0.56406 0.12176 -0.56511 0.12084 C -0.56823 0.11945 -0.57205 0.11991 -0.57535 0.11968 C -0.58073 0.11783 -0.59011 0.11158 -0.59011 0.11181 C -0.5934 0.10209 -0.58924 0.11042 -0.60174 0.10371 C -0.6217 0.09306 -0.60938 0.09815 -0.61979 0.08959 C -0.625 0.08565 -0.63125 0.08357 -0.63663 0.0801 C -0.63924 0.07269 -0.63698 0.07523 -0.64792 0.07223 C -0.6507 0.07153 -0.6566 0.0706 -0.6566 0.07084 " pathEditMode="relative" rAng="0" ptsTypes="ffffffffffffffffffffffffffffffffffffffff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4" y="-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F:\грибы\осенний лес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3010" name="TextBox 4"/>
          <p:cNvSpPr txBox="1">
            <a:spLocks noChangeArrowheads="1"/>
          </p:cNvSpPr>
          <p:nvPr/>
        </p:nvSpPr>
        <p:spPr bwMode="auto">
          <a:xfrm flipH="1">
            <a:off x="1357313" y="4357688"/>
            <a:ext cx="67151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>
                <a:solidFill>
                  <a:srgbClr val="FF0000"/>
                </a:solidFill>
                <a:latin typeface="Franklin Gothic Book" pitchFamily="34" charset="0"/>
              </a:rPr>
              <a:t>Молодцы!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>
                <a:latin typeface="Arial" charset="0"/>
              </a:rPr>
              <a:t>Тема урока:</a:t>
            </a:r>
            <a:r>
              <a:rPr lang="ru-RU" sz="4000">
                <a:latin typeface="Arial" charset="0"/>
              </a:rPr>
              <a:t> </a:t>
            </a:r>
            <a:br>
              <a:rPr lang="ru-RU" sz="4000">
                <a:latin typeface="Arial" charset="0"/>
              </a:rPr>
            </a:br>
            <a:r>
              <a:rPr lang="ru-RU" sz="4000" b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 лукошком за грибами.</a:t>
            </a:r>
          </a:p>
        </p:txBody>
      </p:sp>
      <p:sp>
        <p:nvSpPr>
          <p:cNvPr id="18434" name="Rectangle 3"/>
          <p:cNvSpPr>
            <a:spLocks noGrp="1"/>
          </p:cNvSpPr>
          <p:nvPr>
            <p:ph idx="1"/>
          </p:nvPr>
        </p:nvSpPr>
        <p:spPr>
          <a:xfrm>
            <a:off x="539750" y="2332038"/>
            <a:ext cx="7127875" cy="2536825"/>
          </a:xfrm>
        </p:spPr>
        <p:txBody>
          <a:bodyPr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400" b="1" smtClean="0">
                <a:latin typeface="Arial" charset="0"/>
              </a:rPr>
              <a:t>   На уроке мы должны узнать:</a:t>
            </a:r>
          </a:p>
          <a:p>
            <a:pPr>
              <a:lnSpc>
                <a:spcPct val="80000"/>
              </a:lnSpc>
            </a:pPr>
            <a:r>
              <a:rPr lang="ru-RU" sz="2000" b="1" smtClean="0">
                <a:solidFill>
                  <a:schemeClr val="hlink"/>
                </a:solidFill>
              </a:rPr>
              <a:t>Что такое грибы?</a:t>
            </a:r>
          </a:p>
          <a:p>
            <a:pPr>
              <a:lnSpc>
                <a:spcPct val="80000"/>
              </a:lnSpc>
            </a:pPr>
            <a:r>
              <a:rPr lang="ru-RU" sz="2000" b="1" smtClean="0">
                <a:solidFill>
                  <a:schemeClr val="hlink"/>
                </a:solidFill>
              </a:rPr>
              <a:t>Какие бывают грибы?</a:t>
            </a:r>
          </a:p>
          <a:p>
            <a:pPr>
              <a:lnSpc>
                <a:spcPct val="80000"/>
              </a:lnSpc>
            </a:pPr>
            <a:r>
              <a:rPr lang="ru-RU" sz="2000" b="1" smtClean="0">
                <a:solidFill>
                  <a:schemeClr val="hlink"/>
                </a:solidFill>
              </a:rPr>
              <a:t>Где, как и когда растут грибы?</a:t>
            </a:r>
          </a:p>
          <a:p>
            <a:pPr>
              <a:lnSpc>
                <a:spcPct val="80000"/>
              </a:lnSpc>
            </a:pPr>
            <a:r>
              <a:rPr lang="ru-RU" sz="2000" b="1" smtClean="0">
                <a:solidFill>
                  <a:schemeClr val="hlink"/>
                </a:solidFill>
              </a:rPr>
              <a:t>Все ли грибы можно собирать?</a:t>
            </a:r>
          </a:p>
          <a:p>
            <a:pPr>
              <a:lnSpc>
                <a:spcPct val="80000"/>
              </a:lnSpc>
            </a:pPr>
            <a:r>
              <a:rPr lang="ru-RU" sz="2000" b="1" smtClean="0">
                <a:solidFill>
                  <a:schemeClr val="hlink"/>
                </a:solidFill>
              </a:rPr>
              <a:t>Зачем собирают грибы?</a:t>
            </a:r>
          </a:p>
          <a:p>
            <a:pPr>
              <a:lnSpc>
                <a:spcPct val="80000"/>
              </a:lnSpc>
            </a:pPr>
            <a:r>
              <a:rPr lang="ru-RU" sz="2000" b="1" smtClean="0">
                <a:solidFill>
                  <a:schemeClr val="hlink"/>
                </a:solidFill>
              </a:rPr>
              <a:t>Как правильно собирать грибы?</a:t>
            </a:r>
          </a:p>
          <a:p>
            <a:pPr>
              <a:lnSpc>
                <a:spcPct val="80000"/>
              </a:lnSpc>
            </a:pPr>
            <a:endParaRPr lang="ru-RU" sz="2000" b="1" smtClean="0">
              <a:solidFill>
                <a:schemeClr val="hlink"/>
              </a:solidFill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endParaRPr lang="ru-RU" sz="2400" b="1" smtClean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18435" name="WordArt 4"/>
          <p:cNvSpPr>
            <a:spLocks noChangeArrowheads="1" noChangeShapeType="1" noTextEdit="1"/>
          </p:cNvSpPr>
          <p:nvPr/>
        </p:nvSpPr>
        <p:spPr bwMode="auto">
          <a:xfrm>
            <a:off x="323850" y="5805488"/>
            <a:ext cx="6840538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Конкурс на лучшего грибника</a:t>
            </a:r>
          </a:p>
        </p:txBody>
      </p:sp>
      <p:pic>
        <p:nvPicPr>
          <p:cNvPr id="4" name="Рисунок 3" descr="p7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5825" y="4365625"/>
            <a:ext cx="1733550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9616E-6 C -0.01476 0.00231 -0.01927 0.00763 -0.03195 0.0111 C -0.04063 0.01341 -0.05122 0.01434 -0.06007 0.01573 C -0.06736 0.01411 -0.07465 0.01318 -0.0816 0.0111 C -0.08906 0.00902 -0.10347 0.00324 -0.10347 0.00347 C -0.10903 -0.00555 -0.11424 -0.00555 -0.12327 -0.00949 C -0.1283 -0.0118 -0.13802 -0.01712 -0.13802 -0.01689 C -0.14219 -0.02869 -0.14774 -0.02475 -0.15486 -0.03146 C -0.16233 -0.03863 -0.16476 -0.04164 -0.17483 -0.04557 C -0.18125 -0.05159 -0.18906 -0.05344 -0.19601 -0.05829 C -0.25208 -0.05691 -0.24844 -0.05529 -0.28768 -0.05182 C -0.30347 -0.04442 -0.31945 -0.03956 -0.33733 -0.03794 C -0.34497 -0.0273 -0.36893 -0.02545 -0.38056 -0.0236 C -0.40799 -0.0192 -0.43386 -0.01712 -0.46181 -0.01573 C -0.48906 -0.01781 -0.50538 -0.02059 -0.52969 -0.02684 C -0.53698 -0.02845 -0.54445 -0.03216 -0.55139 -0.0347 C -0.55747 -0.03678 -0.56979 -0.04071 -0.56979 -0.04048 C -0.57361 -0.05136 -0.56771 -0.03933 -0.58125 -0.04881 C -0.58247 -0.04974 -0.58177 -0.05228 -0.58299 -0.05344 C -0.58403 -0.05459 -0.58629 -0.05459 -0.5882 -0.05506 C -0.59167 -0.0657 -0.60938 -0.06431 -0.61962 -0.06917 C -0.62691 -0.07241 -0.64097 -0.07865 -0.64097 -0.07842 C -0.65886 -0.1041 -0.71042 -0.08698 -0.73073 -0.08652 C -0.73542 -0.08374 -0.7408 -0.08189 -0.74549 -0.07865 C -0.74774 -0.0768 -0.74965 -0.07379 -0.75208 -0.07217 C -0.75538 -0.07055 -0.75903 -0.07032 -0.76233 -0.06917 C -0.76528 -0.06824 -0.76754 -0.0657 -0.77031 -0.06431 C -0.78143 -0.05922 -0.79861 -0.05806 -0.81024 -0.05668 C -0.825 -0.05205 -0.83837 -0.04812 -0.8533 -0.04395 C -0.8684 -0.03331 -0.85035 -0.04442 -0.87014 -0.03794 C -0.87327 -0.03701 -0.875 -0.03377 -0.8783 -0.03308 C -0.88715 -0.031 -0.90521 -0.02984 -0.90521 -0.02961 C -0.91459 -0.031 -0.92465 -0.03054 -0.93455 -0.03308 C -0.93577 -0.03354 -0.93472 -0.03701 -0.93577 -0.03794 C -0.93889 -0.03933 -0.94271 -0.03886 -0.94601 -0.0391 C -0.95139 -0.04095 -0.96077 -0.04719 -0.96077 -0.04696 C -0.96406 -0.05668 -0.9599 -0.04835 -0.9724 -0.05506 C -0.99236 -0.0657 -0.98004 -0.06061 -0.99045 -0.06917 C -0.99566 -0.0731 -1.00191 -0.07518 -1.00729 -0.07865 C -1.0099 -0.08605 -1.00764 -0.08351 -1.01858 -0.08652 C -1.02136 -0.08721 -1.02726 -0.08814 -1.02726 -0.0879 " pathEditMode="relative" rAng="0" ptsTypes="ffffffffffffffffffffffffffffffffffffffff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4" y="-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3" descr="pic09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714375" y="274638"/>
            <a:ext cx="7715250" cy="5851525"/>
          </a:xfrm>
        </p:spPr>
      </p:pic>
      <p:sp>
        <p:nvSpPr>
          <p:cNvPr id="182289" name="Text Box 17"/>
          <p:cNvSpPr txBox="1">
            <a:spLocks noChangeArrowheads="1"/>
          </p:cNvSpPr>
          <p:nvPr/>
        </p:nvSpPr>
        <p:spPr bwMode="auto">
          <a:xfrm>
            <a:off x="1619250" y="260350"/>
            <a:ext cx="7324725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chemeClr val="bg1"/>
                </a:solidFill>
                <a:latin typeface="Comic Sans MS" pitchFamily="66" charset="0"/>
              </a:rPr>
              <a:t>Отправляемся в лес</a:t>
            </a:r>
            <a:endParaRPr lang="en-US" sz="5400" b="1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ru-RU" sz="4000" b="1">
                <a:solidFill>
                  <a:srgbClr val="FFFF00"/>
                </a:solidFill>
                <a:latin typeface="Comic Sans MS" pitchFamily="66" charset="0"/>
              </a:rPr>
              <a:t>Стоит у дорожки</a:t>
            </a:r>
          </a:p>
          <a:p>
            <a:pPr algn="ctr"/>
            <a:r>
              <a:rPr lang="ru-RU" sz="4000" b="1">
                <a:solidFill>
                  <a:srgbClr val="FFFF00"/>
                </a:solidFill>
                <a:latin typeface="Comic Sans MS" pitchFamily="66" charset="0"/>
              </a:rPr>
              <a:t>Шляпка и ножка!</a:t>
            </a:r>
          </a:p>
        </p:txBody>
      </p:sp>
      <p:pic>
        <p:nvPicPr>
          <p:cNvPr id="182291" name="звуки леса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04250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82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82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82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82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82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58794" fill="hold"/>
                                        <p:tgtEl>
                                          <p:spTgt spid="1822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291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229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63" y="214313"/>
            <a:ext cx="6472237" cy="6540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Строение гриба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482" name="Picture 2" descr="F:\грибы\строение гриб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00250" y="1143000"/>
            <a:ext cx="4714875" cy="5715000"/>
          </a:xfrm>
        </p:spPr>
      </p:pic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2857500" y="2000250"/>
            <a:ext cx="15621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Franklin Gothic Book" pitchFamily="34" charset="0"/>
              </a:rPr>
              <a:t>шляпка</a:t>
            </a:r>
          </a:p>
        </p:txBody>
      </p:sp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4140200" y="4868863"/>
            <a:ext cx="17145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ножка</a:t>
            </a:r>
          </a:p>
        </p:txBody>
      </p:sp>
      <p:sp>
        <p:nvSpPr>
          <p:cNvPr id="20485" name="TextBox 7"/>
          <p:cNvSpPr txBox="1">
            <a:spLocks noChangeArrowheads="1"/>
          </p:cNvSpPr>
          <p:nvPr/>
        </p:nvSpPr>
        <p:spPr bwMode="auto">
          <a:xfrm>
            <a:off x="5148263" y="5949950"/>
            <a:ext cx="2000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Franklin Gothic Book" pitchFamily="34" charset="0"/>
              </a:rPr>
              <a:t>грибница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507413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>
                <a:solidFill>
                  <a:schemeClr val="hlink"/>
                </a:solidFill>
                <a:latin typeface="Comic Sans MS" pitchFamily="66" charset="0"/>
              </a:rPr>
              <a:t>Лесная физкультминутка</a:t>
            </a:r>
          </a:p>
        </p:txBody>
      </p:sp>
      <p:grpSp>
        <p:nvGrpSpPr>
          <p:cNvPr id="21506" name="Group 12"/>
          <p:cNvGrpSpPr>
            <a:grpSpLocks/>
          </p:cNvGrpSpPr>
          <p:nvPr/>
        </p:nvGrpSpPr>
        <p:grpSpPr bwMode="auto">
          <a:xfrm>
            <a:off x="1619250" y="1484313"/>
            <a:ext cx="2124075" cy="3105150"/>
            <a:chOff x="3969" y="1117"/>
            <a:chExt cx="1338" cy="1956"/>
          </a:xfrm>
        </p:grpSpPr>
        <p:pic>
          <p:nvPicPr>
            <p:cNvPr id="21510" name="Picture 5" descr="BD18230_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8064857">
              <a:off x="3969" y="1117"/>
              <a:ext cx="1338" cy="1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5595" name="desk1"/>
            <p:cNvSpPr>
              <a:spLocks noEditPoints="1" noChangeArrowheads="1"/>
            </p:cNvSpPr>
            <p:nvPr/>
          </p:nvSpPr>
          <p:spPr bwMode="auto">
            <a:xfrm rot="5400000">
              <a:off x="4092" y="2218"/>
              <a:ext cx="1140" cy="570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10800 w 21600"/>
                <a:gd name="T9" fmla="*/ 0 h 21600"/>
                <a:gd name="T10" fmla="*/ 21600 w 21600"/>
                <a:gd name="T11" fmla="*/ 10800 h 21600"/>
                <a:gd name="T12" fmla="*/ 10800 w 21600"/>
                <a:gd name="T13" fmla="*/ 21600 h 21600"/>
                <a:gd name="T14" fmla="*/ 0 w 21600"/>
                <a:gd name="T15" fmla="*/ 10800 h 21600"/>
                <a:gd name="T16" fmla="*/ 1000 w 21600"/>
                <a:gd name="T17" fmla="*/ 1000 h 21600"/>
                <a:gd name="T18" fmla="*/ 20600 w 21600"/>
                <a:gd name="T19" fmla="*/ 20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21507" name="Group 16"/>
          <p:cNvGrpSpPr>
            <a:grpSpLocks/>
          </p:cNvGrpSpPr>
          <p:nvPr/>
        </p:nvGrpSpPr>
        <p:grpSpPr bwMode="auto">
          <a:xfrm>
            <a:off x="4427538" y="3429000"/>
            <a:ext cx="719137" cy="1079500"/>
            <a:chOff x="3969" y="1117"/>
            <a:chExt cx="1338" cy="1956"/>
          </a:xfrm>
        </p:grpSpPr>
        <p:pic>
          <p:nvPicPr>
            <p:cNvPr id="21508" name="Picture 17" descr="BD18230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8064857">
              <a:off x="3969" y="1117"/>
              <a:ext cx="1338" cy="1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5602" name="desk1"/>
            <p:cNvSpPr>
              <a:spLocks noEditPoints="1" noChangeArrowheads="1"/>
            </p:cNvSpPr>
            <p:nvPr/>
          </p:nvSpPr>
          <p:spPr bwMode="auto">
            <a:xfrm rot="5400000">
              <a:off x="4092" y="2218"/>
              <a:ext cx="1139" cy="570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10800 w 21600"/>
                <a:gd name="T9" fmla="*/ 0 h 21600"/>
                <a:gd name="T10" fmla="*/ 21600 w 21600"/>
                <a:gd name="T11" fmla="*/ 10800 h 21600"/>
                <a:gd name="T12" fmla="*/ 10800 w 21600"/>
                <a:gd name="T13" fmla="*/ 21600 h 21600"/>
                <a:gd name="T14" fmla="*/ 0 w 21600"/>
                <a:gd name="T15" fmla="*/ 10800 h 21600"/>
                <a:gd name="T16" fmla="*/ 1000 w 21600"/>
                <a:gd name="T17" fmla="*/ 1000 h 21600"/>
                <a:gd name="T18" fmla="*/ 20600 w 21600"/>
                <a:gd name="T19" fmla="*/ 20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лес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333375"/>
            <a:ext cx="7561262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7267" name="Rectangle 3"/>
          <p:cNvSpPr>
            <a:spLocks noGrp="1"/>
          </p:cNvSpPr>
          <p:nvPr>
            <p:ph type="title"/>
          </p:nvPr>
        </p:nvSpPr>
        <p:spPr>
          <a:xfrm>
            <a:off x="900113" y="1125538"/>
            <a:ext cx="7488237" cy="1727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Многообразие грибов</a:t>
            </a:r>
          </a:p>
        </p:txBody>
      </p:sp>
      <p:sp>
        <p:nvSpPr>
          <p:cNvPr id="267268" name="Rectangle 4"/>
          <p:cNvSpPr>
            <a:spLocks noGrp="1"/>
          </p:cNvSpPr>
          <p:nvPr>
            <p:ph type="body" sz="half" idx="1"/>
          </p:nvPr>
        </p:nvSpPr>
        <p:spPr>
          <a:xfrm>
            <a:off x="1258888" y="4149725"/>
            <a:ext cx="6553200" cy="230505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sz="2800">
                <a:latin typeface="Arial" charset="0"/>
              </a:rPr>
              <a:t>   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Урок окружающего мира   1 класс</a:t>
            </a: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endParaRPr lang="ru-RU" sz="2800" b="1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УМК «Гармония»</a:t>
            </a:r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Гимназия №10</a:t>
            </a: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г. Воронежа</a:t>
            </a:r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  Учитель Юшина Т. В.</a:t>
            </a:r>
          </a:p>
        </p:txBody>
      </p:sp>
      <p:pic>
        <p:nvPicPr>
          <p:cNvPr id="22532" name="Picture 5" descr="лес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333375"/>
            <a:ext cx="7561262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" descr="лес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333375"/>
            <a:ext cx="7561262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7271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SN00560A0000[1]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459788" y="60213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8" descr="лес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333375"/>
            <a:ext cx="7561262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727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1" descr="подберёзовик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836613"/>
            <a:ext cx="769938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11" descr="Phot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1989138"/>
            <a:ext cx="1222375" cy="149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6370" name="Rectangle 2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001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Где какие грибы искать</a:t>
            </a:r>
          </a:p>
        </p:txBody>
      </p:sp>
      <p:sp>
        <p:nvSpPr>
          <p:cNvPr id="186371" name="Rectangle 3"/>
          <p:cNvSpPr>
            <a:spLocks noGrp="1"/>
          </p:cNvSpPr>
          <p:nvPr>
            <p:ph idx="1"/>
          </p:nvPr>
        </p:nvSpPr>
        <p:spPr>
          <a:xfrm>
            <a:off x="0" y="1125538"/>
            <a:ext cx="8964613" cy="4967287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Берёза – подберёзовик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Дуб (в бору) – боровик (белый гриб)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Осина – подосиновик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Сосны – маслята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Старые пни - опята</a:t>
            </a:r>
          </a:p>
        </p:txBody>
      </p:sp>
      <p:pic>
        <p:nvPicPr>
          <p:cNvPr id="186381" name="Picture 1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532813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5" descr="подосиновик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35600" y="2636838"/>
            <a:ext cx="914400" cy="14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6" descr="маслята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27538" y="4076700"/>
            <a:ext cx="914400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17" descr="опята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64163" y="5300663"/>
            <a:ext cx="914400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977" fill="hold"/>
                                        <p:tgtEl>
                                          <p:spTgt spid="1863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6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6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6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6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6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6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6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6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6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6381"/>
                </p:tgtEl>
              </p:cMediaNode>
            </p:audio>
          </p:childTnLst>
        </p:cTn>
      </p:par>
    </p:tnLst>
    <p:bldLst>
      <p:bldP spid="18637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Сканирование 00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2286000"/>
            <a:ext cx="3554413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Прямоугольник 2"/>
          <p:cNvSpPr>
            <a:spLocks noChangeArrowheads="1"/>
          </p:cNvSpPr>
          <p:nvPr/>
        </p:nvSpPr>
        <p:spPr bwMode="auto">
          <a:xfrm>
            <a:off x="642938" y="2786063"/>
            <a:ext cx="4357687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2400" b="1">
                <a:solidFill>
                  <a:srgbClr val="EB700B"/>
                </a:solidFill>
                <a:latin typeface="Georgia" pitchFamily="18" charset="0"/>
              </a:rPr>
              <a:t>Вдоль лесных дорожек</a:t>
            </a:r>
            <a:br>
              <a:rPr lang="ru-RU" sz="2400" b="1">
                <a:solidFill>
                  <a:srgbClr val="EB700B"/>
                </a:solidFill>
                <a:latin typeface="Georgia" pitchFamily="18" charset="0"/>
              </a:rPr>
            </a:br>
            <a:r>
              <a:rPr lang="ru-RU" sz="2400" b="1">
                <a:solidFill>
                  <a:srgbClr val="EB700B"/>
                </a:solidFill>
                <a:latin typeface="Georgia" pitchFamily="18" charset="0"/>
              </a:rPr>
              <a:t>Много белых ножек</a:t>
            </a:r>
            <a:br>
              <a:rPr lang="ru-RU" sz="2400" b="1">
                <a:solidFill>
                  <a:srgbClr val="EB700B"/>
                </a:solidFill>
                <a:latin typeface="Georgia" pitchFamily="18" charset="0"/>
              </a:rPr>
            </a:br>
            <a:r>
              <a:rPr lang="ru-RU" sz="2400" b="1">
                <a:solidFill>
                  <a:srgbClr val="EB700B"/>
                </a:solidFill>
                <a:latin typeface="Georgia" pitchFamily="18" charset="0"/>
              </a:rPr>
              <a:t>В шляпках разноцветных,</a:t>
            </a:r>
            <a:br>
              <a:rPr lang="ru-RU" sz="2400" b="1">
                <a:solidFill>
                  <a:srgbClr val="EB700B"/>
                </a:solidFill>
                <a:latin typeface="Georgia" pitchFamily="18" charset="0"/>
              </a:rPr>
            </a:br>
            <a:r>
              <a:rPr lang="ru-RU" sz="2400" b="1">
                <a:solidFill>
                  <a:srgbClr val="EB700B"/>
                </a:solidFill>
                <a:latin typeface="Georgia" pitchFamily="18" charset="0"/>
              </a:rPr>
              <a:t>Издали приметных.</a:t>
            </a:r>
            <a:br>
              <a:rPr lang="ru-RU" sz="2400" b="1">
                <a:solidFill>
                  <a:srgbClr val="EB700B"/>
                </a:solidFill>
                <a:latin typeface="Georgia" pitchFamily="18" charset="0"/>
              </a:rPr>
            </a:br>
            <a:r>
              <a:rPr lang="ru-RU" sz="2400" b="1">
                <a:solidFill>
                  <a:srgbClr val="EB700B"/>
                </a:solidFill>
                <a:latin typeface="Georgia" pitchFamily="18" charset="0"/>
              </a:rPr>
              <a:t>Собирай, не мешкай!</a:t>
            </a:r>
            <a:br>
              <a:rPr lang="ru-RU" sz="2400" b="1">
                <a:solidFill>
                  <a:srgbClr val="EB700B"/>
                </a:solidFill>
                <a:latin typeface="Georgia" pitchFamily="18" charset="0"/>
              </a:rPr>
            </a:br>
            <a:r>
              <a:rPr lang="ru-RU" sz="2400" b="1">
                <a:solidFill>
                  <a:srgbClr val="EB700B"/>
                </a:solidFill>
                <a:latin typeface="Georgia" pitchFamily="18" charset="0"/>
              </a:rPr>
              <a:t>Это ...</a:t>
            </a:r>
            <a:r>
              <a:rPr lang="ru-RU" sz="2400">
                <a:latin typeface="Calibri" pitchFamily="34" charset="0"/>
              </a:rPr>
              <a:t/>
            </a:r>
            <a:br>
              <a:rPr lang="ru-RU" sz="2400">
                <a:latin typeface="Calibri" pitchFamily="34" charset="0"/>
              </a:rPr>
            </a:br>
            <a:endParaRPr lang="ru-RU" sz="2400" b="1">
              <a:solidFill>
                <a:srgbClr val="EB700B"/>
              </a:solidFill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4563" y="785813"/>
            <a:ext cx="4857750" cy="78263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Сыроежка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59</TotalTime>
  <Words>428</Words>
  <Application>Microsoft Office PowerPoint</Application>
  <PresentationFormat>On-screen Show (4:3)</PresentationFormat>
  <Paragraphs>131</Paragraphs>
  <Slides>24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11</vt:i4>
      </vt:variant>
      <vt:variant>
        <vt:lpstr>Заголовки слайдов</vt:lpstr>
      </vt:variant>
      <vt:variant>
        <vt:i4>24</vt:i4>
      </vt:variant>
    </vt:vector>
  </HeadingPairs>
  <TitlesOfParts>
    <vt:vector size="43" baseType="lpstr">
      <vt:lpstr>Franklin Gothic Book</vt:lpstr>
      <vt:lpstr>Franklin Gothic Medium</vt:lpstr>
      <vt:lpstr>Arial</vt:lpstr>
      <vt:lpstr>Wingdings 2</vt:lpstr>
      <vt:lpstr>Calibri</vt:lpstr>
      <vt:lpstr>Comic Sans MS</vt:lpstr>
      <vt:lpstr>Georgia</vt:lpstr>
      <vt:lpstr>Wingdings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МНОГООБРАЗИЕ ГРИБОВ</vt:lpstr>
      <vt:lpstr>Слайд 2</vt:lpstr>
      <vt:lpstr>Слайд 3</vt:lpstr>
      <vt:lpstr>Слайд 4</vt:lpstr>
      <vt:lpstr>Слайд 5</vt:lpstr>
      <vt:lpstr>Слайд 6</vt:lpstr>
      <vt:lpstr>МНОГООБРАЗИЕ ГРИБОВ</vt:lpstr>
      <vt:lpstr>ГДЕ КАКИЕ ГРИБЫ ИСКАТЬ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ЛЕСНАЯ ФИЗКУЛЬТМИНУТКА</vt:lpstr>
      <vt:lpstr>КАК ПОНИМАЕШЬ ПОСЛОВИЦУ:  «ВСЯКИЙ ГРИБ В РУКИ БЕРУТ, ДА НЕ ВСЯКИЙ В КУЗОВОК КЛАДУТ</vt:lpstr>
      <vt:lpstr>Слайд 20</vt:lpstr>
      <vt:lpstr>Слайд 21</vt:lpstr>
      <vt:lpstr>Слайд 22</vt:lpstr>
      <vt:lpstr>КАКИЕ ТАЙНЫ ГРИБНОГО ЦАРСТВА ВЫ УЗНАЛИ НА УРОКЕ?  ПРОВЕДЕМ КОНКУРС  НА ЛУЧШЕГО ГРИБНИКА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Многообразие грибов</dc:title>
  <cp:lastModifiedBy>User</cp:lastModifiedBy>
  <cp:revision>15</cp:revision>
  <dcterms:modified xsi:type="dcterms:W3CDTF">2013-01-30T15:01:01Z</dcterms:modified>
</cp:coreProperties>
</file>