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5"/>
  </p:notesMasterIdLst>
  <p:sldIdLst>
    <p:sldId id="256" r:id="rId2"/>
    <p:sldId id="257" r:id="rId3"/>
    <p:sldId id="258" r:id="rId4"/>
    <p:sldId id="259" r:id="rId5"/>
    <p:sldId id="271" r:id="rId6"/>
    <p:sldId id="260" r:id="rId7"/>
    <p:sldId id="263" r:id="rId8"/>
    <p:sldId id="266" r:id="rId9"/>
    <p:sldId id="264" r:id="rId10"/>
    <p:sldId id="265" r:id="rId11"/>
    <p:sldId id="267" r:id="rId12"/>
    <p:sldId id="270" r:id="rId13"/>
    <p:sldId id="27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C0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660"/>
  </p:normalViewPr>
  <p:slideViewPr>
    <p:cSldViewPr>
      <p:cViewPr varScale="1">
        <p:scale>
          <a:sx n="78" d="100"/>
          <a:sy n="78" d="100"/>
        </p:scale>
        <p:origin x="-1110"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EF5F3-5243-418B-86E5-93DE4D36C1F1}" type="datetimeFigureOut">
              <a:rPr lang="ru-RU" smtClean="0"/>
              <a:pPr/>
              <a:t>29.01.2013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ADFD37-C393-4B2E-9104-24672D46027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Дата 14"/>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16" name="Номер слайда 15"/>
          <p:cNvSpPr>
            <a:spLocks noGrp="1"/>
          </p:cNvSpPr>
          <p:nvPr>
            <p:ph type="sldNum" sz="quarter" idx="11"/>
          </p:nvPr>
        </p:nvSpPr>
        <p:spPr/>
        <p:txBody>
          <a:bodyPr/>
          <a:lstStyle/>
          <a:p>
            <a:fld id="{E5EE5600-7BBB-49EF-96A3-7C85E652EDA2}" type="slidenum">
              <a:rPr lang="ru-RU" smtClean="0"/>
              <a:pPr/>
              <a:t>‹#›</a:t>
            </a:fld>
            <a:endParaRPr lang="ru-RU" dirty="0"/>
          </a:p>
        </p:txBody>
      </p:sp>
      <p:sp>
        <p:nvSpPr>
          <p:cNvPr id="17" name="Нижний колонтитул 16"/>
          <p:cNvSpPr>
            <a:spLocks noGrp="1"/>
          </p:cNvSpPr>
          <p:nvPr>
            <p:ph type="ftr" sz="quarter" idx="12"/>
          </p:nvPr>
        </p:nvSpPr>
        <p:spPr/>
        <p:txBody>
          <a:bodyPr/>
          <a:lstStyle/>
          <a:p>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EE5600-7BBB-49EF-96A3-7C85E652EDA2}"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EE5600-7BBB-49EF-96A3-7C85E652EDA2}"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2F5A5BA3-516C-4545-B1AA-5AD9A52E7E4D}" type="datetimeFigureOut">
              <a:rPr lang="ru-RU" smtClean="0"/>
              <a:pPr/>
              <a:t>29.01.2013</a:t>
            </a:fld>
            <a:endParaRPr lang="ru-RU" dirty="0"/>
          </a:p>
        </p:txBody>
      </p:sp>
      <p:sp>
        <p:nvSpPr>
          <p:cNvPr id="15" name="Номер слайда 14"/>
          <p:cNvSpPr>
            <a:spLocks noGrp="1"/>
          </p:cNvSpPr>
          <p:nvPr>
            <p:ph type="sldNum" sz="quarter" idx="15"/>
          </p:nvPr>
        </p:nvSpPr>
        <p:spPr/>
        <p:txBody>
          <a:bodyPr/>
          <a:lstStyle>
            <a:lvl1pPr algn="ctr">
              <a:defRPr/>
            </a:lvl1pPr>
          </a:lstStyle>
          <a:p>
            <a:fld id="{E5EE5600-7BBB-49EF-96A3-7C85E652EDA2}" type="slidenum">
              <a:rPr lang="ru-RU" smtClean="0"/>
              <a:pPr/>
              <a:t>‹#›</a:t>
            </a:fld>
            <a:endParaRPr lang="ru-RU" dirty="0"/>
          </a:p>
        </p:txBody>
      </p:sp>
      <p:sp>
        <p:nvSpPr>
          <p:cNvPr id="16" name="Нижний колонтитул 15"/>
          <p:cNvSpPr>
            <a:spLocks noGrp="1"/>
          </p:cNvSpPr>
          <p:nvPr>
            <p:ph type="ftr" sz="quarter" idx="16"/>
          </p:nvPr>
        </p:nvSpPr>
        <p:spPr/>
        <p:txBody>
          <a:bodyPr/>
          <a:lstStyle/>
          <a:p>
            <a:endParaRPr lang="ru-RU" dirty="0"/>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5EE5600-7BBB-49EF-96A3-7C85E652EDA2}" type="slidenum">
              <a:rPr lang="ru-RU" smtClean="0"/>
              <a:pPr/>
              <a:t>‹#›</a:t>
            </a:fld>
            <a:endParaRPr lang="ru-RU" dirty="0"/>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5EE5600-7BBB-49EF-96A3-7C85E652EDA2}"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Объект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E5EE5600-7BBB-49EF-96A3-7C85E652EDA2}" type="slidenum">
              <a:rPr lang="ru-RU" smtClean="0"/>
              <a:pPr/>
              <a:t>‹#›</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7" name="Дата 6"/>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Объект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Объект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5EE5600-7BBB-49EF-96A3-7C85E652EDA2}" type="slidenum">
              <a:rPr lang="ru-RU" smtClean="0"/>
              <a:pPr/>
              <a:t>‹#›</a:t>
            </a:fld>
            <a:endParaRPr lang="ru-RU" dirty="0"/>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5EE5600-7BBB-49EF-96A3-7C85E652EDA2}"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Объект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2F5A5BA3-516C-4545-B1AA-5AD9A52E7E4D}" type="datetimeFigureOut">
              <a:rPr lang="ru-RU" smtClean="0"/>
              <a:pPr/>
              <a:t>29.01.2013</a:t>
            </a:fld>
            <a:endParaRPr lang="ru-RU" dirty="0"/>
          </a:p>
        </p:txBody>
      </p:sp>
      <p:sp>
        <p:nvSpPr>
          <p:cNvPr id="9" name="Номер слайда 8"/>
          <p:cNvSpPr>
            <a:spLocks noGrp="1"/>
          </p:cNvSpPr>
          <p:nvPr>
            <p:ph type="sldNum" sz="quarter" idx="15"/>
          </p:nvPr>
        </p:nvSpPr>
        <p:spPr/>
        <p:txBody>
          <a:bodyPr/>
          <a:lstStyle/>
          <a:p>
            <a:fld id="{E5EE5600-7BBB-49EF-96A3-7C85E652EDA2}" type="slidenum">
              <a:rPr lang="ru-RU" smtClean="0"/>
              <a:pPr/>
              <a:t>‹#›</a:t>
            </a:fld>
            <a:endParaRPr lang="ru-RU" dirty="0"/>
          </a:p>
        </p:txBody>
      </p:sp>
      <p:sp>
        <p:nvSpPr>
          <p:cNvPr id="10" name="Нижний колонтитул 9"/>
          <p:cNvSpPr>
            <a:spLocks noGrp="1"/>
          </p:cNvSpPr>
          <p:nvPr>
            <p:ph type="ftr" sz="quarter" idx="16"/>
          </p:nvPr>
        </p:nvSpPr>
        <p:spPr/>
        <p:txBody>
          <a:bodyPr/>
          <a:lstStyle/>
          <a:p>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dirty="0" smtClean="0"/>
              <a:t>Вставка рисунка</a:t>
            </a:r>
            <a:endParaRPr kumimoji="0" lang="en-US" dirty="0"/>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2F5A5BA3-516C-4545-B1AA-5AD9A52E7E4D}" type="datetimeFigureOut">
              <a:rPr lang="ru-RU" smtClean="0"/>
              <a:pPr/>
              <a:t>29.01.2013</a:t>
            </a:fld>
            <a:endParaRPr lang="ru-RU" dirty="0"/>
          </a:p>
        </p:txBody>
      </p:sp>
      <p:sp>
        <p:nvSpPr>
          <p:cNvPr id="9" name="Номер слайда 8"/>
          <p:cNvSpPr>
            <a:spLocks noGrp="1"/>
          </p:cNvSpPr>
          <p:nvPr>
            <p:ph type="sldNum" sz="quarter" idx="11"/>
          </p:nvPr>
        </p:nvSpPr>
        <p:spPr/>
        <p:txBody>
          <a:bodyPr/>
          <a:lstStyle/>
          <a:p>
            <a:fld id="{E5EE5600-7BBB-49EF-96A3-7C85E652EDA2}" type="slidenum">
              <a:rPr lang="ru-RU" smtClean="0"/>
              <a:pPr/>
              <a:t>‹#›</a:t>
            </a:fld>
            <a:endParaRPr lang="ru-RU" dirty="0"/>
          </a:p>
        </p:txBody>
      </p:sp>
      <p:sp>
        <p:nvSpPr>
          <p:cNvPr id="10" name="Нижний колонтитул 9"/>
          <p:cNvSpPr>
            <a:spLocks noGrp="1"/>
          </p:cNvSpPr>
          <p:nvPr>
            <p:ph type="ftr" sz="quarter" idx="12"/>
          </p:nvPr>
        </p:nvSpPr>
        <p:spPr/>
        <p:txBody>
          <a:bodyPr/>
          <a:lstStyle/>
          <a:p>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2F5A5BA3-516C-4545-B1AA-5AD9A52E7E4D}" type="datetimeFigureOut">
              <a:rPr lang="ru-RU" smtClean="0"/>
              <a:pPr/>
              <a:t>29.01.2013</a:t>
            </a:fld>
            <a:endParaRPr lang="ru-RU" dirty="0"/>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dirty="0"/>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E5EE5600-7BBB-49EF-96A3-7C85E652EDA2}" type="slidenum">
              <a:rPr lang="ru-RU" smtClean="0"/>
              <a:pPr/>
              <a:t>‹#›</a:t>
            </a:fld>
            <a:endParaRPr lang="ru-RU" dirty="0"/>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yandex.ru/yandsearch?p=4&amp;text=%D0%B8%D0%B7%D0%BE%D0%B1%D1%80%D0%B0%D0%B6%D0%B5%D0%BD%D0%B8%D1%8F%20%D0%A4%D0%B5%D0%BC%D0%B8%D1%81%D1%82%D0%BE%D0%BA%D0%BB%D0%B0&amp;img_url=http://dreamworlds.ru/uploads/posts/2009-06/1244458142_eee.jpg&amp;pos=134&amp;rpt=simag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r>
              <a:rPr lang="ru-RU" sz="3600" dirty="0" smtClean="0">
                <a:solidFill>
                  <a:srgbClr val="FFFF00"/>
                </a:solidFill>
              </a:rPr>
              <a:t>,,Царь Леонид и 300 спартанцев,,</a:t>
            </a:r>
            <a:endParaRPr lang="ru-RU" sz="3600" dirty="0">
              <a:solidFill>
                <a:srgbClr val="FFFF00"/>
              </a:solidFill>
            </a:endParaRPr>
          </a:p>
        </p:txBody>
      </p:sp>
      <p:sp>
        <p:nvSpPr>
          <p:cNvPr id="2" name="Заголовок 1"/>
          <p:cNvSpPr>
            <a:spLocks noGrp="1"/>
          </p:cNvSpPr>
          <p:nvPr>
            <p:ph type="ctrTitle"/>
          </p:nvPr>
        </p:nvSpPr>
        <p:spPr>
          <a:xfrm>
            <a:off x="467544" y="332656"/>
            <a:ext cx="8305800" cy="2232248"/>
          </a:xfrm>
        </p:spPr>
        <p:txBody>
          <a:bodyPr/>
          <a:lstStyle/>
          <a:p>
            <a:r>
              <a:rPr lang="ru-RU" dirty="0" smtClean="0">
                <a:solidFill>
                  <a:srgbClr val="FFFF00"/>
                </a:solidFill>
              </a:rPr>
              <a:t>Вторжение персидских войск на Элладу. Битва при Фермопилах</a:t>
            </a:r>
            <a:endParaRPr lang="ru-RU" dirty="0">
              <a:solidFill>
                <a:srgbClr val="FFFF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437112"/>
            <a:ext cx="1842659" cy="1863133"/>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4157120"/>
            <a:ext cx="2376264" cy="237626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7661525"/>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barn(inVertic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barn(inVertical)">
                                      <p:cBhvr>
                                        <p:cTn id="2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543609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Рисунок 20" descr="iCA7YTX63.jpg"/>
          <p:cNvPicPr>
            <a:picLocks noChangeAspect="1"/>
          </p:cNvPicPr>
          <p:nvPr/>
        </p:nvPicPr>
        <p:blipFill>
          <a:blip r:embed="rId3" cstate="print"/>
          <a:stretch>
            <a:fillRect/>
          </a:stretch>
        </p:blipFill>
        <p:spPr>
          <a:xfrm>
            <a:off x="5436096" y="3429000"/>
            <a:ext cx="3707904" cy="3240360"/>
          </a:xfrm>
          <a:prstGeom prst="rect">
            <a:avLst/>
          </a:prstGeom>
          <a:ln>
            <a:noFill/>
          </a:ln>
          <a:effectLst>
            <a:softEdge rad="112500"/>
          </a:effectLst>
        </p:spPr>
      </p:pic>
      <p:pic>
        <p:nvPicPr>
          <p:cNvPr id="22" name="Рисунок 21" descr="300000cl5.jpg"/>
          <p:cNvPicPr>
            <a:picLocks noChangeAspect="1"/>
          </p:cNvPicPr>
          <p:nvPr/>
        </p:nvPicPr>
        <p:blipFill>
          <a:blip r:embed="rId4" cstate="print"/>
          <a:stretch>
            <a:fillRect/>
          </a:stretch>
        </p:blipFill>
        <p:spPr>
          <a:xfrm>
            <a:off x="5436096" y="-5079"/>
            <a:ext cx="3707903" cy="3434079"/>
          </a:xfrm>
          <a:prstGeom prst="rect">
            <a:avLst/>
          </a:prstGeom>
          <a:ln>
            <a:noFill/>
          </a:ln>
          <a:effectLst>
            <a:softEdge rad="112500"/>
          </a:effectLst>
        </p:spPr>
      </p:pic>
    </p:spTree>
    <p:extLst>
      <p:ext uri="{BB962C8B-B14F-4D97-AF65-F5344CB8AC3E}">
        <p14:creationId xmlns:p14="http://schemas.microsoft.com/office/powerpoint/2010/main" xmlns="" val="3065661200"/>
      </p:ext>
    </p:extLst>
  </p:cSld>
  <p:clrMapOvr>
    <a:masterClrMapping/>
  </p:clrMapOvr>
  <p:transition spd="slow">
    <p:split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1196752"/>
            <a:ext cx="8229600" cy="5400600"/>
          </a:xfrm>
        </p:spPr>
        <p:txBody>
          <a:bodyPr>
            <a:normAutofit/>
          </a:bodyPr>
          <a:lstStyle/>
          <a:p>
            <a:pPr>
              <a:buNone/>
            </a:pPr>
            <a:r>
              <a:rPr lang="ru-RU" dirty="0" smtClean="0"/>
              <a:t>   Подвиг спартанцев царя Леонида вошёл в мировую историю на века. Все знают  знаменитый спартанский девиз :,,со щитом или на щите ,,. Наиболее уважаемой в Спарте была доблестная смерть на поле брани. Идея воинской жертвы, царь Леонид со своим маленьким отрядом отправился на войну без надежды на победу. Оракул предсказал ему, что или должен погибнуть царь Спарты , или погибнет сама Спарта. Для спасения своей родины царь Леонид добровольно идёт на смерть. Она приносится за свою родину и за свой народ. Кто-то из лучших людей должен умереть, чтобы остальные остались живы .                                                                                                                    </a:t>
            </a:r>
            <a:endParaRPr lang="ru-RU" dirty="0"/>
          </a:p>
        </p:txBody>
      </p:sp>
      <p:sp>
        <p:nvSpPr>
          <p:cNvPr id="2" name="Заголовок 1"/>
          <p:cNvSpPr>
            <a:spLocks noGrp="1"/>
          </p:cNvSpPr>
          <p:nvPr>
            <p:ph type="title"/>
          </p:nvPr>
        </p:nvSpPr>
        <p:spPr>
          <a:xfrm>
            <a:off x="395536" y="404664"/>
            <a:ext cx="8229600" cy="1152128"/>
          </a:xfrm>
        </p:spPr>
        <p:txBody>
          <a:bodyPr>
            <a:noAutofit/>
          </a:bodyPr>
          <a:lstStyle/>
          <a:p>
            <a:r>
              <a:rPr lang="ru-RU" sz="2800" dirty="0" smtClean="0">
                <a:solidFill>
                  <a:srgbClr val="00B0F0"/>
                </a:solidFill>
              </a:rPr>
              <a:t>Что это , выполнение приказа , или соблюдение закона Спарты и героический подвиг</a:t>
            </a:r>
            <a:r>
              <a:rPr lang="en-US" sz="2800" dirty="0" smtClean="0">
                <a:solidFill>
                  <a:srgbClr val="00B0F0"/>
                </a:solidFill>
              </a:rPr>
              <a:t>?</a:t>
            </a:r>
            <a:r>
              <a:rPr lang="ru-RU" sz="2800" dirty="0" smtClean="0">
                <a:solidFill>
                  <a:srgbClr val="00B0F0"/>
                </a:solidFill>
              </a:rPr>
              <a:t/>
            </a:r>
            <a:br>
              <a:rPr lang="ru-RU" sz="2800" dirty="0" smtClean="0">
                <a:solidFill>
                  <a:srgbClr val="00B0F0"/>
                </a:solidFill>
              </a:rPr>
            </a:br>
            <a:endParaRPr lang="ru-RU"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004047" y="3645024"/>
            <a:ext cx="3773343" cy="2689255"/>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Рисунок 5" descr="thumb.jpg"/>
          <p:cNvPicPr>
            <a:picLocks noChangeAspect="1"/>
          </p:cNvPicPr>
          <p:nvPr/>
        </p:nvPicPr>
        <p:blipFill>
          <a:blip r:embed="rId3" cstate="print"/>
          <a:stretch>
            <a:fillRect/>
          </a:stretch>
        </p:blipFill>
        <p:spPr>
          <a:xfrm>
            <a:off x="0" y="1"/>
            <a:ext cx="9144000" cy="3356991"/>
          </a:xfrm>
          <a:prstGeom prst="rect">
            <a:avLst/>
          </a:prstGeom>
          <a:ln>
            <a:noFill/>
          </a:ln>
          <a:effectLst>
            <a:softEdge rad="112500"/>
          </a:effectLst>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1988840"/>
            <a:ext cx="8229600" cy="3600400"/>
          </a:xfrm>
        </p:spPr>
        <p:txBody>
          <a:bodyPr>
            <a:noAutofit/>
          </a:bodyPr>
          <a:lstStyle/>
          <a:p>
            <a:r>
              <a:rPr lang="ru-RU" sz="3200" dirty="0" smtClean="0"/>
              <a:t>На мемориале  на месте гибели Леонида и его воинов были высечены бессмертные слова : </a:t>
            </a:r>
            <a:r>
              <a:rPr lang="ru-RU" sz="3200" dirty="0" smtClean="0">
                <a:solidFill>
                  <a:schemeClr val="accent2">
                    <a:lumMod val="75000"/>
                  </a:schemeClr>
                </a:solidFill>
              </a:rPr>
              <a:t>«О ПУТНИК, ПОЙДИ ВОЗВЕСТИ НАШИМ ГРАЖДАНАМ В ЛАКЕДЕМОНЕ (СПАРТА), ЧТО ИХ ЗАВЕТЫ, БЛЮДЯ, ЗДЕСЬ МЫ КОСТЬМИ ПОЛЕГЛИ » .</a:t>
            </a:r>
            <a:endParaRPr lang="ru-RU" sz="3200" dirty="0">
              <a:solidFill>
                <a:schemeClr val="accent2">
                  <a:lumMod val="75000"/>
                </a:schemeClr>
              </a:solidFill>
            </a:endParaRPr>
          </a:p>
        </p:txBody>
      </p:sp>
      <p:sp>
        <p:nvSpPr>
          <p:cNvPr id="3" name="Заголовок 2"/>
          <p:cNvSpPr>
            <a:spLocks noGrp="1"/>
          </p:cNvSpPr>
          <p:nvPr>
            <p:ph type="title"/>
          </p:nvPr>
        </p:nvSpPr>
        <p:spPr>
          <a:xfrm>
            <a:off x="457200" y="404664"/>
            <a:ext cx="8229600" cy="966936"/>
          </a:xfrm>
        </p:spPr>
        <p:txBody>
          <a:bodyPr/>
          <a:lstStyle/>
          <a:p>
            <a:pPr algn="just"/>
            <a:r>
              <a:rPr lang="ru-RU" dirty="0" smtClean="0">
                <a:solidFill>
                  <a:srgbClr val="FF0000"/>
                </a:solidFill>
              </a:rPr>
              <a:t>                  ЗАКЛЮЧЕНИЕ</a:t>
            </a:r>
            <a:endParaRPr lang="ru-RU" dirty="0">
              <a:solidFill>
                <a:srgbClr val="FF0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3212976"/>
            <a:ext cx="6005154" cy="3405608"/>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800" decel="100000"/>
                                        <p:tgtEl>
                                          <p:spTgt spid="2050"/>
                                        </p:tgtEl>
                                      </p:cBhvr>
                                    </p:animEffect>
                                    <p:anim calcmode="lin" valueType="num">
                                      <p:cBhvr>
                                        <p:cTn id="8" dur="800" decel="100000" fill="hold"/>
                                        <p:tgtEl>
                                          <p:spTgt spid="2050"/>
                                        </p:tgtEl>
                                        <p:attrNameLst>
                                          <p:attrName>style.rotation</p:attrName>
                                        </p:attrNameLst>
                                      </p:cBhvr>
                                      <p:tavLst>
                                        <p:tav tm="0">
                                          <p:val>
                                            <p:fltVal val="-90"/>
                                          </p:val>
                                        </p:tav>
                                        <p:tav tm="100000">
                                          <p:val>
                                            <p:fltVal val="0"/>
                                          </p:val>
                                        </p:tav>
                                      </p:tavLst>
                                    </p:anim>
                                    <p:anim calcmode="lin" valueType="num">
                                      <p:cBhvr>
                                        <p:cTn id="9" dur="800" decel="100000" fill="hold"/>
                                        <p:tgtEl>
                                          <p:spTgt spid="2050"/>
                                        </p:tgtEl>
                                        <p:attrNameLst>
                                          <p:attrName>ppt_x</p:attrName>
                                        </p:attrNameLst>
                                      </p:cBhvr>
                                      <p:tavLst>
                                        <p:tav tm="0">
                                          <p:val>
                                            <p:strVal val="#ppt_x+0.4"/>
                                          </p:val>
                                        </p:tav>
                                        <p:tav tm="100000">
                                          <p:val>
                                            <p:strVal val="#ppt_x-0.05"/>
                                          </p:val>
                                        </p:tav>
                                      </p:tavLst>
                                    </p:anim>
                                    <p:anim calcmode="lin" valueType="num">
                                      <p:cBhvr>
                                        <p:cTn id="10" dur="800" decel="100000" fill="hold"/>
                                        <p:tgtEl>
                                          <p:spTgt spid="205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45_King_Leonidas_statue[1].jpg"/>
          <p:cNvPicPr>
            <a:picLocks noGrp="1" noChangeAspect="1"/>
          </p:cNvPicPr>
          <p:nvPr>
            <p:ph idx="1"/>
          </p:nvPr>
        </p:nvPicPr>
        <p:blipFill>
          <a:blip r:embed="rId2" cstate="print"/>
          <a:stretch>
            <a:fillRect/>
          </a:stretch>
        </p:blipFill>
        <p:spPr>
          <a:xfrm>
            <a:off x="395536" y="332656"/>
            <a:ext cx="8400194" cy="6120680"/>
          </a:xfrm>
          <a:prstGeom prst="rect">
            <a:avLst/>
          </a:prstGeom>
          <a:ln>
            <a:noFill/>
          </a:ln>
          <a:effectLst>
            <a:softEdge rad="112500"/>
          </a:effectLst>
        </p:spPr>
      </p:pic>
      <p:sp>
        <p:nvSpPr>
          <p:cNvPr id="3" name="Заголовок 2"/>
          <p:cNvSpPr>
            <a:spLocks noGrp="1"/>
          </p:cNvSpPr>
          <p:nvPr>
            <p:ph type="title"/>
          </p:nvPr>
        </p:nvSpPr>
        <p:spPr/>
        <p:txBody>
          <a:bodyPr/>
          <a:lstStyle/>
          <a:p>
            <a:r>
              <a:rPr lang="ru-RU" i="1" dirty="0" smtClean="0">
                <a:solidFill>
                  <a:srgbClr val="FFC000"/>
                </a:solidFill>
              </a:rPr>
              <a:t>СПАСИБО ЗА ВНИМАНИЕ!</a:t>
            </a:r>
            <a:endParaRPr lang="ru-RU" i="1" dirty="0">
              <a:solidFill>
                <a:srgbClr val="FFC000"/>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1844824"/>
            <a:ext cx="8229600" cy="4251176"/>
          </a:xfrm>
        </p:spPr>
        <p:txBody>
          <a:bodyPr>
            <a:normAutofit/>
          </a:bodyPr>
          <a:lstStyle/>
          <a:p>
            <a:r>
              <a:rPr lang="ru-RU" dirty="0" smtClean="0"/>
              <a:t>                     </a:t>
            </a:r>
            <a:r>
              <a:rPr lang="ru-RU" dirty="0" smtClean="0">
                <a:solidFill>
                  <a:schemeClr val="accent3">
                    <a:lumMod val="50000"/>
                  </a:schemeClr>
                </a:solidFill>
              </a:rPr>
              <a:t>СОДЕРЖАНИЕ РАБОТЫ</a:t>
            </a:r>
          </a:p>
          <a:p>
            <a:r>
              <a:rPr lang="ru-RU" dirty="0" smtClean="0">
                <a:solidFill>
                  <a:schemeClr val="accent3">
                    <a:lumMod val="50000"/>
                  </a:schemeClr>
                </a:solidFill>
              </a:rPr>
              <a:t>1.Древняя Спарта – место расположения на карте.</a:t>
            </a:r>
          </a:p>
          <a:p>
            <a:r>
              <a:rPr lang="ru-RU" dirty="0" smtClean="0">
                <a:solidFill>
                  <a:schemeClr val="accent3">
                    <a:lumMod val="50000"/>
                  </a:schemeClr>
                </a:solidFill>
              </a:rPr>
              <a:t>2.Воспитание спартанцев . Воины – спартанцы.</a:t>
            </a:r>
          </a:p>
          <a:p>
            <a:r>
              <a:rPr lang="ru-RU" dirty="0" smtClean="0">
                <a:solidFill>
                  <a:schemeClr val="accent3">
                    <a:lumMod val="50000"/>
                  </a:schemeClr>
                </a:solidFill>
              </a:rPr>
              <a:t>4.Подготовка эллинов к новой войне</a:t>
            </a:r>
          </a:p>
          <a:p>
            <a:r>
              <a:rPr lang="ru-RU" dirty="0" smtClean="0">
                <a:solidFill>
                  <a:schemeClr val="accent3">
                    <a:lumMod val="50000"/>
                  </a:schemeClr>
                </a:solidFill>
              </a:rPr>
              <a:t>5.Царь Леонид и 300 спартанцев.</a:t>
            </a:r>
          </a:p>
          <a:p>
            <a:r>
              <a:rPr lang="ru-RU" dirty="0" smtClean="0">
                <a:solidFill>
                  <a:schemeClr val="accent3">
                    <a:lumMod val="50000"/>
                  </a:schemeClr>
                </a:solidFill>
              </a:rPr>
              <a:t>6.Битва у Фермопил</a:t>
            </a:r>
            <a:r>
              <a:rPr lang="ru-RU" dirty="0" smtClean="0">
                <a:solidFill>
                  <a:schemeClr val="accent3">
                    <a:lumMod val="50000"/>
                  </a:schemeClr>
                </a:solidFill>
              </a:rPr>
              <a:t>.</a:t>
            </a:r>
          </a:p>
          <a:p>
            <a:r>
              <a:rPr lang="ru-RU" dirty="0" smtClean="0">
                <a:solidFill>
                  <a:schemeClr val="accent3">
                    <a:lumMod val="50000"/>
                  </a:schemeClr>
                </a:solidFill>
              </a:rPr>
              <a:t>Гибель царя Леонида</a:t>
            </a:r>
            <a:endParaRPr lang="ru-RU" dirty="0" smtClean="0">
              <a:solidFill>
                <a:schemeClr val="accent3">
                  <a:lumMod val="50000"/>
                </a:schemeClr>
              </a:solidFill>
            </a:endParaRPr>
          </a:p>
          <a:p>
            <a:r>
              <a:rPr lang="ru-RU" dirty="0" smtClean="0">
                <a:solidFill>
                  <a:schemeClr val="accent3">
                    <a:lumMod val="50000"/>
                  </a:schemeClr>
                </a:solidFill>
              </a:rPr>
              <a:t>7.Заключение строками на мемориальной </a:t>
            </a:r>
            <a:r>
              <a:rPr lang="ru-RU" dirty="0" smtClean="0">
                <a:solidFill>
                  <a:srgbClr val="00B0F0"/>
                </a:solidFill>
              </a:rPr>
              <a:t>плите.</a:t>
            </a:r>
            <a:endParaRPr lang="ru-RU" dirty="0">
              <a:solidFill>
                <a:srgbClr val="00B0F0"/>
              </a:solidFill>
            </a:endParaRPr>
          </a:p>
        </p:txBody>
      </p:sp>
      <p:sp>
        <p:nvSpPr>
          <p:cNvPr id="3" name="Заголовок 2"/>
          <p:cNvSpPr>
            <a:spLocks noGrp="1"/>
          </p:cNvSpPr>
          <p:nvPr>
            <p:ph type="title"/>
          </p:nvPr>
        </p:nvSpPr>
        <p:spPr>
          <a:xfrm>
            <a:off x="457200" y="404664"/>
            <a:ext cx="8229600" cy="1440160"/>
          </a:xfrm>
        </p:spPr>
        <p:txBody>
          <a:bodyPr>
            <a:normAutofit fontScale="90000"/>
          </a:bodyPr>
          <a:lstStyle/>
          <a:p>
            <a:r>
              <a:rPr lang="ru-RU" sz="2700" dirty="0" smtClean="0">
                <a:solidFill>
                  <a:srgbClr val="FF0000"/>
                </a:solidFill>
              </a:rPr>
              <a:t>Цель : - завершить изучение истории героической борьбы греческих полисов с державой персов.</a:t>
            </a:r>
            <a:br>
              <a:rPr lang="ru-RU" sz="2700" dirty="0" smtClean="0">
                <a:solidFill>
                  <a:srgbClr val="FF0000"/>
                </a:solidFill>
              </a:rPr>
            </a:br>
            <a:r>
              <a:rPr lang="ru-RU" sz="2700" dirty="0" smtClean="0">
                <a:solidFill>
                  <a:srgbClr val="FF0000"/>
                </a:solidFill>
              </a:rPr>
              <a:t>-изучить более подробно  героическую битву при </a:t>
            </a:r>
            <a:r>
              <a:rPr lang="ru-RU" sz="2700" dirty="0" err="1" smtClean="0">
                <a:solidFill>
                  <a:srgbClr val="FF0000"/>
                </a:solidFill>
              </a:rPr>
              <a:t>Фермопиллах</a:t>
            </a:r>
            <a:r>
              <a:rPr lang="ru-RU" sz="2700" dirty="0" smtClean="0">
                <a:solidFill>
                  <a:srgbClr val="FF0000"/>
                </a:solidFill>
              </a:rPr>
              <a:t>.</a:t>
            </a:r>
            <a:endParaRPr lang="ru-RU" sz="2700"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372200" y="4293096"/>
            <a:ext cx="2515980" cy="220486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1149182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fade">
                                      <p:cBhvr>
                                        <p:cTn id="23" dur="1000"/>
                                        <p:tgtEl>
                                          <p:spTgt spid="2">
                                            <p:txEl>
                                              <p:pRg st="2" end="2"/>
                                            </p:txEl>
                                          </p:spTgt>
                                        </p:tgtEl>
                                      </p:cBhvr>
                                    </p:animEffect>
                                    <p:anim calcmode="lin" valueType="num">
                                      <p:cBhvr>
                                        <p:cTn id="24"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fade">
                                      <p:cBhvr>
                                        <p:cTn id="33" dur="1000"/>
                                        <p:tgtEl>
                                          <p:spTgt spid="2">
                                            <p:txEl>
                                              <p:pRg st="4" end="4"/>
                                            </p:txEl>
                                          </p:spTgt>
                                        </p:tgtEl>
                                      </p:cBhvr>
                                    </p:animEffect>
                                    <p:anim calcmode="lin" valueType="num">
                                      <p:cBhvr>
                                        <p:cTn id="34"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fade">
                                      <p:cBhvr>
                                        <p:cTn id="38" dur="1000"/>
                                        <p:tgtEl>
                                          <p:spTgt spid="2">
                                            <p:txEl>
                                              <p:pRg st="5" end="5"/>
                                            </p:txEl>
                                          </p:spTgt>
                                        </p:tgtEl>
                                      </p:cBhvr>
                                    </p:animEffect>
                                    <p:anim calcmode="lin" valueType="num">
                                      <p:cBhvr>
                                        <p:cTn id="3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1000"/>
                                        <p:tgtEl>
                                          <p:spTgt spid="2">
                                            <p:txEl>
                                              <p:pRg st="6" end="6"/>
                                            </p:txEl>
                                          </p:spTgt>
                                        </p:tgtEl>
                                      </p:cBhvr>
                                    </p:animEffect>
                                    <p:anim calcmode="lin" valueType="num">
                                      <p:cBhvr>
                                        <p:cTn id="44"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7" end="7"/>
                                            </p:txEl>
                                          </p:spTgt>
                                        </p:tgtEl>
                                        <p:attrNameLst>
                                          <p:attrName>style.visibility</p:attrName>
                                        </p:attrNameLst>
                                      </p:cBhvr>
                                      <p:to>
                                        <p:strVal val="visible"/>
                                      </p:to>
                                    </p:set>
                                    <p:animEffect transition="in" filter="fade">
                                      <p:cBhvr>
                                        <p:cTn id="48" dur="1000"/>
                                        <p:tgtEl>
                                          <p:spTgt spid="2">
                                            <p:txEl>
                                              <p:pRg st="7" end="7"/>
                                            </p:txEl>
                                          </p:spTgt>
                                        </p:tgtEl>
                                      </p:cBhvr>
                                    </p:animEffect>
                                    <p:anim calcmode="lin" valueType="num">
                                      <p:cBhvr>
                                        <p:cTn id="49"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074"/>
                                        </p:tgtEl>
                                        <p:attrNameLst>
                                          <p:attrName>style.visibility</p:attrName>
                                        </p:attrNameLst>
                                      </p:cBhvr>
                                      <p:to>
                                        <p:strVal val="visible"/>
                                      </p:to>
                                    </p:set>
                                    <p:anim calcmode="lin" valueType="num">
                                      <p:cBhvr>
                                        <p:cTn id="55" dur="1000" fill="hold"/>
                                        <p:tgtEl>
                                          <p:spTgt spid="3074"/>
                                        </p:tgtEl>
                                        <p:attrNameLst>
                                          <p:attrName>ppt_w</p:attrName>
                                        </p:attrNameLst>
                                      </p:cBhvr>
                                      <p:tavLst>
                                        <p:tav tm="0">
                                          <p:val>
                                            <p:fltVal val="0"/>
                                          </p:val>
                                        </p:tav>
                                        <p:tav tm="100000">
                                          <p:val>
                                            <p:strVal val="#ppt_w"/>
                                          </p:val>
                                        </p:tav>
                                      </p:tavLst>
                                    </p:anim>
                                    <p:anim calcmode="lin" valueType="num">
                                      <p:cBhvr>
                                        <p:cTn id="56" dur="1000" fill="hold"/>
                                        <p:tgtEl>
                                          <p:spTgt spid="3074"/>
                                        </p:tgtEl>
                                        <p:attrNameLst>
                                          <p:attrName>ppt_h</p:attrName>
                                        </p:attrNameLst>
                                      </p:cBhvr>
                                      <p:tavLst>
                                        <p:tav tm="0">
                                          <p:val>
                                            <p:fltVal val="0"/>
                                          </p:val>
                                        </p:tav>
                                        <p:tav tm="100000">
                                          <p:val>
                                            <p:strVal val="#ppt_h"/>
                                          </p:val>
                                        </p:tav>
                                      </p:tavLst>
                                    </p:anim>
                                    <p:anim calcmode="lin" valueType="num">
                                      <p:cBhvr>
                                        <p:cTn id="57" dur="1000" fill="hold"/>
                                        <p:tgtEl>
                                          <p:spTgt spid="3074"/>
                                        </p:tgtEl>
                                        <p:attrNameLst>
                                          <p:attrName>style.rotation</p:attrName>
                                        </p:attrNameLst>
                                      </p:cBhvr>
                                      <p:tavLst>
                                        <p:tav tm="0">
                                          <p:val>
                                            <p:fltVal val="90"/>
                                          </p:val>
                                        </p:tav>
                                        <p:tav tm="100000">
                                          <p:val>
                                            <p:fltVal val="0"/>
                                          </p:val>
                                        </p:tav>
                                      </p:tavLst>
                                    </p:anim>
                                    <p:animEffect transition="in" filter="fade">
                                      <p:cBhvr>
                                        <p:cTn id="58"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07904" y="3959345"/>
            <a:ext cx="117727" cy="45719"/>
          </a:xfrm>
        </p:spPr>
        <p:txBody>
          <a:bodyPr>
            <a:normAutofit fontScale="25000" lnSpcReduction="20000"/>
          </a:bodyPr>
          <a:lstStyle/>
          <a:p>
            <a:endParaRPr lang="ru-RU" dirty="0"/>
          </a:p>
        </p:txBody>
      </p:sp>
      <p:sp>
        <p:nvSpPr>
          <p:cNvPr id="3" name="Заголовок 2"/>
          <p:cNvSpPr>
            <a:spLocks noGrp="1"/>
          </p:cNvSpPr>
          <p:nvPr>
            <p:ph type="title"/>
          </p:nvPr>
        </p:nvSpPr>
        <p:spPr/>
        <p:txBody>
          <a:bodyPr>
            <a:normAutofit/>
          </a:bodyPr>
          <a:lstStyle/>
          <a:p>
            <a:r>
              <a:rPr lang="ru-RU" sz="3000" smtClean="0">
                <a:solidFill>
                  <a:srgbClr val="FFC000"/>
                </a:solidFill>
              </a:rPr>
              <a:t>Древняя Спарта – место расположения на карте.</a:t>
            </a:r>
            <a:endParaRPr lang="ru-RU" sz="3000" dirty="0">
              <a:solidFill>
                <a:srgbClr val="FFC00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1425826"/>
            <a:ext cx="7488832" cy="52438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2174590"/>
      </p:ext>
    </p:extLst>
  </p:cSld>
  <p:clrMapOvr>
    <a:masterClrMapping/>
  </p:clrMapOvr>
  <mc:AlternateContent xmlns:mc="http://schemas.openxmlformats.org/markup-compatibility/2006">
    <mc:Choice xmlns:p14="http://schemas.microsoft.com/office/powerpoint/2010/main" xmlns=""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67544" y="1268760"/>
            <a:ext cx="8229600" cy="5328592"/>
          </a:xfrm>
        </p:spPr>
        <p:txBody>
          <a:bodyPr/>
          <a:lstStyle/>
          <a:p>
            <a:r>
              <a:rPr lang="ru-RU" dirty="0" smtClean="0"/>
              <a:t>В Спарте воспитание было делом государственной важности .Каждый спартанец умел читать ,писать и считать ,знал историю родины ,умел правильно общаться с богами .Но более всего спартанцы преуспели в воспитании мужества ,дисциплины и ответственности ,в развитии силы и выносливости ,в умении кратко выражать свои мысли и стойко переносить физические страдания .</a:t>
            </a:r>
          </a:p>
          <a:p>
            <a:r>
              <a:rPr lang="ru-RU" dirty="0" smtClean="0"/>
              <a:t>До 7 лет мальчики воспитывались в семье ,после чего в обязательном порядке до 18 лет поступали в ангелы ,затем до 20 лет юноши проходили военную подготовку в эфебии .</a:t>
            </a:r>
            <a:endParaRPr lang="ru-RU" dirty="0"/>
          </a:p>
        </p:txBody>
      </p:sp>
      <p:sp>
        <p:nvSpPr>
          <p:cNvPr id="3" name="Заголовок 2"/>
          <p:cNvSpPr>
            <a:spLocks noGrp="1"/>
          </p:cNvSpPr>
          <p:nvPr>
            <p:ph type="title"/>
          </p:nvPr>
        </p:nvSpPr>
        <p:spPr>
          <a:xfrm>
            <a:off x="395536" y="476672"/>
            <a:ext cx="8229600" cy="606896"/>
          </a:xfrm>
        </p:spPr>
        <p:txBody>
          <a:bodyPr>
            <a:normAutofit/>
          </a:bodyPr>
          <a:lstStyle/>
          <a:p>
            <a:r>
              <a:rPr lang="ru-RU" sz="3200" dirty="0" smtClean="0">
                <a:solidFill>
                  <a:srgbClr val="92D050"/>
                </a:solidFill>
              </a:rPr>
              <a:t>Воспитание спартанцев .Войны – спартанцы.</a:t>
            </a:r>
            <a:endParaRPr lang="ru-RU" sz="3200" dirty="0">
              <a:solidFill>
                <a:srgbClr val="92D050"/>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04248" y="3377078"/>
            <a:ext cx="2016224" cy="304086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889256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57200" y="908720"/>
            <a:ext cx="8229600" cy="5760640"/>
          </a:xfrm>
        </p:spPr>
        <p:txBody>
          <a:bodyPr>
            <a:normAutofit/>
          </a:bodyPr>
          <a:lstStyle/>
          <a:p>
            <a:r>
              <a:rPr lang="ru-RU" sz="2400" spc="-100" dirty="0"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rPr>
              <a:t>Одним из тех, кто предвидел вторжение в Элладу войск персидского царя, был умный и энергичный афинянин </a:t>
            </a:r>
            <a:r>
              <a:rPr lang="ru-RU" sz="2400" spc="-100" dirty="0" err="1"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rPr>
              <a:t>Фемистокл</a:t>
            </a:r>
            <a:r>
              <a:rPr lang="ru-RU" sz="2400" spc="-100" dirty="0"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rPr>
              <a:t>. Он выступал в народном собрании, утверждая, что спасение Эллады в создании морского флота. Он предложил афинянам незамедлительно строить боевые корабли.</a:t>
            </a:r>
          </a:p>
          <a:p>
            <a:r>
              <a:rPr lang="ru-RU" sz="2400" spc="-100" dirty="0" err="1"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rPr>
              <a:t>Фемистокл</a:t>
            </a:r>
            <a:r>
              <a:rPr lang="ru-RU" sz="2400" spc="-100" dirty="0"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rPr>
              <a:t> убеждал греков, живших в разных городах, прекратить вражду и объединиться для борьбы с общим и опасным врагом. </a:t>
            </a:r>
          </a:p>
          <a:p>
            <a:r>
              <a:rPr lang="ru-RU" sz="2400" spc="-100" dirty="0" smtClean="0">
                <a:ln w="3200">
                  <a:solidFill>
                    <a:schemeClr val="bg2">
                      <a:shade val="75000"/>
                      <a:alpha val="25000"/>
                    </a:schemeClr>
                  </a:solidFill>
                  <a:prstDash val="solid"/>
                  <a:round/>
                </a:ln>
                <a:solidFill>
                  <a:srgbClr val="C00000"/>
                </a:solidFill>
                <a:effectLst>
                  <a:innerShdw blurRad="50800" dist="25400" dir="13500000">
                    <a:prstClr val="black">
                      <a:alpha val="70000"/>
                    </a:prstClr>
                  </a:innerShdw>
                </a:effectLst>
                <a:latin typeface="+mj-lt"/>
                <a:ea typeface="+mj-ea"/>
                <a:cs typeface="+mj-cs"/>
              </a:rPr>
              <a:t>Тридцать эллинских государств создали союз, что бы вместе бороться против персов.</a:t>
            </a:r>
          </a:p>
        </p:txBody>
      </p:sp>
      <p:sp>
        <p:nvSpPr>
          <p:cNvPr id="3" name="Заголовок 2"/>
          <p:cNvSpPr>
            <a:spLocks noGrp="1"/>
          </p:cNvSpPr>
          <p:nvPr>
            <p:ph type="title"/>
          </p:nvPr>
        </p:nvSpPr>
        <p:spPr>
          <a:xfrm>
            <a:off x="457200" y="260648"/>
            <a:ext cx="8229600" cy="720080"/>
          </a:xfrm>
        </p:spPr>
        <p:txBody>
          <a:bodyPr>
            <a:normAutofit fontScale="90000"/>
          </a:bodyPr>
          <a:lstStyle/>
          <a:p>
            <a:r>
              <a:rPr lang="ru-RU" dirty="0" smtClean="0">
                <a:solidFill>
                  <a:srgbClr val="16C043"/>
                </a:solidFill>
              </a:rPr>
              <a:t>Подготовка эллинов к новой войне</a:t>
            </a:r>
            <a:endParaRPr lang="ru-RU" dirty="0">
              <a:solidFill>
                <a:srgbClr val="16C043"/>
              </a:solidFill>
            </a:endParaRPr>
          </a:p>
        </p:txBody>
      </p:sp>
      <p:pic>
        <p:nvPicPr>
          <p:cNvPr id="1026" name="Picture 2" descr="http://im6-tub-ru.yandex.net/i?id=603370268-36-72&amp;n=21">
            <a:hlinkClick r:id="rId2"/>
          </p:cNvPr>
          <p:cNvPicPr>
            <a:picLocks noChangeAspect="1" noChangeArrowheads="1"/>
          </p:cNvPicPr>
          <p:nvPr/>
        </p:nvPicPr>
        <p:blipFill>
          <a:blip r:embed="rId3" cstate="print"/>
          <a:srcRect/>
          <a:stretch>
            <a:fillRect/>
          </a:stretch>
        </p:blipFill>
        <p:spPr bwMode="auto">
          <a:xfrm>
            <a:off x="6084168" y="4797151"/>
            <a:ext cx="2736303" cy="1872209"/>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57200" y="548680"/>
            <a:ext cx="8229600" cy="5976664"/>
          </a:xfrm>
        </p:spPr>
        <p:txBody>
          <a:bodyPr/>
          <a:lstStyle/>
          <a:p>
            <a:r>
              <a:rPr lang="ru-RU" dirty="0" smtClean="0"/>
              <a:t>В наше время бытует выражение 300 спартанцев как символ мужества и героизма .Малый отряд тяжеловооруженных гоплитов мог долго удерживать целую армию .Спартанцы умели обидчиков поставить на место ,не прибегая к физической расправе над  ними .</a:t>
            </a:r>
          </a:p>
          <a:p>
            <a:r>
              <a:rPr lang="ru-RU" dirty="0" smtClean="0"/>
              <a:t>Леонид 1 царь Спарты из рода Агидов ,сын </a:t>
            </a:r>
            <a:r>
              <a:rPr lang="ru-RU" dirty="0" err="1" smtClean="0"/>
              <a:t>Анаксандрида</a:t>
            </a:r>
            <a:r>
              <a:rPr lang="ru-RU" dirty="0" smtClean="0"/>
              <a:t> и потомок Геракла в 20 –м поколении . Леонид был 3 –м из 4 –х сыновей .</a:t>
            </a:r>
            <a:endParaRPr lang="ru-RU" dirty="0"/>
          </a:p>
        </p:txBody>
      </p:sp>
      <p:sp>
        <p:nvSpPr>
          <p:cNvPr id="3" name="Заголовок 2"/>
          <p:cNvSpPr>
            <a:spLocks noGrp="1"/>
          </p:cNvSpPr>
          <p:nvPr>
            <p:ph type="title"/>
          </p:nvPr>
        </p:nvSpPr>
        <p:spPr>
          <a:xfrm>
            <a:off x="467544" y="0"/>
            <a:ext cx="8229600" cy="620688"/>
          </a:xfrm>
        </p:spPr>
        <p:txBody>
          <a:bodyPr>
            <a:noAutofit/>
          </a:bodyPr>
          <a:lstStyle/>
          <a:p>
            <a:r>
              <a:rPr lang="ru-RU" sz="4400" dirty="0" smtClean="0">
                <a:solidFill>
                  <a:srgbClr val="16C043"/>
                </a:solidFill>
              </a:rPr>
              <a:t>Царь Леонид и 300 спартанцев. </a:t>
            </a:r>
            <a:endParaRPr lang="ru-RU" sz="4400" dirty="0">
              <a:solidFill>
                <a:srgbClr val="16C043"/>
              </a:solidFill>
            </a:endParaRPr>
          </a:p>
        </p:txBody>
      </p:sp>
      <p:pic>
        <p:nvPicPr>
          <p:cNvPr id="5" name="Рисунок 4" descr="817176211.jpg"/>
          <p:cNvPicPr>
            <a:picLocks noChangeAspect="1"/>
          </p:cNvPicPr>
          <p:nvPr/>
        </p:nvPicPr>
        <p:blipFill>
          <a:blip r:embed="rId2" cstate="print"/>
          <a:stretch>
            <a:fillRect/>
          </a:stretch>
        </p:blipFill>
        <p:spPr>
          <a:xfrm>
            <a:off x="0" y="4221088"/>
            <a:ext cx="9144000" cy="2636912"/>
          </a:xfrm>
          <a:prstGeom prst="rect">
            <a:avLst/>
          </a:prstGeom>
          <a:ln>
            <a:noFill/>
          </a:ln>
          <a:effectLst>
            <a:softEdge rad="112500"/>
          </a:effectLst>
        </p:spPr>
      </p:pic>
    </p:spTree>
    <p:extLst>
      <p:ext uri="{BB962C8B-B14F-4D97-AF65-F5344CB8AC3E}">
        <p14:creationId xmlns:p14="http://schemas.microsoft.com/office/powerpoint/2010/main" xmlns="" val="3350008421"/>
      </p:ext>
    </p:extLst>
  </p:cSld>
  <p:clrMapOvr>
    <a:masterClrMapping/>
  </p:clrMapOvr>
  <p:transition spd="slow">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p:txBody>
          <a:bodyPr/>
          <a:lstStyle/>
          <a:p>
            <a:r>
              <a:rPr lang="ru-RU" sz="4000" dirty="0" smtClean="0">
                <a:solidFill>
                  <a:srgbClr val="FFFF00"/>
                </a:solidFill>
              </a:rPr>
              <a:t>Царь  Леонид</a:t>
            </a:r>
            <a:endParaRPr lang="ru-RU" sz="4000" dirty="0">
              <a:solidFill>
                <a:srgbClr val="FFFF00"/>
              </a:solidFill>
            </a:endParaRPr>
          </a:p>
        </p:txBody>
      </p:sp>
      <p:pic>
        <p:nvPicPr>
          <p:cNvPr id="9" name="Содержимое 8" descr="newsgori291.jpg"/>
          <p:cNvPicPr>
            <a:picLocks noGrp="1" noChangeAspect="1"/>
          </p:cNvPicPr>
          <p:nvPr>
            <p:ph sz="half" idx="2"/>
          </p:nvPr>
        </p:nvPicPr>
        <p:blipFill>
          <a:blip r:embed="rId2" cstate="print"/>
          <a:stretch>
            <a:fillRect/>
          </a:stretch>
        </p:blipFill>
        <p:spPr>
          <a:xfrm>
            <a:off x="251520" y="2166738"/>
            <a:ext cx="4680520" cy="4502622"/>
          </a:xfrm>
          <a:prstGeom prst="rect">
            <a:avLst/>
          </a:prstGeom>
          <a:ln>
            <a:noFill/>
          </a:ln>
          <a:effectLst>
            <a:softEdge rad="112500"/>
          </a:effectLst>
        </p:spPr>
      </p:pic>
      <p:pic>
        <p:nvPicPr>
          <p:cNvPr id="10" name="Содержимое 9" descr="i[9].jpg"/>
          <p:cNvPicPr>
            <a:picLocks noGrp="1" noChangeAspect="1"/>
          </p:cNvPicPr>
          <p:nvPr>
            <p:ph sz="quarter" idx="4"/>
          </p:nvPr>
        </p:nvPicPr>
        <p:blipFill>
          <a:blip r:embed="rId3" cstate="print"/>
          <a:stretch>
            <a:fillRect/>
          </a:stretch>
        </p:blipFill>
        <p:spPr>
          <a:xfrm>
            <a:off x="5004048" y="2276872"/>
            <a:ext cx="3960440" cy="4248472"/>
          </a:xfrm>
          <a:prstGeom prst="rect">
            <a:avLst/>
          </a:prstGeom>
          <a:ln>
            <a:noFill/>
          </a:ln>
          <a:effectLst>
            <a:softEdge rad="112500"/>
          </a:effectLst>
        </p:spPr>
      </p:pic>
      <p:sp>
        <p:nvSpPr>
          <p:cNvPr id="5" name="Заголовок 4"/>
          <p:cNvSpPr>
            <a:spLocks noGrp="1"/>
          </p:cNvSpPr>
          <p:nvPr>
            <p:ph type="title"/>
          </p:nvPr>
        </p:nvSpPr>
        <p:spPr/>
        <p:txBody>
          <a:bodyPr/>
          <a:lstStyle/>
          <a:p>
            <a:r>
              <a:rPr lang="ru-RU" dirty="0" smtClean="0"/>
              <a:t>Цари </a:t>
            </a:r>
            <a:r>
              <a:rPr lang="ru-RU" dirty="0" err="1" smtClean="0"/>
              <a:t>Великой-героической</a:t>
            </a:r>
            <a:r>
              <a:rPr lang="ru-RU" dirty="0" smtClean="0"/>
              <a:t> битвы</a:t>
            </a:r>
            <a:endParaRPr lang="ru-RU" dirty="0"/>
          </a:p>
        </p:txBody>
      </p:sp>
      <p:sp>
        <p:nvSpPr>
          <p:cNvPr id="6" name="Текст 5"/>
          <p:cNvSpPr>
            <a:spLocks noGrp="1"/>
          </p:cNvSpPr>
          <p:nvPr>
            <p:ph type="body" idx="3"/>
          </p:nvPr>
        </p:nvSpPr>
        <p:spPr/>
        <p:txBody>
          <a:bodyPr/>
          <a:lstStyle/>
          <a:p>
            <a:r>
              <a:rPr lang="ru-RU" sz="4400" dirty="0" smtClean="0">
                <a:solidFill>
                  <a:srgbClr val="FFFF00"/>
                </a:solidFill>
              </a:rPr>
              <a:t>      Ксеркс   </a:t>
            </a:r>
            <a:endParaRPr lang="ru-RU" sz="4400" dirty="0">
              <a:solidFill>
                <a:srgbClr val="FFFF00"/>
              </a:solidFill>
            </a:endParaRPr>
          </a:p>
        </p:txBody>
      </p:sp>
    </p:spTree>
    <p:extLst>
      <p:ext uri="{BB962C8B-B14F-4D97-AF65-F5344CB8AC3E}">
        <p14:creationId xmlns:p14="http://schemas.microsoft.com/office/powerpoint/2010/main" xmlns="" val="1776660025"/>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1017" y="2204864"/>
            <a:ext cx="4590510" cy="2448272"/>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Текст 2"/>
          <p:cNvSpPr>
            <a:spLocks noGrp="1"/>
          </p:cNvSpPr>
          <p:nvPr>
            <p:ph type="body" idx="1"/>
          </p:nvPr>
        </p:nvSpPr>
        <p:spPr>
          <a:xfrm>
            <a:off x="251520" y="332656"/>
            <a:ext cx="4089497" cy="1152128"/>
          </a:xfrm>
        </p:spPr>
        <p:txBody>
          <a:bodyPr/>
          <a:lstStyle/>
          <a:p>
            <a:r>
              <a:rPr lang="ru-RU" sz="4000" dirty="0"/>
              <a:t>Спартанцы-гоплиты</a:t>
            </a:r>
          </a:p>
        </p:txBody>
      </p:sp>
      <p:sp>
        <p:nvSpPr>
          <p:cNvPr id="4" name="Объект 3"/>
          <p:cNvSpPr>
            <a:spLocks noGrp="1"/>
          </p:cNvSpPr>
          <p:nvPr>
            <p:ph sz="half" idx="2"/>
          </p:nvPr>
        </p:nvSpPr>
        <p:spPr/>
        <p:txBody>
          <a:bodyPr/>
          <a:lstStyle/>
          <a:p>
            <a:endParaRPr lang="ru-RU" dirty="0"/>
          </a:p>
        </p:txBody>
      </p:sp>
      <p:sp>
        <p:nvSpPr>
          <p:cNvPr id="6" name="Объект 5"/>
          <p:cNvSpPr>
            <a:spLocks noGrp="1"/>
          </p:cNvSpPr>
          <p:nvPr>
            <p:ph sz="quarter" idx="4"/>
          </p:nvPr>
        </p:nvSpPr>
        <p:spPr>
          <a:xfrm>
            <a:off x="5796136" y="3068960"/>
            <a:ext cx="2892252" cy="3046568"/>
          </a:xfrm>
        </p:spPr>
        <p:txBody>
          <a:bodyPr/>
          <a:lstStyle/>
          <a:p>
            <a:endParaRPr lang="ru-RU" dirty="0"/>
          </a:p>
        </p:txBody>
      </p:sp>
      <p:sp>
        <p:nvSpPr>
          <p:cNvPr id="2" name="Заголовок 1"/>
          <p:cNvSpPr>
            <a:spLocks noGrp="1"/>
          </p:cNvSpPr>
          <p:nvPr>
            <p:ph type="title"/>
          </p:nvPr>
        </p:nvSpPr>
        <p:spPr>
          <a:xfrm flipH="1">
            <a:off x="16713" y="548680"/>
            <a:ext cx="61664" cy="317720"/>
          </a:xfrm>
        </p:spPr>
        <p:txBody>
          <a:bodyPr>
            <a:normAutofit fontScale="90000"/>
          </a:bodyPr>
          <a:lstStyle/>
          <a:p>
            <a:endParaRPr lang="ru-RU" dirty="0"/>
          </a:p>
        </p:txBody>
      </p:sp>
      <p:sp>
        <p:nvSpPr>
          <p:cNvPr id="5" name="Текст 4"/>
          <p:cNvSpPr>
            <a:spLocks noGrp="1"/>
          </p:cNvSpPr>
          <p:nvPr>
            <p:ph type="body" idx="3"/>
          </p:nvPr>
        </p:nvSpPr>
        <p:spPr>
          <a:xfrm>
            <a:off x="4616177" y="404664"/>
            <a:ext cx="4315349" cy="1152128"/>
          </a:xfrm>
        </p:spPr>
        <p:txBody>
          <a:bodyPr/>
          <a:lstStyle/>
          <a:p>
            <a:r>
              <a:rPr lang="ru-RU" sz="3600" dirty="0"/>
              <a:t>Персидские воины Ксеркса</a:t>
            </a: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9592" y="1700808"/>
            <a:ext cx="2649337" cy="47620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4437843"/>
      </p:ext>
    </p:extLst>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Объект 7"/>
          <p:cNvSpPr>
            <a:spLocks noGrp="1"/>
          </p:cNvSpPr>
          <p:nvPr>
            <p:ph idx="1"/>
          </p:nvPr>
        </p:nvSpPr>
        <p:spPr>
          <a:xfrm>
            <a:off x="457200" y="980728"/>
            <a:ext cx="8229600" cy="5760640"/>
          </a:xfrm>
        </p:spPr>
        <p:txBody>
          <a:bodyPr>
            <a:normAutofit fontScale="92500" lnSpcReduction="10000"/>
          </a:bodyPr>
          <a:lstStyle/>
          <a:p>
            <a:r>
              <a:rPr lang="ru-RU" dirty="0"/>
              <a:t>В 480 году до нашей эры многочисленное войско персов вторглось в Грецию. Было решено преградить им путь в </a:t>
            </a:r>
            <a:r>
              <a:rPr lang="ru-RU" dirty="0" err="1"/>
              <a:t>Фермопильском</a:t>
            </a:r>
            <a:r>
              <a:rPr lang="ru-RU" dirty="0"/>
              <a:t> ущелье, представлявшем собой удобный для обороны пункт. Там, у Фермопил, и произошел первый сухопутный бой, где греки, имея обеспеченный тыл, в течение двух дней отбивали атаки врага, пока предатель не показал персам обходные тропинки, которые вывели противника в тыл оборонявшихся. В ночь на третий день персы сбили заслон, выставленный греками на перевале, и, оседлав перевал, стали выходить в тыл греческому войску, оборонявшему </a:t>
            </a:r>
            <a:r>
              <a:rPr lang="ru-RU" dirty="0" err="1"/>
              <a:t>Фермопильский</a:t>
            </a:r>
            <a:r>
              <a:rPr lang="ru-RU" dirty="0"/>
              <a:t> проход. Заметив обход, спартанский царь Леонид отпустил все силы союзников, которые отступили к Афинам, а сам с 300 спартанцами остался на месте. Персы окружили отряд Леонида и уничтожили его в неравном бою. Ни один спартанец не сдался персам.</a:t>
            </a:r>
          </a:p>
        </p:txBody>
      </p:sp>
      <p:sp>
        <p:nvSpPr>
          <p:cNvPr id="7" name="Заголовок 6"/>
          <p:cNvSpPr>
            <a:spLocks noGrp="1"/>
          </p:cNvSpPr>
          <p:nvPr>
            <p:ph type="title"/>
          </p:nvPr>
        </p:nvSpPr>
        <p:spPr>
          <a:xfrm>
            <a:off x="395536" y="188640"/>
            <a:ext cx="8229600" cy="822920"/>
          </a:xfrm>
        </p:spPr>
        <p:txBody>
          <a:bodyPr>
            <a:noAutofit/>
          </a:bodyPr>
          <a:lstStyle/>
          <a:p>
            <a:r>
              <a:rPr lang="ru-RU" sz="4800" dirty="0" smtClean="0">
                <a:solidFill>
                  <a:srgbClr val="FF0000"/>
                </a:solidFill>
              </a:rPr>
              <a:t>Битва у Фермопил.</a:t>
            </a:r>
            <a:endParaRPr lang="ru-RU" sz="4800"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2831950"/>
            <a:ext cx="2911003" cy="3556299"/>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4790750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697</TotalTime>
  <Words>652</Words>
  <Application>Microsoft Office PowerPoint</Application>
  <PresentationFormat>Экран (4:3)</PresentationFormat>
  <Paragraphs>34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Бумажная</vt:lpstr>
      <vt:lpstr>Вторжение персидских войск на Элладу. Битва при Фермопилах</vt:lpstr>
      <vt:lpstr>Цель : - завершить изучение истории героической борьбы греческих полисов с державой персов. -изучить более подробно  героическую битву при Фермопиллах.</vt:lpstr>
      <vt:lpstr>Древняя Спарта – место расположения на карте.</vt:lpstr>
      <vt:lpstr>Воспитание спартанцев .Войны – спартанцы.</vt:lpstr>
      <vt:lpstr>Подготовка эллинов к новой войне</vt:lpstr>
      <vt:lpstr>Царь Леонид и 300 спартанцев. </vt:lpstr>
      <vt:lpstr>Цари Великой-героической битвы</vt:lpstr>
      <vt:lpstr>Слайд 8</vt:lpstr>
      <vt:lpstr>Битва у Фермопил.</vt:lpstr>
      <vt:lpstr>Слайд 10</vt:lpstr>
      <vt:lpstr>Что это , выполнение приказа , или соблюдение закона Спарты и героический подвиг? </vt:lpstr>
      <vt:lpstr>                  ЗАКЛЮЧЕНИЕ</vt:lpstr>
      <vt:lpstr>СПАСИБО ЗА ВНИМАНИЕ!</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Научно-исследовательская работа по теме истории Древнего мира</dc:title>
  <dc:creator>User</dc:creator>
  <cp:lastModifiedBy>Андрей</cp:lastModifiedBy>
  <cp:revision>75</cp:revision>
  <dcterms:created xsi:type="dcterms:W3CDTF">2012-11-15T17:07:51Z</dcterms:created>
  <dcterms:modified xsi:type="dcterms:W3CDTF">2013-01-29T13:42:57Z</dcterms:modified>
</cp:coreProperties>
</file>