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58" r:id="rId6"/>
    <p:sldId id="265" r:id="rId7"/>
    <p:sldId id="259" r:id="rId8"/>
    <p:sldId id="260" r:id="rId9"/>
    <p:sldId id="267" r:id="rId10"/>
    <p:sldId id="268" r:id="rId11"/>
    <p:sldId id="281" r:id="rId12"/>
    <p:sldId id="285" r:id="rId13"/>
    <p:sldId id="269" r:id="rId14"/>
    <p:sldId id="286" r:id="rId15"/>
    <p:sldId id="287" r:id="rId16"/>
    <p:sldId id="271" r:id="rId17"/>
    <p:sldId id="283" r:id="rId18"/>
    <p:sldId id="261" r:id="rId19"/>
    <p:sldId id="262" r:id="rId20"/>
    <p:sldId id="273" r:id="rId21"/>
    <p:sldId id="275" r:id="rId22"/>
    <p:sldId id="277" r:id="rId23"/>
    <p:sldId id="279" r:id="rId24"/>
    <p:sldId id="263" r:id="rId25"/>
    <p:sldId id="264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87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8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68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43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40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0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98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31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39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20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3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33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67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40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28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18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81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78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33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5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10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7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170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74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64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41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97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53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5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93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75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87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7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42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40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9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46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40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3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4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09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78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13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9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C6E93-0ECF-41E5-93A6-D85EA3CA115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5F456-057E-413B-AAE1-35897FDB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71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2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8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4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images.yandex.ru/yandsearch?text=%D1%88%D0%BA%D0%BE%D0%BB%D1%8C%D0%BD%D0%B0%D1%8F%20%D1%84%D0%BE%D1%80%D0%BC%D0%B0%20%D1%88%D0%BA%D0%BE%D0%BB%D1%8B%20Rugby%20%D0%B2%20%D0%91%D1%80%D0%B8%D1%82%D0%B0%D0%BD%D0%B8%D0%B8&amp;p=11&amp;img_url=www.rugbyschool.net/welcome/images/Salome1.jpg&amp;rpt=simage" TargetMode="External"/><Relationship Id="rId5" Type="http://schemas.openxmlformats.org/officeDocument/2006/relationships/image" Target="../media/image42.jpeg"/><Relationship Id="rId4" Type="http://schemas.openxmlformats.org/officeDocument/2006/relationships/hyperlink" Target="http://images.yandex.ru/yandsearch?text=%D1%88%D0%BA%D0%BE%D0%BB%D1%8C%D0%BD%D0%B0%D1%8F%20%D1%84%D0%BE%D1%80%D0%BC%D0%B0%20%D1%88%D0%BA%D0%BE%D0%BB%D1%8B%20Rugby%20%D0%B2%20%D0%91%D1%80%D0%B8%D1%82%D0%B0%D0%BD%D0%B8%D0%B8&amp;p=8&amp;img_url=www.education-meridian.ru/files/sections_prod/3739.jpg&amp;rpt=simage" TargetMode="External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1%80%D0%B5%D0%BB%D0%B8%D0%B3%D0%B8%D0%BE%D0%B7%D0%BD%D1%8B%D0%B5%20%D1%81%D0%BB%D1%83%D0%B6%D0%B1%D1%8B%20%D0%B2%20%D0%B1%D1%80%D0%B8%D1%82%D0%B0%D0%BD%D0%B8%D0%B8%20%D0%91%D1%80%D0%B8%D1%82%D0%B0%D0%BD%D0%B8%D0%B8%20%20%D0%B2%20%D1%88%D0%BA%D0%BE%D0%BB%D0%B0%D1%85&amp;img_url=inva-life.ru/kartinki/ryka.jpg&amp;rpt=simage&amp;p=18" TargetMode="External"/><Relationship Id="rId7" Type="http://schemas.openxmlformats.org/officeDocument/2006/relationships/image" Target="../media/image40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eg"/><Relationship Id="rId5" Type="http://schemas.openxmlformats.org/officeDocument/2006/relationships/hyperlink" Target="http://images.yandex.ru/yandsearch?text=%D1%80%D0%B5%D0%BB%D0%B8%D0%B3%D0%B8%D0%BE%D0%B7%D0%BD%D1%8B%D0%B5%20%D1%81%D0%BB%D1%83%D0%B6%D0%B1%D1%8B%20%D0%B2%20%D0%B1%D1%80%D0%B8%D1%82%D0%B0%D0%BD%D0%B8%D0%B8%20%D0%91%D1%80%D0%B8%D1%82%D0%B0%D0%BD%D0%B8%D0%B8%20%20%D0%B2%20%D1%88%D0%BA%D0%BE%D0%BB%D0%B0%D1%85&amp;p=43&amp;img_url=www.isbi.com/isbiimages/p1202b.jpg&amp;rpt=simage" TargetMode="Externa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://images.google.ru/imgres?imgurl=http://logosgroup.kz/images/stories/articles/005_clip_imagr6g5jr.jpg&amp;imgrefurl=http://logosgroup.kz/articles/9/65.html&amp;usg=__CMKKFkeNMTraUciRTw9ROzD8YAQ=&amp;h=225&amp;w=300&amp;sz=65&amp;hl=ru&amp;start=41&amp;zoom=1&amp;tbnid=2f-uG-f8UELBWM:&amp;tbnh=87&amp;tbnw=116&amp;ei=fkSmTZ6rLciCOs_o5YQJ&amp;prev=/images?q=%D1%88%D0%BA%D0%BE%D0%BB%D1%8C%D0%BD%D0%B0%D1%8F+%D1%84%D0%BE%D1%80%D0%BC%D0%B0+%D1%88%D0%BA%D0%BE%D0%BB%D1%8B+Rugby+%D0%B2+%D0%91%D1%80%D0%B8%D1%82%D0%B0%D0%BD%D0%B8%D0%B8&amp;start=40&amp;hl=ru&amp;newwindow=1&amp;sa=N&amp;tbm=isch&amp;itbs=1" TargetMode="External"/><Relationship Id="rId7" Type="http://schemas.openxmlformats.org/officeDocument/2006/relationships/hyperlink" Target="http://images.google.ru/imgres?imgurl=http://www.activegroup.kg/images/stories/articles/005_clip_imagw5g1ewg6.jpg&amp;imgrefurl=http://www.activegroup.kg/component/content/article/65.html&amp;usg=__RTjzxSH7Eku9-aZ0kViVoB50NuY=&amp;h=266&amp;w=200&amp;sz=13&amp;hl=ru&amp;start=125&amp;zoom=1&amp;tbnid=X-Xe8ErSJkLshM:&amp;tbnh=113&amp;tbnw=85&amp;ei=KkamTaq_PIfUsgan-YmsBw&amp;prev=/images?q=%D1%88%D0%BA%D0%BE%D0%BB%D1%8C%D0%BD%D0%B0%D1%8F+%D1%84%D0%BE%D1%80%D0%BC%D0%B0+%D1%88%D0%BA%D0%BE%D0%BB%D1%8B+Rugby+%D0%B2+%D0%91%D1%80%D0%B8%D1%82%D0%B0%D0%BD%D0%B8%D0%B8&amp;start=120&amp;hl=ru&amp;newwindow=1&amp;sa=N&amp;tbm=isch&amp;itbs=1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jpeg"/><Relationship Id="rId5" Type="http://schemas.openxmlformats.org/officeDocument/2006/relationships/hyperlink" Target="http://images.yandex.ru/yandsearch?text=%D1%88%D0%BA%D0%BE%D0%BB%D1%8C%D0%BD%D0%B0%D1%8F%20%D1%84%D0%BE%D1%80%D0%BC%D0%B0%20%D1%88%D0%BA%D0%BE%D0%BB%D1%8B%20Rugby%20%D0%B2%20%D0%91%D1%80%D0%B8%D1%82%D0%B0%D0%BD%D0%B8%D0%B8&amp;p=0&amp;img_url=www.rugbyschool.net/olympics/images/boys_rugby.jpg&amp;rpt=simage" TargetMode="Externa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Snap ITC" pitchFamily="82" charset="0"/>
              </a:rPr>
              <a:t>School is fun if you are optimistic.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040" y="2132856"/>
            <a:ext cx="3672408" cy="3600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3168352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57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9218"/>
            <a:ext cx="3938307" cy="30693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6" y="143610"/>
            <a:ext cx="4194198" cy="30693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F:\DCIM\101MSDCF\DSC008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1" y="3717032"/>
            <a:ext cx="4099223" cy="2754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F:\DCIM\101MSDCF\DSC0086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51783"/>
            <a:ext cx="3939862" cy="2830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8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DCIM\101MSDCF\DSC008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392487" cy="325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DCIM\101MSDCF\DSC008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9031"/>
            <a:ext cx="3922398" cy="324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DCIM\101MSDCF\DSC008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2" y="3551253"/>
            <a:ext cx="4414808" cy="3190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DCIM\101MSDCF\DSC008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51253"/>
            <a:ext cx="4032448" cy="3046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0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603625" cy="274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755576" y="555303"/>
            <a:ext cx="3446785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29441" t="21175" r="30459" b="61354"/>
          <a:stretch/>
        </p:blipFill>
        <p:spPr>
          <a:xfrm>
            <a:off x="773042" y="3861048"/>
            <a:ext cx="3446785" cy="23042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17286" t="72857" r="20669" b="1859"/>
          <a:stretch/>
        </p:blipFill>
        <p:spPr>
          <a:xfrm>
            <a:off x="5004048" y="3761815"/>
            <a:ext cx="3603625" cy="237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111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DCIM\101MSDCF\DSC007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71" y="188640"/>
            <a:ext cx="3960440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F:\DCIM\101MSDCF\DSC007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54" y="188640"/>
            <a:ext cx="4032448" cy="2736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F:\DCIM\101MSDCF\DSC004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6" y="3418476"/>
            <a:ext cx="4247210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F:\DCIM\101MSDCF\DSC0049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93" y="3418476"/>
            <a:ext cx="3887170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25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692697"/>
            <a:ext cx="7416823" cy="532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75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ooper Black" pitchFamily="18" charset="0"/>
              </a:rPr>
              <a:t>Let’s discuss your likes and dislikes…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Documents and Settings\User\Рабочий стол\жж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r="13152"/>
          <a:stretch>
            <a:fillRect/>
          </a:stretch>
        </p:blipFill>
        <p:spPr bwMode="auto">
          <a:xfrm>
            <a:off x="928688" y="2276872"/>
            <a:ext cx="7000875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12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289992" y="332656"/>
            <a:ext cx="2736304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992" y="332656"/>
            <a:ext cx="8363272" cy="1224136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itchFamily="82" charset="0"/>
              </a:rPr>
              <a:t>      A short rest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52" y="1769120"/>
            <a:ext cx="5112568" cy="446449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9859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124200" y="3124200"/>
            <a:ext cx="67056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562600" y="3124200"/>
            <a:ext cx="67056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295400"/>
            <a:ext cx="2786082" cy="14287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590800" y="381000"/>
            <a:ext cx="38862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Rugby 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School</a:t>
            </a:r>
            <a:endParaRPr lang="ru-RU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 descr="http://im6-tub.yandex.net/i?id=49433159-13-24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343400"/>
            <a:ext cx="2590800" cy="198120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http://im0-tub.yandex.net/i?id=100386975-14-24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1981200"/>
            <a:ext cx="2362200" cy="190500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gb" descr="http://www.excel.co.ua/fkfiles/7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9800" y="4419600"/>
            <a:ext cx="2647950" cy="196215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gb" descr="http://www.keytosuccess.com.ua/img/534/1238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0" y="1905000"/>
            <a:ext cx="2533650" cy="190500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114934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ic2.aif.ru/public/news/281/658597732af140c536b803070f844115_bi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762000"/>
            <a:ext cx="4762500" cy="3486150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http://im2-tub.yandex.net/i?id=342121252-02-24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419600"/>
            <a:ext cx="2895600" cy="1905000"/>
          </a:xfrm>
          <a:prstGeom prst="rect">
            <a:avLst/>
          </a:prstGeom>
          <a:ln w="762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http://im8-tub.yandex.net/i?id=65862390-01-24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495800"/>
            <a:ext cx="2927350" cy="1905000"/>
          </a:xfrm>
          <a:prstGeom prst="rect">
            <a:avLst/>
          </a:prstGeom>
          <a:ln w="762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-3124200" y="3124200"/>
            <a:ext cx="67056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5562600" y="3124200"/>
            <a:ext cx="67056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0" y="0"/>
            <a:ext cx="91440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489050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124200" y="3124200"/>
            <a:ext cx="67056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562600" y="3124200"/>
            <a:ext cx="67056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Desktop\Важные папки\Разное\Картинки\медиа рис\5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t1.gstatic.com/images?q=tbn:ANd9GcSqVKmlJiPUnq_AnMVjFxpuSmCi4_TYNq_xvEHxc3uLdn7GPtVPvqtqVg">
            <a:hlinkClick r:id="rId3" tgtFrame="_blank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990600"/>
            <a:ext cx="32766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6600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http://im4-tub.yandex.net/i?id=83263617-08-24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990600"/>
            <a:ext cx="31242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6600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http://t1.gstatic.com/images?q=tbn:ANd9GcRpPh7kaejMjbcIHYmmDzZKUUGJh4orlLiBLd6MqfW4SP83HFqolMLvZA">
            <a:hlinkClick r:id="rId7" tgtFrame="_blank"/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4495800"/>
            <a:ext cx="32004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660066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016581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Kristen ITC" pitchFamily="66" charset="0"/>
              </a:rPr>
              <a:t>What do you think about your school?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2420888"/>
            <a:ext cx="4752528" cy="35283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223" y="1628800"/>
            <a:ext cx="2880319" cy="32403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861048"/>
            <a:ext cx="2882900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74314"/>
            <a:ext cx="2882900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9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Bookman Old Style" pitchFamily="18" charset="0"/>
              </a:rPr>
              <a:t>School uniform</a:t>
            </a:r>
            <a:endParaRPr lang="ru-RU" sz="5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99792" y="1700808"/>
            <a:ext cx="3096344" cy="34069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38875" y="1124744"/>
            <a:ext cx="1854696" cy="2220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588224" y="1268760"/>
            <a:ext cx="1944216" cy="21962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323528" y="3933056"/>
            <a:ext cx="2232247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5940152" y="3849565"/>
            <a:ext cx="2431516" cy="25163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845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What do the students think about school?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426006" y="3789040"/>
            <a:ext cx="2339591" cy="2393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516216" y="1052736"/>
            <a:ext cx="2376264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2" descr="C:\Documents and Settings\User\Рабочий стол\66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82" y="1340768"/>
            <a:ext cx="3900068" cy="394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1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School is fun !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2492896"/>
            <a:ext cx="4032448" cy="3423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3" descr="C:\Documents and Settings\User\Рабочий стол\5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74" b="9775"/>
          <a:stretch/>
        </p:blipFill>
        <p:spPr bwMode="auto">
          <a:xfrm>
            <a:off x="4572000" y="2492896"/>
            <a:ext cx="4392488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22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548680"/>
            <a:ext cx="7200799" cy="5749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work!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89066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ru-RU" sz="6000" b="1" dirty="0" smtClean="0">
                <a:solidFill>
                  <a:srgbClr val="C00000"/>
                </a:solidFill>
              </a:rPr>
              <a:t>[</a:t>
            </a:r>
            <a:r>
              <a:rPr lang="en-US" sz="6000" b="1" dirty="0">
                <a:solidFill>
                  <a:srgbClr val="C00000"/>
                </a:solidFill>
              </a:rPr>
              <a:t>e</a:t>
            </a:r>
            <a:r>
              <a:rPr lang="ru-RU" sz="6000" b="1" dirty="0" smtClean="0">
                <a:solidFill>
                  <a:srgbClr val="C00000"/>
                </a:solidFill>
              </a:rPr>
              <a:t>]</a:t>
            </a:r>
            <a:r>
              <a:rPr lang="en-US" sz="6000" b="1" dirty="0" smtClean="0">
                <a:solidFill>
                  <a:srgbClr val="C00000"/>
                </a:solidFill>
              </a:rPr>
              <a:t>          [</a:t>
            </a:r>
            <a:r>
              <a:rPr lang="en-US" sz="6000" b="1" dirty="0" err="1" smtClean="0">
                <a:solidFill>
                  <a:srgbClr val="C00000"/>
                </a:solidFill>
              </a:rPr>
              <a:t>i</a:t>
            </a:r>
            <a:r>
              <a:rPr lang="en-US" sz="6000" b="1" dirty="0" err="1">
                <a:solidFill>
                  <a:srgbClr val="C00000"/>
                </a:solidFill>
              </a:rPr>
              <a:t>ə</a:t>
            </a:r>
            <a:r>
              <a:rPr lang="en-US" sz="6000" b="1" dirty="0" smtClean="0">
                <a:solidFill>
                  <a:srgbClr val="C00000"/>
                </a:solidFill>
              </a:rPr>
              <a:t>]         [</a:t>
            </a:r>
            <a:r>
              <a:rPr lang="en-US" sz="6000" b="1" dirty="0" err="1" smtClean="0">
                <a:solidFill>
                  <a:srgbClr val="C00000"/>
                </a:solidFill>
              </a:rPr>
              <a:t>i</a:t>
            </a:r>
            <a:r>
              <a:rPr lang="en-US" sz="6000" b="1" dirty="0" smtClean="0">
                <a:solidFill>
                  <a:srgbClr val="C00000"/>
                </a:solidFill>
              </a:rPr>
              <a:t>:]         [ɜ:]</a:t>
            </a:r>
            <a:r>
              <a:rPr lang="en-US" sz="6000" b="1" dirty="0">
                <a:solidFill>
                  <a:srgbClr val="C00000"/>
                </a:solidFill>
              </a:rPr>
              <a:t/>
            </a:r>
            <a:br>
              <a:rPr lang="en-US" sz="6000" b="1" dirty="0">
                <a:solidFill>
                  <a:srgbClr val="C00000"/>
                </a:solidFill>
              </a:rPr>
            </a:br>
            <a:r>
              <a:rPr lang="en-US" sz="6000" b="1" dirty="0" smtClean="0">
                <a:solidFill>
                  <a:srgbClr val="C00000"/>
                </a:solidFill>
              </a:rPr>
              <a:t/>
            </a:r>
            <a:br>
              <a:rPr lang="en-US" sz="6000" b="1" dirty="0" smtClean="0">
                <a:solidFill>
                  <a:srgbClr val="C00000"/>
                </a:solidFill>
              </a:rPr>
            </a:br>
            <a:r>
              <a:rPr lang="en-US" sz="6000" dirty="0" smtClean="0"/>
              <a:t> </a:t>
            </a:r>
            <a:r>
              <a:rPr lang="en-US" sz="6000" b="1" i="1" dirty="0" smtClean="0">
                <a:solidFill>
                  <a:srgbClr val="002060"/>
                </a:solidFill>
              </a:rPr>
              <a:t>↓          ↓          ↓          ↓</a:t>
            </a:r>
            <a:br>
              <a:rPr lang="en-US" sz="6000" b="1" i="1" dirty="0" smtClean="0">
                <a:solidFill>
                  <a:srgbClr val="002060"/>
                </a:solidFill>
              </a:rPr>
            </a:br>
            <a:r>
              <a:rPr lang="en-US" dirty="0" smtClean="0"/>
              <a:t>               </a:t>
            </a:r>
            <a:r>
              <a:rPr lang="en-US" dirty="0"/>
              <a:t/>
            </a:r>
            <a:br>
              <a:rPr lang="en-US" dirty="0"/>
            </a:br>
            <a:r>
              <a:rPr lang="en-US" sz="5300" dirty="0" smtClean="0"/>
              <a:t>    </a:t>
            </a:r>
            <a:r>
              <a:rPr lang="en-US" sz="5300" dirty="0" err="1" smtClean="0">
                <a:solidFill>
                  <a:srgbClr val="C00000"/>
                </a:solidFill>
                <a:latin typeface="Rockwell Extra Bold" pitchFamily="18" charset="0"/>
              </a:rPr>
              <a:t>ea</a:t>
            </a:r>
            <a:r>
              <a:rPr lang="en-US" sz="5300" dirty="0" smtClean="0">
                <a:solidFill>
                  <a:srgbClr val="C00000"/>
                </a:solidFill>
                <a:latin typeface="Rockwell Extra Bold" pitchFamily="18" charset="0"/>
              </a:rPr>
              <a:t>      </a:t>
            </a:r>
            <a:r>
              <a:rPr lang="en-US" sz="5300" dirty="0" err="1" smtClean="0">
                <a:solidFill>
                  <a:srgbClr val="C00000"/>
                </a:solidFill>
                <a:latin typeface="Rockwell Extra Bold" pitchFamily="18" charset="0"/>
              </a:rPr>
              <a:t>ea</a:t>
            </a:r>
            <a:r>
              <a:rPr lang="en-US" sz="5300" dirty="0" smtClean="0">
                <a:solidFill>
                  <a:srgbClr val="C00000"/>
                </a:solidFill>
                <a:latin typeface="Rockwell Extra Bold" pitchFamily="18" charset="0"/>
              </a:rPr>
              <a:t>       </a:t>
            </a:r>
            <a:r>
              <a:rPr lang="en-US" sz="5300" dirty="0" err="1" smtClean="0">
                <a:solidFill>
                  <a:srgbClr val="C00000"/>
                </a:solidFill>
                <a:latin typeface="Rockwell Extra Bold" pitchFamily="18" charset="0"/>
              </a:rPr>
              <a:t>ea</a:t>
            </a:r>
            <a:r>
              <a:rPr lang="en-US" sz="5300" dirty="0" smtClean="0">
                <a:solidFill>
                  <a:srgbClr val="C00000"/>
                </a:solidFill>
                <a:latin typeface="Rockwell Extra Bold" pitchFamily="18" charset="0"/>
              </a:rPr>
              <a:t>       ear</a:t>
            </a:r>
            <a:r>
              <a:rPr lang="en-US" sz="5300" dirty="0">
                <a:solidFill>
                  <a:srgbClr val="C00000"/>
                </a:solidFill>
                <a:latin typeface="Rockwell Extra Bold" pitchFamily="18" charset="0"/>
              </a:rPr>
              <a:t/>
            </a:r>
            <a:br>
              <a:rPr lang="en-US" sz="5300" dirty="0">
                <a:solidFill>
                  <a:srgbClr val="C00000"/>
                </a:solidFill>
                <a:latin typeface="Rockwell Extra Bold" pitchFamily="18" charset="0"/>
              </a:rPr>
            </a:br>
            <a:r>
              <a:rPr lang="en-US" sz="5300" dirty="0" smtClean="0">
                <a:solidFill>
                  <a:srgbClr val="C00000"/>
                </a:solidFill>
                <a:latin typeface="Rockwell Extra Bold" pitchFamily="18" charset="0"/>
              </a:rPr>
              <a:t>               </a:t>
            </a:r>
            <a:r>
              <a:rPr lang="en-US" sz="5300" dirty="0" err="1" smtClean="0">
                <a:solidFill>
                  <a:srgbClr val="C00000"/>
                </a:solidFill>
                <a:latin typeface="Rockwell Extra Bold" pitchFamily="18" charset="0"/>
              </a:rPr>
              <a:t>ee</a:t>
            </a:r>
            <a:r>
              <a:rPr lang="en-US" sz="5300" dirty="0" smtClean="0">
                <a:solidFill>
                  <a:srgbClr val="C00000"/>
                </a:solidFill>
                <a:latin typeface="Rockwell Extra Bold" pitchFamily="18" charset="0"/>
              </a:rPr>
              <a:t>      </a:t>
            </a:r>
            <a:br>
              <a:rPr lang="en-US" sz="5300" dirty="0" smtClean="0">
                <a:solidFill>
                  <a:srgbClr val="C00000"/>
                </a:solidFill>
                <a:latin typeface="Rockwell Extra Bold" pitchFamily="18" charset="0"/>
              </a:rPr>
            </a:br>
            <a:r>
              <a:rPr lang="en-US" sz="5300" dirty="0" smtClean="0">
                <a:solidFill>
                  <a:srgbClr val="C00000"/>
                </a:solidFill>
                <a:latin typeface="Rockwell Extra Bold" pitchFamily="18" charset="0"/>
              </a:rPr>
              <a:t/>
            </a:r>
            <a:br>
              <a:rPr lang="en-US" sz="5300" dirty="0" smtClean="0">
                <a:solidFill>
                  <a:srgbClr val="C00000"/>
                </a:solidFill>
                <a:latin typeface="Rockwell Extra Bold" pitchFamily="18" charset="0"/>
              </a:rPr>
            </a:br>
            <a:r>
              <a:rPr lang="en-US" sz="5300" dirty="0">
                <a:solidFill>
                  <a:srgbClr val="C00000"/>
                </a:solidFill>
                <a:latin typeface="Rockwell Extra Bold" pitchFamily="18" charset="0"/>
              </a:rPr>
              <a:t/>
            </a:r>
            <a:br>
              <a:rPr lang="en-US" sz="5300" dirty="0">
                <a:solidFill>
                  <a:srgbClr val="C00000"/>
                </a:solidFill>
                <a:latin typeface="Rockwell Extra Bold" pitchFamily="18" charset="0"/>
              </a:rPr>
            </a:br>
            <a:r>
              <a:rPr lang="en-US" dirty="0" smtClean="0">
                <a:solidFill>
                  <a:srgbClr val="C00000"/>
                </a:solidFill>
                <a:latin typeface="Rockwell Extra Bold" pitchFamily="18" charset="0"/>
              </a:rPr>
              <a:t>  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5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061" y="422218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  <a:ea typeface="Calibri"/>
              </a:rPr>
              <a:t>Learner’s Creed 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496944" cy="551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I believe in myself and my ability to do my best at all times.</a:t>
            </a:r>
            <a:endParaRPr lang="ru-RU" sz="28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Because I am responsible for my life and for all of my actions;</a:t>
            </a:r>
            <a:endParaRPr lang="ru-RU" sz="28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I will 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listen, I 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will see,</a:t>
            </a:r>
            <a:endParaRPr lang="ru-RU" sz="28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I will 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speak,</a:t>
            </a:r>
            <a:r>
              <a:rPr lang="en-US" sz="2800" b="1" dirty="0" smtClean="0">
                <a:ea typeface="Calibri"/>
                <a:cs typeface="Times New Roman"/>
              </a:rPr>
              <a:t> 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I 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will feel,</a:t>
            </a:r>
            <a:endParaRPr lang="ru-RU" sz="28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I will 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think,</a:t>
            </a:r>
            <a:r>
              <a:rPr lang="en-US" sz="2800" b="1" dirty="0" smtClean="0">
                <a:ea typeface="Calibri"/>
                <a:cs typeface="Times New Roman"/>
              </a:rPr>
              <a:t> 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I 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will reason,</a:t>
            </a:r>
            <a:endParaRPr lang="ru-RU" sz="28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I will read, I will write.</a:t>
            </a:r>
            <a:endParaRPr lang="ru-RU" sz="28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I will do all these things with one purpose in mind:</a:t>
            </a:r>
            <a:endParaRPr lang="ru-RU" sz="28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To do my best and not to waste this day for this day will come no more.</a:t>
            </a:r>
            <a:endParaRPr lang="ru-RU" sz="2800" b="1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5364088" y="2996952"/>
            <a:ext cx="280831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27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427168" cy="116205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</a:br>
            <a:r>
              <a:rPr lang="en-US" sz="4400" dirty="0">
                <a:solidFill>
                  <a:srgbClr val="C00000"/>
                </a:solidFill>
                <a:latin typeface="Berlin Sans FB Demi" pitchFamily="34" charset="0"/>
              </a:rPr>
              <a:t/>
            </a:r>
            <a:br>
              <a:rPr lang="en-US" sz="4400" dirty="0">
                <a:solidFill>
                  <a:srgbClr val="C00000"/>
                </a:solidFill>
                <a:latin typeface="Berlin Sans FB Demi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  <a:t>        </a:t>
            </a:r>
            <a:b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</a:br>
            <a:r>
              <a:rPr lang="en-US" sz="4400" dirty="0">
                <a:solidFill>
                  <a:srgbClr val="C00000"/>
                </a:solidFill>
                <a:latin typeface="Berlin Sans FB Demi" pitchFamily="34" charset="0"/>
              </a:rPr>
              <a:t/>
            </a:r>
            <a:br>
              <a:rPr lang="en-US" sz="4400" dirty="0">
                <a:solidFill>
                  <a:srgbClr val="C00000"/>
                </a:solidFill>
                <a:latin typeface="Berlin Sans FB Demi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</a:br>
            <a:r>
              <a:rPr lang="en-US" sz="4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  <a:t>           Check your answer</a:t>
            </a:r>
            <a:r>
              <a:rPr lang="en-US" sz="4400" dirty="0">
                <a:solidFill>
                  <a:srgbClr val="C00000"/>
                </a:solidFill>
                <a:latin typeface="Berlin Sans FB Demi" pitchFamily="34" charset="0"/>
              </a:rPr>
              <a:t/>
            </a:r>
            <a:br>
              <a:rPr lang="en-US" sz="4400" dirty="0">
                <a:solidFill>
                  <a:srgbClr val="C00000"/>
                </a:solidFill>
                <a:latin typeface="Berlin Sans FB Demi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Berlin Sans FB Demi" pitchFamily="34" charset="0"/>
              </a:rPr>
              <a:t>Keys: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sz="2800" b="1" dirty="0" smtClean="0"/>
          </a:p>
          <a:p>
            <a:r>
              <a:rPr lang="en-US" sz="3600" b="1" dirty="0" smtClean="0"/>
              <a:t>1.important</a:t>
            </a:r>
          </a:p>
          <a:p>
            <a:r>
              <a:rPr lang="en-US" sz="3600" b="1" dirty="0" smtClean="0"/>
              <a:t>2.begins</a:t>
            </a:r>
          </a:p>
          <a:p>
            <a:r>
              <a:rPr lang="en-US" sz="3600" b="1" dirty="0" smtClean="0"/>
              <a:t>3.from</a:t>
            </a:r>
          </a:p>
          <a:p>
            <a:r>
              <a:rPr lang="en-US" sz="3600" b="1" dirty="0" smtClean="0"/>
              <a:t>4. a lot</a:t>
            </a:r>
          </a:p>
          <a:p>
            <a:r>
              <a:rPr lang="en-US" sz="3600" b="1" dirty="0" smtClean="0"/>
              <a:t>5. learn</a:t>
            </a:r>
          </a:p>
          <a:p>
            <a:r>
              <a:rPr lang="en-US" sz="3600" b="1" dirty="0" smtClean="0"/>
              <a:t>6. make</a:t>
            </a:r>
          </a:p>
          <a:p>
            <a:r>
              <a:rPr lang="en-US" sz="3600" b="1" dirty="0" smtClean="0"/>
              <a:t>7.planet</a:t>
            </a:r>
            <a:endParaRPr lang="ru-RU" sz="3600" b="1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0072" y="1916832"/>
            <a:ext cx="3096344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229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Arial Rounded MT Bold" pitchFamily="34" charset="0"/>
              </a:rPr>
              <a:t>Make up the dialogues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58" y="1484784"/>
            <a:ext cx="4481513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" y="1600672"/>
            <a:ext cx="4329113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80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B3BF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605723"/>
            <a:ext cx="7200800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04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DCIM\101MSDCF\DSC008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" y="249717"/>
            <a:ext cx="4644007" cy="35283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F:\DCIM\101MSDCF\DSC008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76" y="3068960"/>
            <a:ext cx="4135911" cy="34811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38" y="249717"/>
            <a:ext cx="3816350" cy="268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" y="4004898"/>
            <a:ext cx="3944937" cy="268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9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CIM\101MSDCF\DSC005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4032448" cy="2875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F:\DCIM\101MSDCF\DSC005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1740"/>
            <a:ext cx="3798539" cy="2839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F:\DCIM\101MSDCF\DSC005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56992"/>
            <a:ext cx="5778524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41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655</TotalTime>
  <Words>161</Words>
  <Application>Microsoft Office PowerPoint</Application>
  <PresentationFormat>Экран (4:3)</PresentationFormat>
  <Paragraphs>29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Тема Office</vt:lpstr>
      <vt:lpstr>Office Theme</vt:lpstr>
      <vt:lpstr>1_Office Theme</vt:lpstr>
      <vt:lpstr>2_Office Theme</vt:lpstr>
      <vt:lpstr>School is fun if you are optimistic.</vt:lpstr>
      <vt:lpstr>What do you think about your school?</vt:lpstr>
      <vt:lpstr>      [e]          [iə]         [i:]         [ɜ:]   ↓          ↓          ↓          ↓                     ea      ea       ea       ear                ee            </vt:lpstr>
      <vt:lpstr>Learner’s Creed </vt:lpstr>
      <vt:lpstr>                          Check your answer Keys:</vt:lpstr>
      <vt:lpstr>Make up the dialogues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Let’s discuss your likes and dislikes…</vt:lpstr>
      <vt:lpstr>      A short rest</vt:lpstr>
      <vt:lpstr>Презентация PowerPoint</vt:lpstr>
      <vt:lpstr>Презентация PowerPoint</vt:lpstr>
      <vt:lpstr>Презентация PowerPoint</vt:lpstr>
      <vt:lpstr>School uniform</vt:lpstr>
      <vt:lpstr>What do the students think about school?</vt:lpstr>
      <vt:lpstr>School is fun !</vt:lpstr>
      <vt:lpstr>Thank you for your work!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is fun if you are optimistic</dc:title>
  <dc:creator>Admin</dc:creator>
  <cp:lastModifiedBy>Admin</cp:lastModifiedBy>
  <cp:revision>44</cp:revision>
  <dcterms:created xsi:type="dcterms:W3CDTF">2012-01-20T09:37:38Z</dcterms:created>
  <dcterms:modified xsi:type="dcterms:W3CDTF">2012-01-30T07:32:17Z</dcterms:modified>
</cp:coreProperties>
</file>