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4"/>
  </p:notesMasterIdLst>
  <p:sldIdLst>
    <p:sldId id="309" r:id="rId2"/>
    <p:sldId id="258" r:id="rId3"/>
    <p:sldId id="310" r:id="rId4"/>
    <p:sldId id="262" r:id="rId5"/>
    <p:sldId id="261" r:id="rId6"/>
    <p:sldId id="263" r:id="rId7"/>
    <p:sldId id="299" r:id="rId8"/>
    <p:sldId id="301" r:id="rId9"/>
    <p:sldId id="260" r:id="rId10"/>
    <p:sldId id="281" r:id="rId11"/>
    <p:sldId id="264" r:id="rId12"/>
    <p:sldId id="280" r:id="rId13"/>
    <p:sldId id="288" r:id="rId14"/>
    <p:sldId id="289" r:id="rId15"/>
    <p:sldId id="290" r:id="rId16"/>
    <p:sldId id="284" r:id="rId17"/>
    <p:sldId id="285" r:id="rId18"/>
    <p:sldId id="292" r:id="rId19"/>
    <p:sldId id="266" r:id="rId20"/>
    <p:sldId id="286" r:id="rId21"/>
    <p:sldId id="294" r:id="rId22"/>
    <p:sldId id="295" r:id="rId23"/>
    <p:sldId id="296" r:id="rId24"/>
    <p:sldId id="269" r:id="rId25"/>
    <p:sldId id="273" r:id="rId26"/>
    <p:sldId id="275" r:id="rId27"/>
    <p:sldId id="298" r:id="rId28"/>
    <p:sldId id="297" r:id="rId29"/>
    <p:sldId id="304" r:id="rId30"/>
    <p:sldId id="305" r:id="rId31"/>
    <p:sldId id="306" r:id="rId32"/>
    <p:sldId id="307" r:id="rId33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12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7AA71A-3837-4FF4-B35D-797ED301AE09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765AB9-385B-4334-B09C-5238083EA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6794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8B1E9B-0751-46F4-9983-1AB44C937957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4CCFDFD-3250-42E9-835D-255F5C01F316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E218CD-9FB0-482E-A5EE-CFE0EFD5316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B6D431-EED4-4B08-8745-CA488CE3774A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E847179-1EBC-4414-94C7-085D7C351DB8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3CED563-73A1-4719-AA22-3EB6B3A02348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B6A1FB1-227A-4632-9B12-1E45E4CE7CA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8ED983-AB80-4194-A4DB-8F0C4FBCA01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0417BF1-4A60-4509-B69B-7285A166C60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250C64-CD33-44D5-9126-E0ECF1F99FF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D243F18-2D06-4588-955A-8E625C4B4529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0963D9C-9A67-4CAF-92E8-75F357CE9AC3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FB7F285-23D0-4EA8-8B09-5867BBF9320D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ADE3642-7CA1-482E-BC6F-7B9C69253DE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992A4A-4C29-40D6-A932-0BC2AE26A457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2BA000-723D-4E4E-AF4F-A532880C7029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1689F3-C787-4597-B811-CB06C940A83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B6A1FB1-227A-4632-9B12-1E45E4CE7CA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95E74A-C83A-411B-A23C-B5744D8B4FB3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58DEB-0A5C-4485-86F3-AFE7C5D65E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29FB02-9183-487C-AA46-286C41F3537A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FCDD8-9495-4F2D-9E47-0490E2D519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FD7A8-17D4-4197-9DF4-035B909A4A9A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A2554-FE6D-402C-9C41-5B6E2E085C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C314D-AE3B-47E7-9B49-0D7315981B9A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A3047-3717-4661-AF7E-C8CBB135EF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1A34D-1195-481A-BF43-5045268E2876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825583CF-847F-434C-9422-126A678D68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3FBEE-9521-4D1D-8355-BA074C419C0F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54971-2163-4738-81A2-E980CEBEC2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ED23A-9EEA-4CD0-8E6F-FDD5B3F0B9C8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902DC-F281-429A-835F-84443F53E8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CE95A-C886-452D-821F-DA4A498C8756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8D17D-A9A9-4128-9787-CC6617E116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84B612-5DC3-480B-97AB-CFAC140B4A2B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949B3-B57B-44C6-AFEE-58177473C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F203D-EF22-44F6-95F4-03AC2C0BC930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C420C-48CF-4BA3-9AC4-E8D912E86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1279C-D9AA-47ED-924F-4864B36FFEFB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57DF8-5BA4-4E1D-8C44-B57C2B1DDE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157E67B-BCFF-4185-BC3C-54FC6F8A14E5}" type="datetimeFigureOut">
              <a:rPr lang="ru-RU" smtClean="0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41B8389-4D38-4EE3-8466-09485A7695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5.xml"/><Relationship Id="rId7" Type="http://schemas.openxmlformats.org/officeDocument/2006/relationships/slide" Target="slide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6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jannadark.ru/zhanna-dark-kanada" TargetMode="External"/><Relationship Id="rId3" Type="http://schemas.openxmlformats.org/officeDocument/2006/relationships/hyperlink" Target="http://jannadark.ru/zhanna-dark-fleming-bergman" TargetMode="External"/><Relationship Id="rId7" Type="http://schemas.openxmlformats.org/officeDocument/2006/relationships/hyperlink" Target="http://jannadark.ru/zhanna-dark-lyuk-besson" TargetMode="External"/><Relationship Id="rId2" Type="http://schemas.openxmlformats.org/officeDocument/2006/relationships/hyperlink" Target="http://jannadark.ru/warrior-wom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nnadark.ru/strasti-zhanny-d%e2%80%99ark-drejer" TargetMode="External"/><Relationship Id="rId5" Type="http://schemas.openxmlformats.org/officeDocument/2006/relationships/hyperlink" Target="http://jannadark.ru/zhanna-dark-dokumentalnaya-drama" TargetMode="External"/><Relationship Id="rId10" Type="http://schemas.openxmlformats.org/officeDocument/2006/relationships/hyperlink" Target="http://jannadark.ru/belaya-vorona-opera" TargetMode="External"/><Relationship Id="rId4" Type="http://schemas.openxmlformats.org/officeDocument/2006/relationships/hyperlink" Target="http://jannadark.ru/zhanna-dark-vlast-i-nevinnost" TargetMode="External"/><Relationship Id="rId9" Type="http://schemas.openxmlformats.org/officeDocument/2006/relationships/hyperlink" Target="http://jannadark.ru/process-zhanny-dar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orrents.ru/forum/viewtopic.php?t=1258850" TargetMode="External"/><Relationship Id="rId2" Type="http://schemas.openxmlformats.org/officeDocument/2006/relationships/hyperlink" Target="http://torrents.ru/forum/viewtopic.php?t=1112928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torrents.ru/forum/viewtopic.php?t=2217408" TargetMode="External"/><Relationship Id="rId4" Type="http://schemas.openxmlformats.org/officeDocument/2006/relationships/hyperlink" Target="http://torrents.ru/forum/viewtopic.php?t=226587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orrents.ru/forum/viewtopic.php?t=2292089" TargetMode="External"/><Relationship Id="rId2" Type="http://schemas.openxmlformats.org/officeDocument/2006/relationships/hyperlink" Target="http://torrents.ru/forum/viewtopic.php?t=82584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orrents.ru/forum/viewtopic.php?t=1087354" TargetMode="External"/><Relationship Id="rId4" Type="http://schemas.openxmlformats.org/officeDocument/2006/relationships/hyperlink" Target="http://torrents.ru/forum/viewtopic.php?t=128436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Z6T5Ckdh8g&amp;feature=related" TargetMode="External"/><Relationship Id="rId2" Type="http://schemas.openxmlformats.org/officeDocument/2006/relationships/hyperlink" Target="http://torrents.ru/forum/viewtopic.php?t=143141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orrents.ru/forum/viewtopic.php?t=2240444" TargetMode="External"/><Relationship Id="rId4" Type="http://schemas.openxmlformats.org/officeDocument/2006/relationships/hyperlink" Target="http://torrents.ru/forum/viewtopic.php?t=129370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Столетняя война</a:t>
            </a:r>
            <a:endParaRPr lang="ru-RU" dirty="0"/>
          </a:p>
        </p:txBody>
      </p:sp>
      <p:pic>
        <p:nvPicPr>
          <p:cNvPr id="4" name="Содержимое 3" descr="http://static.diary.ru/userdir/6/4/5/9/645980/3707198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0009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ДЛЯ СРАВНЕНИЯ.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Английская армия</a:t>
            </a:r>
          </a:p>
          <a:p>
            <a:r>
              <a:rPr lang="ru-RU" dirty="0" smtClean="0"/>
              <a:t>— из свободных крестьян (лучников).</a:t>
            </a:r>
          </a:p>
          <a:p>
            <a:r>
              <a:rPr lang="ru-RU" dirty="0" smtClean="0"/>
              <a:t>Рыцарская конница получала жалование из королевской казны.</a:t>
            </a:r>
          </a:p>
          <a:p>
            <a:r>
              <a:rPr lang="ru-RU" dirty="0" smtClean="0"/>
              <a:t>В армии:</a:t>
            </a:r>
          </a:p>
          <a:p>
            <a:r>
              <a:rPr lang="ru-RU" dirty="0" smtClean="0"/>
              <a:t>— высокая воинская дисциплина;</a:t>
            </a:r>
          </a:p>
          <a:p>
            <a:r>
              <a:rPr lang="ru-RU" dirty="0" smtClean="0"/>
              <a:t>— боеспособная пехота;</a:t>
            </a:r>
          </a:p>
          <a:p>
            <a:r>
              <a:rPr lang="ru-RU" dirty="0" smtClean="0"/>
              <a:t>— умение согласовывать действия пехоты и конницы в бою</a:t>
            </a:r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Французская армия</a:t>
            </a:r>
          </a:p>
          <a:p>
            <a:r>
              <a:rPr lang="ru-RU" dirty="0" smtClean="0"/>
              <a:t>Конные рыцарские отряды, возглавляемые сеньорами. Рыцари действовали самостоятельно, не было дисциплины, была разобщённость в действиях.</a:t>
            </a:r>
          </a:p>
          <a:p>
            <a:r>
              <a:rPr lang="ru-RU" dirty="0" smtClean="0"/>
              <a:t>В армии на II этапе войны произошла небольшая реорганизация:</a:t>
            </a:r>
          </a:p>
          <a:p>
            <a:r>
              <a:rPr lang="ru-RU" dirty="0" smtClean="0"/>
              <a:t>— новая система комплектования войск;</a:t>
            </a:r>
          </a:p>
          <a:p>
            <a:r>
              <a:rPr lang="ru-RU" dirty="0" smtClean="0"/>
              <a:t>— улучшение крепостной и  осадной артиллерии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effectLst/>
                <a:latin typeface="Georgia" pitchFamily="18" charset="0"/>
              </a:rPr>
              <a:t>Этапы и ход войны </a:t>
            </a:r>
            <a:endParaRPr lang="ru-RU" sz="5400" i="1" dirty="0">
              <a:effectLst/>
              <a:latin typeface="Georgia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14375" y="2786063"/>
            <a:ext cx="8072438" cy="15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00062" y="3500438"/>
            <a:ext cx="1285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644606" y="3499644"/>
            <a:ext cx="1285875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858544" y="3499644"/>
            <a:ext cx="1285875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93763" y="2178050"/>
            <a:ext cx="50006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714500" y="2786063"/>
            <a:ext cx="2857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643188" y="2786063"/>
            <a:ext cx="2857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572669" y="2785269"/>
            <a:ext cx="2841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8037513" y="2178050"/>
            <a:ext cx="50006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251451" y="2178050"/>
            <a:ext cx="500062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501357" y="2785269"/>
            <a:ext cx="28575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6359526" y="2784475"/>
            <a:ext cx="284162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214438" y="2143125"/>
            <a:ext cx="4214812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500688" y="2143125"/>
            <a:ext cx="2786062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45"/>
          <p:cNvSpPr txBox="1">
            <a:spLocks noChangeArrowheads="1"/>
          </p:cNvSpPr>
          <p:nvPr/>
        </p:nvSpPr>
        <p:spPr bwMode="auto">
          <a:xfrm>
            <a:off x="1357313" y="2928938"/>
            <a:ext cx="857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  <a:hlinkClick r:id="rId3" action="ppaction://hlinksldjump"/>
              </a:rPr>
              <a:t>Битва при Пуатье </a:t>
            </a:r>
            <a:endParaRPr lang="ru-RU" sz="1400">
              <a:latin typeface="Lucida Sans Unicode" pitchFamily="34" charset="0"/>
            </a:endParaRPr>
          </a:p>
        </p:txBody>
      </p:sp>
      <p:sp>
        <p:nvSpPr>
          <p:cNvPr id="16402" name="TextBox 46"/>
          <p:cNvSpPr txBox="1">
            <a:spLocks noChangeArrowheads="1"/>
          </p:cNvSpPr>
          <p:nvPr/>
        </p:nvSpPr>
        <p:spPr bwMode="auto">
          <a:xfrm>
            <a:off x="642938" y="4214813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  <a:hlinkClick r:id="rId4" action="ppaction://hlinksldjump"/>
              </a:rPr>
              <a:t>Начало войны </a:t>
            </a:r>
            <a:endParaRPr lang="ru-RU" sz="1400">
              <a:latin typeface="Lucida Sans Unicode" pitchFamily="34" charset="0"/>
            </a:endParaRPr>
          </a:p>
        </p:txBody>
      </p:sp>
      <p:sp>
        <p:nvSpPr>
          <p:cNvPr id="16403" name="TextBox 48"/>
          <p:cNvSpPr txBox="1">
            <a:spLocks noChangeArrowheads="1"/>
          </p:cNvSpPr>
          <p:nvPr/>
        </p:nvSpPr>
        <p:spPr bwMode="auto">
          <a:xfrm>
            <a:off x="2143125" y="2928938"/>
            <a:ext cx="1143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</a:rPr>
              <a:t>Мирный договор в Бретиньи</a:t>
            </a:r>
          </a:p>
        </p:txBody>
      </p:sp>
      <p:sp>
        <p:nvSpPr>
          <p:cNvPr id="16404" name="TextBox 49"/>
          <p:cNvSpPr txBox="1">
            <a:spLocks noChangeArrowheads="1"/>
          </p:cNvSpPr>
          <p:nvPr/>
        </p:nvSpPr>
        <p:spPr bwMode="auto">
          <a:xfrm>
            <a:off x="785813" y="2428875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</a:rPr>
              <a:t>1337</a:t>
            </a:r>
          </a:p>
        </p:txBody>
      </p:sp>
      <p:sp>
        <p:nvSpPr>
          <p:cNvPr id="16405" name="TextBox 50"/>
          <p:cNvSpPr txBox="1">
            <a:spLocks noChangeArrowheads="1"/>
          </p:cNvSpPr>
          <p:nvPr/>
        </p:nvSpPr>
        <p:spPr bwMode="auto">
          <a:xfrm>
            <a:off x="1571625" y="2428875"/>
            <a:ext cx="642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</a:rPr>
              <a:t>1356</a:t>
            </a:r>
          </a:p>
        </p:txBody>
      </p:sp>
      <p:sp>
        <p:nvSpPr>
          <p:cNvPr id="16406" name="TextBox 51"/>
          <p:cNvSpPr txBox="1">
            <a:spLocks noChangeArrowheads="1"/>
          </p:cNvSpPr>
          <p:nvPr/>
        </p:nvSpPr>
        <p:spPr bwMode="auto">
          <a:xfrm>
            <a:off x="2428875" y="2428875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</a:rPr>
              <a:t>1360</a:t>
            </a:r>
          </a:p>
        </p:txBody>
      </p:sp>
      <p:sp>
        <p:nvSpPr>
          <p:cNvPr id="16407" name="TextBox 52"/>
          <p:cNvSpPr txBox="1">
            <a:spLocks noChangeArrowheads="1"/>
          </p:cNvSpPr>
          <p:nvPr/>
        </p:nvSpPr>
        <p:spPr bwMode="auto">
          <a:xfrm>
            <a:off x="3357563" y="2428875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</a:rPr>
              <a:t>1415</a:t>
            </a:r>
          </a:p>
        </p:txBody>
      </p:sp>
      <p:sp>
        <p:nvSpPr>
          <p:cNvPr id="16408" name="TextBox 53"/>
          <p:cNvSpPr txBox="1">
            <a:spLocks noChangeArrowheads="1"/>
          </p:cNvSpPr>
          <p:nvPr/>
        </p:nvSpPr>
        <p:spPr bwMode="auto">
          <a:xfrm>
            <a:off x="4357688" y="2428875"/>
            <a:ext cx="642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</a:rPr>
              <a:t>1428</a:t>
            </a:r>
          </a:p>
        </p:txBody>
      </p:sp>
      <p:sp>
        <p:nvSpPr>
          <p:cNvPr id="16409" name="TextBox 54"/>
          <p:cNvSpPr txBox="1">
            <a:spLocks noChangeArrowheads="1"/>
          </p:cNvSpPr>
          <p:nvPr/>
        </p:nvSpPr>
        <p:spPr bwMode="auto">
          <a:xfrm>
            <a:off x="5214938" y="2428875"/>
            <a:ext cx="642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</a:rPr>
              <a:t>1429</a:t>
            </a:r>
          </a:p>
        </p:txBody>
      </p:sp>
      <p:sp>
        <p:nvSpPr>
          <p:cNvPr id="16410" name="TextBox 55"/>
          <p:cNvSpPr txBox="1">
            <a:spLocks noChangeArrowheads="1"/>
          </p:cNvSpPr>
          <p:nvPr/>
        </p:nvSpPr>
        <p:spPr bwMode="auto">
          <a:xfrm>
            <a:off x="6143625" y="2428875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</a:rPr>
              <a:t>1431</a:t>
            </a:r>
          </a:p>
        </p:txBody>
      </p:sp>
      <p:sp>
        <p:nvSpPr>
          <p:cNvPr id="16411" name="TextBox 56"/>
          <p:cNvSpPr txBox="1">
            <a:spLocks noChangeArrowheads="1"/>
          </p:cNvSpPr>
          <p:nvPr/>
        </p:nvSpPr>
        <p:spPr bwMode="auto">
          <a:xfrm>
            <a:off x="7929563" y="2428875"/>
            <a:ext cx="642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</a:rPr>
              <a:t>1453</a:t>
            </a:r>
          </a:p>
        </p:txBody>
      </p:sp>
      <p:sp>
        <p:nvSpPr>
          <p:cNvPr id="16412" name="TextBox 57"/>
          <p:cNvSpPr txBox="1">
            <a:spLocks noChangeArrowheads="1"/>
          </p:cNvSpPr>
          <p:nvPr/>
        </p:nvSpPr>
        <p:spPr bwMode="auto">
          <a:xfrm>
            <a:off x="4929188" y="4143375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  <a:hlinkClick r:id="rId5" action="ppaction://hlinksldjump"/>
              </a:rPr>
              <a:t>Появление </a:t>
            </a:r>
          </a:p>
          <a:p>
            <a:pPr eaLnBrk="1" hangingPunct="1"/>
            <a:r>
              <a:rPr lang="ru-RU" sz="1400">
                <a:latin typeface="Lucida Sans Unicode" pitchFamily="34" charset="0"/>
                <a:hlinkClick r:id="rId5" action="ppaction://hlinksldjump"/>
              </a:rPr>
              <a:t>  Жанны </a:t>
            </a:r>
          </a:p>
          <a:p>
            <a:pPr eaLnBrk="1" hangingPunct="1"/>
            <a:r>
              <a:rPr lang="ru-RU" sz="1400">
                <a:latin typeface="Lucida Sans Unicode" pitchFamily="34" charset="0"/>
                <a:hlinkClick r:id="rId5" action="ppaction://hlinksldjump"/>
              </a:rPr>
              <a:t>   д Арк</a:t>
            </a:r>
            <a:endParaRPr lang="ru-RU" sz="1400">
              <a:latin typeface="Lucida Sans Unicode" pitchFamily="34" charset="0"/>
            </a:endParaRPr>
          </a:p>
        </p:txBody>
      </p:sp>
      <p:sp>
        <p:nvSpPr>
          <p:cNvPr id="16413" name="TextBox 58"/>
          <p:cNvSpPr txBox="1">
            <a:spLocks noChangeArrowheads="1"/>
          </p:cNvSpPr>
          <p:nvPr/>
        </p:nvSpPr>
        <p:spPr bwMode="auto">
          <a:xfrm>
            <a:off x="7500938" y="4143375"/>
            <a:ext cx="121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</a:rPr>
              <a:t>Окончание</a:t>
            </a:r>
          </a:p>
          <a:p>
            <a:pPr eaLnBrk="1" hangingPunct="1"/>
            <a:r>
              <a:rPr lang="ru-RU" sz="1400">
                <a:latin typeface="Lucida Sans Unicode" pitchFamily="34" charset="0"/>
              </a:rPr>
              <a:t>    войны</a:t>
            </a:r>
          </a:p>
        </p:txBody>
      </p:sp>
      <p:sp>
        <p:nvSpPr>
          <p:cNvPr id="16414" name="TextBox 59"/>
          <p:cNvSpPr txBox="1">
            <a:spLocks noChangeArrowheads="1"/>
          </p:cNvSpPr>
          <p:nvPr/>
        </p:nvSpPr>
        <p:spPr bwMode="auto">
          <a:xfrm>
            <a:off x="2143125" y="1714500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</a:rPr>
              <a:t>     Преимущества Англии</a:t>
            </a:r>
          </a:p>
        </p:txBody>
      </p:sp>
      <p:sp>
        <p:nvSpPr>
          <p:cNvPr id="16415" name="TextBox 60"/>
          <p:cNvSpPr txBox="1">
            <a:spLocks noChangeArrowheads="1"/>
          </p:cNvSpPr>
          <p:nvPr/>
        </p:nvSpPr>
        <p:spPr bwMode="auto">
          <a:xfrm>
            <a:off x="5786438" y="1714500"/>
            <a:ext cx="2571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</a:rPr>
              <a:t>Преимущества Франции</a:t>
            </a:r>
          </a:p>
        </p:txBody>
      </p:sp>
      <p:sp>
        <p:nvSpPr>
          <p:cNvPr id="16416" name="TextBox 62"/>
          <p:cNvSpPr txBox="1">
            <a:spLocks noChangeArrowheads="1"/>
          </p:cNvSpPr>
          <p:nvPr/>
        </p:nvSpPr>
        <p:spPr bwMode="auto">
          <a:xfrm>
            <a:off x="6072188" y="2928938"/>
            <a:ext cx="857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  <a:hlinkClick r:id="rId6" action="ppaction://hlinksldjump"/>
              </a:rPr>
              <a:t>Казнь Жанны д Арк</a:t>
            </a:r>
            <a:endParaRPr lang="ru-RU" sz="1400">
              <a:latin typeface="Lucida Sans Unicode" pitchFamily="34" charset="0"/>
            </a:endParaRPr>
          </a:p>
        </p:txBody>
      </p:sp>
      <p:sp>
        <p:nvSpPr>
          <p:cNvPr id="16417" name="TextBox 64"/>
          <p:cNvSpPr txBox="1">
            <a:spLocks noChangeArrowheads="1"/>
          </p:cNvSpPr>
          <p:nvPr/>
        </p:nvSpPr>
        <p:spPr bwMode="auto">
          <a:xfrm>
            <a:off x="3143250" y="2928938"/>
            <a:ext cx="1143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  <a:hlinkClick r:id="rId7" action="ppaction://hlinksldjump"/>
              </a:rPr>
              <a:t>Сражение</a:t>
            </a:r>
          </a:p>
          <a:p>
            <a:pPr eaLnBrk="1" hangingPunct="1"/>
            <a:r>
              <a:rPr lang="ru-RU" sz="1400">
                <a:latin typeface="Lucida Sans Unicode" pitchFamily="34" charset="0"/>
                <a:hlinkClick r:id="rId7" action="ppaction://hlinksldjump"/>
              </a:rPr>
              <a:t>     под Азенкуром</a:t>
            </a:r>
            <a:endParaRPr lang="ru-RU" sz="1400">
              <a:latin typeface="Lucida Sans Unicode" pitchFamily="34" charset="0"/>
            </a:endParaRPr>
          </a:p>
        </p:txBody>
      </p:sp>
      <p:sp>
        <p:nvSpPr>
          <p:cNvPr id="16418" name="TextBox 65"/>
          <p:cNvSpPr txBox="1">
            <a:spLocks noChangeArrowheads="1"/>
          </p:cNvSpPr>
          <p:nvPr/>
        </p:nvSpPr>
        <p:spPr bwMode="auto">
          <a:xfrm>
            <a:off x="4286250" y="2928938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latin typeface="Lucida Sans Unicode" pitchFamily="34" charset="0"/>
              </a:rPr>
              <a:t>  Осада Орлеана</a:t>
            </a:r>
          </a:p>
        </p:txBody>
      </p:sp>
      <p:sp>
        <p:nvSpPr>
          <p:cNvPr id="16419" name="TextBox 35"/>
          <p:cNvSpPr txBox="1">
            <a:spLocks noChangeArrowheads="1"/>
          </p:cNvSpPr>
          <p:nvPr/>
        </p:nvSpPr>
        <p:spPr bwMode="auto">
          <a:xfrm>
            <a:off x="8001000" y="635793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Lucida Sans Unicode" pitchFamily="34" charset="0"/>
                <a:hlinkClick r:id="rId8" action="ppaction://hlinksldjump"/>
              </a:rPr>
              <a:t>назад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I этап войны (1337—1360 гг.)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1340 г.— уничтожение англичанами французского флота у берегов Франции при г. </a:t>
            </a:r>
            <a:r>
              <a:rPr lang="ru-RU" dirty="0" err="1" smtClean="0"/>
              <a:t>Слейсе</a:t>
            </a:r>
            <a:r>
              <a:rPr lang="ru-RU" dirty="0" smtClean="0"/>
              <a:t> (морское сражение)</a:t>
            </a:r>
          </a:p>
          <a:p>
            <a:r>
              <a:rPr lang="ru-RU" dirty="0" smtClean="0"/>
              <a:t>1346 г. — поражение французов в битве при </a:t>
            </a:r>
            <a:r>
              <a:rPr lang="ru-RU" dirty="0" err="1" smtClean="0"/>
              <a:t>Креси</a:t>
            </a:r>
            <a:r>
              <a:rPr lang="ru-RU" dirty="0" smtClean="0"/>
              <a:t> (Северная Франция)</a:t>
            </a:r>
          </a:p>
          <a:p>
            <a:r>
              <a:rPr lang="ru-RU" dirty="0" smtClean="0"/>
              <a:t>Такой поход во Францию принёс Англии богатую добычу (деньги, оружие, драгоценности…)</a:t>
            </a:r>
          </a:p>
          <a:p>
            <a:r>
              <a:rPr lang="ru-RU" dirty="0" smtClean="0"/>
              <a:t>1356 г. —разгром французской армии </a:t>
            </a:r>
            <a:r>
              <a:rPr lang="ru-RU" b="1" dirty="0" smtClean="0"/>
              <a:t>при Пуатье</a:t>
            </a:r>
            <a:r>
              <a:rPr lang="ru-RU" dirty="0" smtClean="0"/>
              <a:t> (к югу от Луары)</a:t>
            </a:r>
            <a:r>
              <a:rPr lang="ru-RU" b="1" dirty="0" smtClean="0"/>
              <a:t>.</a:t>
            </a:r>
            <a:r>
              <a:rPr lang="ru-RU" dirty="0" smtClean="0"/>
              <a:t> В битве погиб весь цвет Франции, из 5-6 тыс. погибших половину составляли рыцари. В плен к англичанам попали король и его свита).</a:t>
            </a:r>
          </a:p>
          <a:p>
            <a:r>
              <a:rPr lang="ru-RU" dirty="0" smtClean="0"/>
              <a:t>1360 г. — мирный договор в </a:t>
            </a:r>
            <a:r>
              <a:rPr lang="ru-RU" dirty="0" err="1" smtClean="0"/>
              <a:t>Бретиньи</a:t>
            </a:r>
            <a:r>
              <a:rPr lang="ru-RU" dirty="0" smtClean="0"/>
              <a:t> (1/3 земель Франции переходила под управление англичан — юго-западная Франция и порт Кале на севере).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642938"/>
            <a:ext cx="542925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1" y="214290"/>
            <a:ext cx="3143281" cy="39401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effectLst/>
                <a:latin typeface="Georgia" pitchFamily="18" charset="0"/>
              </a:rPr>
              <a:t>Битва при</a:t>
            </a:r>
            <a:br>
              <a:rPr lang="ru-RU" i="1" dirty="0" smtClean="0">
                <a:effectLst/>
                <a:latin typeface="Georgia" pitchFamily="18" charset="0"/>
              </a:rPr>
            </a:br>
            <a:r>
              <a:rPr lang="ru-RU" i="1" dirty="0" smtClean="0">
                <a:effectLst/>
                <a:latin typeface="Georgia" pitchFamily="18" charset="0"/>
              </a:rPr>
              <a:t>  </a:t>
            </a:r>
            <a:r>
              <a:rPr lang="ru-RU" i="1" dirty="0" err="1" smtClean="0">
                <a:effectLst/>
                <a:latin typeface="Georgia" pitchFamily="18" charset="0"/>
              </a:rPr>
              <a:t>Креси</a:t>
            </a:r>
            <a:endParaRPr lang="ru-RU" i="1" dirty="0"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  </a:t>
            </a:r>
            <a:r>
              <a:rPr lang="ru-RU" sz="6000" i="1" dirty="0" smtClean="0">
                <a:effectLst/>
                <a:latin typeface="Georgia" pitchFamily="18" charset="0"/>
              </a:rPr>
              <a:t>Битва при Пуатье</a:t>
            </a:r>
            <a:endParaRPr lang="ru-RU" sz="6000" i="1" dirty="0">
              <a:effectLst/>
              <a:latin typeface="Georgia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413" y="1341438"/>
            <a:ext cx="590232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8001000" y="6357938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Lucida Sans Unicode" pitchFamily="34" charset="0"/>
                <a:hlinkClick r:id="rId4" action="ppaction://hlinksldjump"/>
              </a:rPr>
              <a:t>назад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85750"/>
            <a:ext cx="5072063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II этап войны (1369 – 1396 гг.)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Получив передышку после заключения перемирия с Англией, французский король стал проводить реорганизацию армии. Она заключалась в следующем:</a:t>
            </a:r>
          </a:p>
          <a:p>
            <a:r>
              <a:rPr lang="ru-RU" dirty="0" smtClean="0"/>
              <a:t>— увеличение отрядов наемников;</a:t>
            </a:r>
          </a:p>
          <a:p>
            <a:r>
              <a:rPr lang="ru-RU" dirty="0" smtClean="0"/>
              <a:t>— строительство военного флота;</a:t>
            </a:r>
          </a:p>
          <a:p>
            <a:r>
              <a:rPr lang="ru-RU" dirty="0" smtClean="0"/>
              <a:t>— создание сильной артиллерии для разрушения крепостей </a:t>
            </a:r>
          </a:p>
          <a:p>
            <a:r>
              <a:rPr lang="ru-RU" dirty="0" smtClean="0"/>
              <a:t>Во главе французской армии был поставлен Бертран </a:t>
            </a:r>
            <a:r>
              <a:rPr lang="ru-RU" dirty="0" err="1" smtClean="0"/>
              <a:t>дю</a:t>
            </a:r>
            <a:r>
              <a:rPr lang="ru-RU" dirty="0" smtClean="0"/>
              <a:t> </a:t>
            </a:r>
            <a:r>
              <a:rPr lang="ru-RU" dirty="0" err="1" smtClean="0"/>
              <a:t>Геклен</a:t>
            </a:r>
            <a:r>
              <a:rPr lang="ru-RU" dirty="0" smtClean="0"/>
              <a:t>  </a:t>
            </a:r>
          </a:p>
          <a:p>
            <a:r>
              <a:rPr lang="ru-RU" dirty="0" smtClean="0"/>
              <a:t>Французская армия постепенно одерживала победы на суше и на море. </a:t>
            </a:r>
            <a:r>
              <a:rPr lang="ru-RU" smtClean="0"/>
              <a:t>Англичане потеряли </a:t>
            </a:r>
            <a:r>
              <a:rPr lang="ru-RU" dirty="0" smtClean="0"/>
              <a:t>почти все владения во Франции.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III этап войны (1415—1424 гг.)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начале ХV века английский король воспользовался борьбой за власть двух французских феодальных группировок — герцогов Орлеанского и Бургундского</a:t>
            </a:r>
            <a:r>
              <a:rPr lang="ru-RU" b="1" dirty="0" smtClean="0"/>
              <a:t>.</a:t>
            </a:r>
            <a:r>
              <a:rPr lang="ru-RU" dirty="0" smtClean="0"/>
              <a:t> Затем образовался союз Англии с французским герцогом Бургундским.</a:t>
            </a:r>
          </a:p>
          <a:p>
            <a:r>
              <a:rPr lang="ru-RU" dirty="0" smtClean="0"/>
              <a:t>Английский король высадил в устье реки Сены  30-тысячное войско  и направился вглубь Нормандии, к Кале. Битва при </a:t>
            </a:r>
            <a:r>
              <a:rPr lang="ru-RU" dirty="0" err="1" smtClean="0"/>
              <a:t>Азенкуре</a:t>
            </a:r>
            <a:r>
              <a:rPr lang="ru-RU" dirty="0" smtClean="0"/>
              <a:t> в 1415 году закончилась поражением и разгромом французского войска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Поражение было воспринято как «очень большой позор для Французского королевства».</a:t>
            </a:r>
          </a:p>
          <a:p>
            <a:r>
              <a:rPr lang="ru-RU" dirty="0" smtClean="0"/>
              <a:t>Прошло время, </a:t>
            </a:r>
            <a:r>
              <a:rPr lang="ru-RU" b="1" dirty="0" err="1" smtClean="0"/>
              <a:t>бургундцы</a:t>
            </a:r>
            <a:r>
              <a:rPr lang="ru-RU" b="1" dirty="0" smtClean="0"/>
              <a:t> заняли Париж (1418 г)</a:t>
            </a:r>
            <a:r>
              <a:rPr lang="ru-RU" dirty="0" smtClean="0"/>
              <a:t>. Был захвачен король Франции; герцог бургундский стал управлять страной от имени короля.</a:t>
            </a:r>
          </a:p>
          <a:p>
            <a:r>
              <a:rPr lang="ru-RU" dirty="0" smtClean="0"/>
              <a:t>Англичане навязали Франции тяжелые условия мира. Старший сын короля Карл лишился всех прав на французский престол, но он бежал из захваченного Парижа и провозгласил себя королём Карлом VII. Чем вызвал симпатии к себе за то, что встал на защиту независимости Франции.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effectLst/>
                <a:latin typeface="Georgia" pitchFamily="18" charset="0"/>
              </a:rPr>
              <a:t>Битва под </a:t>
            </a:r>
            <a:r>
              <a:rPr lang="ru-RU" sz="5400" i="1" dirty="0" err="1" smtClean="0">
                <a:effectLst/>
                <a:latin typeface="Georgia" pitchFamily="18" charset="0"/>
              </a:rPr>
              <a:t>Азенкуром</a:t>
            </a:r>
            <a:endParaRPr lang="ru-RU" sz="5400" i="1" dirty="0">
              <a:effectLst/>
              <a:latin typeface="Georgia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357313"/>
            <a:ext cx="641032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8072438" y="6429375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Lucida Sans Unicode" pitchFamily="34" charset="0"/>
                <a:hlinkClick r:id="rId4" action="ppaction://hlinksldjump"/>
              </a:rPr>
              <a:t>назад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8"/>
            <a:ext cx="8455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929563" y="642937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Lucida Sans Unicode" pitchFamily="34" charset="0"/>
                <a:hlinkClick r:id="rId4" action="ppaction://hlinksldjump"/>
              </a:rPr>
              <a:t>назад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effectLst/>
                <a:latin typeface="Georgia" pitchFamily="18" charset="0"/>
              </a:rPr>
              <a:t>Памятка  для  изучения </a:t>
            </a:r>
            <a:br>
              <a:rPr lang="ru-RU" sz="4400" i="1" dirty="0" smtClean="0">
                <a:effectLst/>
                <a:latin typeface="Georgia" pitchFamily="18" charset="0"/>
              </a:rPr>
            </a:br>
            <a:r>
              <a:rPr lang="ru-RU" sz="4400" i="1" dirty="0" smtClean="0">
                <a:effectLst/>
                <a:latin typeface="Georgia" pitchFamily="18" charset="0"/>
              </a:rPr>
              <a:t>       истории войны </a:t>
            </a:r>
            <a:endParaRPr lang="ru-RU" sz="4400" i="1" dirty="0">
              <a:effectLst/>
              <a:latin typeface="Georgia" pitchFamily="18" charset="0"/>
            </a:endParaRPr>
          </a:p>
        </p:txBody>
      </p:sp>
      <p:sp>
        <p:nvSpPr>
          <p:cNvPr id="10242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2286000"/>
            <a:ext cx="8786813" cy="3721100"/>
          </a:xfrm>
        </p:spPr>
        <p:txBody>
          <a:bodyPr/>
          <a:lstStyle/>
          <a:p>
            <a:pPr marL="623888" indent="-514350" eaLnBrk="1" hangingPunct="1">
              <a:buFont typeface="Lucida Sans Unicode" pitchFamily="34" charset="0"/>
              <a:buAutoNum type="arabicPeriod"/>
            </a:pPr>
            <a:r>
              <a:rPr lang="ru-RU" smtClean="0">
                <a:hlinkClick r:id="rId3" action="ppaction://hlinksldjump"/>
              </a:rPr>
              <a:t>Когда была война (хронологические рамки)</a:t>
            </a:r>
            <a:endParaRPr lang="ru-RU" smtClean="0"/>
          </a:p>
          <a:p>
            <a:pPr marL="623888" indent="-514350" eaLnBrk="1" hangingPunct="1">
              <a:buFont typeface="Lucida Sans Unicode" pitchFamily="34" charset="0"/>
              <a:buAutoNum type="arabicPeriod"/>
            </a:pPr>
            <a:r>
              <a:rPr lang="ru-RU" smtClean="0">
                <a:hlinkClick r:id="rId4" action="ppaction://hlinksldjump"/>
              </a:rPr>
              <a:t>Причины начала войны с обеих сторон </a:t>
            </a:r>
            <a:endParaRPr lang="ru-RU" smtClean="0"/>
          </a:p>
          <a:p>
            <a:pPr marL="623888" indent="-514350" eaLnBrk="1" hangingPunct="1">
              <a:buFont typeface="Lucida Sans Unicode" pitchFamily="34" charset="0"/>
              <a:buAutoNum type="arabicPeriod"/>
            </a:pPr>
            <a:r>
              <a:rPr lang="ru-RU" smtClean="0">
                <a:hlinkClick r:id="rId5" action="ppaction://hlinksldjump"/>
              </a:rPr>
              <a:t>Воюющие стороны</a:t>
            </a:r>
            <a:endParaRPr lang="ru-RU" smtClean="0"/>
          </a:p>
          <a:p>
            <a:pPr marL="623888" indent="-514350" eaLnBrk="1" hangingPunct="1">
              <a:buFont typeface="Lucida Sans Unicode" pitchFamily="34" charset="0"/>
              <a:buAutoNum type="arabicPeriod"/>
            </a:pPr>
            <a:r>
              <a:rPr lang="ru-RU" smtClean="0">
                <a:hlinkClick r:id="rId6" action="ppaction://hlinksldjump"/>
              </a:rPr>
              <a:t>Повод к войне </a:t>
            </a:r>
            <a:endParaRPr lang="ru-RU" smtClean="0"/>
          </a:p>
          <a:p>
            <a:pPr marL="623888" indent="-514350" eaLnBrk="1" hangingPunct="1">
              <a:buFont typeface="Lucida Sans Unicode" pitchFamily="34" charset="0"/>
              <a:buAutoNum type="arabicPeriod"/>
            </a:pPr>
            <a:r>
              <a:rPr lang="ru-RU" smtClean="0">
                <a:hlinkClick r:id="rId7" action="ppaction://hlinksldjump"/>
              </a:rPr>
              <a:t>Ход войны (этапы и основные события)</a:t>
            </a:r>
            <a:endParaRPr lang="ru-RU" smtClean="0"/>
          </a:p>
          <a:p>
            <a:pPr marL="623888" indent="-514350" eaLnBrk="1" hangingPunct="1">
              <a:buFont typeface="Lucida Sans Unicode" pitchFamily="34" charset="0"/>
              <a:buAutoNum type="arabicPeriod"/>
            </a:pPr>
            <a:r>
              <a:rPr lang="ru-RU" smtClean="0">
                <a:hlinkClick r:id="rId8" action="ppaction://hlinksldjump"/>
              </a:rPr>
              <a:t>Итоги войны. Ее значение</a:t>
            </a:r>
            <a:endParaRPr lang="ru-RU" smtClean="0"/>
          </a:p>
          <a:p>
            <a:pPr marL="623888" indent="-514350" eaLnBrk="1" hangingPunct="1">
              <a:buFont typeface="Wingdings 3" pitchFamily="18" charset="2"/>
              <a:buAutoNum type="arabicPeriod"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IV этап войны (1428—1453 гг.)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2922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1428 г. — осада г. Орлеана </a:t>
            </a:r>
          </a:p>
          <a:p>
            <a:r>
              <a:rPr lang="ru-RU" dirty="0" smtClean="0"/>
              <a:t>1429 г. — год перелома в войне. Появление Жанны </a:t>
            </a:r>
            <a:r>
              <a:rPr lang="ru-RU" dirty="0" err="1" smtClean="0"/>
              <a:t>д’Арк</a:t>
            </a:r>
            <a:r>
              <a:rPr lang="ru-RU" dirty="0" smtClean="0"/>
              <a:t>  </a:t>
            </a:r>
          </a:p>
          <a:p>
            <a:r>
              <a:rPr lang="ru-RU" dirty="0" smtClean="0"/>
              <a:t>1429 г. — коронация в Реймсе законного наследника французского престола Карла VII</a:t>
            </a:r>
          </a:p>
          <a:p>
            <a:r>
              <a:rPr lang="ru-RU" dirty="0" smtClean="0"/>
              <a:t>1431 г. — обвинение в ереси и казнь Жанны </a:t>
            </a:r>
            <a:r>
              <a:rPr lang="ru-RU" dirty="0" err="1" smtClean="0"/>
              <a:t>д’Арк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-Народно-освободительная война продолжалась и после смерти Жанны </a:t>
            </a:r>
            <a:r>
              <a:rPr lang="ru-RU" dirty="0" err="1" smtClean="0"/>
              <a:t>д’Арк</a:t>
            </a:r>
            <a:r>
              <a:rPr lang="ru-RU" dirty="0" smtClean="0"/>
              <a:t>. Центром борьбы оставалась Нормандия.  Англичане стремились достичь перелома в войне, но она заканчивалась для них неудачей. Для англичан столь долгая война становилась разорительной.</a:t>
            </a:r>
          </a:p>
          <a:p>
            <a:r>
              <a:rPr lang="ru-RU" b="1" dirty="0" smtClean="0"/>
              <a:t>1453 г.</a:t>
            </a:r>
            <a:r>
              <a:rPr lang="ru-RU" dirty="0" smtClean="0"/>
              <a:t> — Столетняя война закончилась изгнанием англичан. Но англичанам удалось сохранить за собой порт Кале (еще на 100 лет).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00063"/>
            <a:ext cx="4614862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8027988" y="635317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Lucida Sans Unicode" pitchFamily="34" charset="0"/>
                <a:hlinkClick r:id="rId4" action="ppaction://hlinksldjump"/>
              </a:rPr>
              <a:t>вперед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921625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8486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85750"/>
            <a:ext cx="5072063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0663"/>
            <a:ext cx="6483350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8072438" y="6286500"/>
            <a:ext cx="107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Lucida Sans Unicode" pitchFamily="34" charset="0"/>
                <a:hlinkClick r:id="rId4" action="ppaction://hlinksldjump"/>
              </a:rPr>
              <a:t>назад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42875"/>
            <a:ext cx="428625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7929563" y="621506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Lucida Sans Unicode" pitchFamily="34" charset="0"/>
                <a:hlinkClick r:id="rId4" action="ppaction://hlinksldjump"/>
              </a:rPr>
              <a:t>назад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/>
              <a:t>   </a:t>
            </a:r>
            <a:r>
              <a:rPr lang="ru-RU" sz="6000" i="1" dirty="0" smtClean="0">
                <a:effectLst/>
                <a:latin typeface="Georgia" pitchFamily="18" charset="0"/>
              </a:rPr>
              <a:t>Итоги  войны </a:t>
            </a:r>
            <a:endParaRPr lang="ru-RU" sz="6000" i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86063"/>
            <a:ext cx="8043863" cy="3221037"/>
          </a:xfrm>
        </p:spPr>
        <p:txBody>
          <a:bodyPr/>
          <a:lstStyle/>
          <a:p>
            <a:pPr eaLnBrk="1" hangingPunct="1"/>
            <a:r>
              <a:rPr lang="ru-RU" smtClean="0"/>
              <a:t>Англичане были изгнаны с французских земель;англичанам удалось сохранить за собой еще на сто лет только порт Кале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hurya.com.ua/images/stories/obraz/Sorel/img0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"/>
            <a:ext cx="628654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Фильмы</a:t>
            </a:r>
            <a:r>
              <a:rPr lang="ru-RU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u="sng" dirty="0" smtClean="0">
                <a:hlinkClick r:id="rId2" tooltip="Женщины воительницы"/>
              </a:rPr>
              <a:t>Женщины воительницы</a:t>
            </a:r>
            <a:endParaRPr lang="ru-RU" dirty="0" smtClean="0"/>
          </a:p>
          <a:p>
            <a:r>
              <a:rPr lang="ru-RU" b="1" u="sng" dirty="0" smtClean="0">
                <a:hlinkClick r:id="rId3" tooltip="Жанна д'Арк (Флеминг, Бергман)"/>
              </a:rPr>
              <a:t>Жанна </a:t>
            </a:r>
            <a:r>
              <a:rPr lang="ru-RU" b="1" u="sng" dirty="0" err="1" smtClean="0">
                <a:hlinkClick r:id="rId3" tooltip="Жанна д'Арк (Флеминг, Бергман)"/>
              </a:rPr>
              <a:t>д'Арк</a:t>
            </a:r>
            <a:r>
              <a:rPr lang="ru-RU" b="1" u="sng" dirty="0" smtClean="0">
                <a:hlinkClick r:id="rId3" tooltip="Жанна д'Арк (Флеминг, Бергман)"/>
              </a:rPr>
              <a:t> (Флеминг, Бергман)</a:t>
            </a:r>
            <a:endParaRPr lang="ru-RU" dirty="0" smtClean="0"/>
          </a:p>
          <a:p>
            <a:r>
              <a:rPr lang="ru-RU" b="1" u="sng" dirty="0" smtClean="0">
                <a:hlinkClick r:id="rId4" tooltip="Жанна Д'Арк. Власть и невинность"/>
              </a:rPr>
              <a:t>Жанна </a:t>
            </a:r>
            <a:r>
              <a:rPr lang="ru-RU" b="1" u="sng" dirty="0" err="1" smtClean="0">
                <a:hlinkClick r:id="rId4" tooltip="Жанна Д'Арк. Власть и невинность"/>
              </a:rPr>
              <a:t>Д'Арк</a:t>
            </a:r>
            <a:r>
              <a:rPr lang="ru-RU" b="1" u="sng" dirty="0" smtClean="0">
                <a:hlinkClick r:id="rId4" tooltip="Жанна Д'Арк. Власть и невинность"/>
              </a:rPr>
              <a:t>. Власть и невинность</a:t>
            </a:r>
            <a:endParaRPr lang="ru-RU" dirty="0" smtClean="0"/>
          </a:p>
          <a:p>
            <a:r>
              <a:rPr lang="ru-RU" b="1" u="sng" dirty="0" smtClean="0">
                <a:hlinkClick r:id="rId5" tooltip="Жанна Дарк (Документальная драма)"/>
              </a:rPr>
              <a:t>Жанна </a:t>
            </a:r>
            <a:r>
              <a:rPr lang="ru-RU" b="1" u="sng" dirty="0" err="1" smtClean="0">
                <a:hlinkClick r:id="rId5" tooltip="Жанна Дарк (Документальная драма)"/>
              </a:rPr>
              <a:t>Дарк</a:t>
            </a:r>
            <a:r>
              <a:rPr lang="ru-RU" b="1" u="sng" dirty="0" smtClean="0">
                <a:hlinkClick r:id="rId5" tooltip="Жанна Дарк (Документальная драма)"/>
              </a:rPr>
              <a:t> (Документальная драма)</a:t>
            </a:r>
            <a:endParaRPr lang="ru-RU" dirty="0" smtClean="0"/>
          </a:p>
          <a:p>
            <a:r>
              <a:rPr lang="ru-RU" b="1" u="sng" dirty="0" smtClean="0">
                <a:hlinkClick r:id="rId6" tooltip="Страсти Жанны Д’Арк (Дрейер)"/>
              </a:rPr>
              <a:t>Страсти Жанны </a:t>
            </a:r>
            <a:r>
              <a:rPr lang="ru-RU" b="1" u="sng" dirty="0" err="1" smtClean="0">
                <a:hlinkClick r:id="rId6" tooltip="Страсти Жанны Д’Арк (Дрейер)"/>
              </a:rPr>
              <a:t>Д’Арк</a:t>
            </a:r>
            <a:r>
              <a:rPr lang="ru-RU" b="1" u="sng" dirty="0" smtClean="0">
                <a:hlinkClick r:id="rId6" tooltip="Страсти Жанны Д’Арк (Дрейер)"/>
              </a:rPr>
              <a:t> (</a:t>
            </a:r>
            <a:r>
              <a:rPr lang="ru-RU" b="1" u="sng" dirty="0" err="1" smtClean="0">
                <a:hlinkClick r:id="rId6" tooltip="Страсти Жанны Д’Арк (Дрейер)"/>
              </a:rPr>
              <a:t>Дрейер</a:t>
            </a:r>
            <a:r>
              <a:rPr lang="ru-RU" b="1" u="sng" dirty="0" smtClean="0">
                <a:hlinkClick r:id="rId6" tooltip="Страсти Жанны Д’Арк (Дрейер)"/>
              </a:rPr>
              <a:t>)</a:t>
            </a:r>
            <a:endParaRPr lang="ru-RU" dirty="0" smtClean="0"/>
          </a:p>
          <a:p>
            <a:r>
              <a:rPr lang="ru-RU" b="1" u="sng" dirty="0" smtClean="0">
                <a:hlinkClick r:id="rId7" tooltip="Жанна Дарк (Люк Бессон)"/>
              </a:rPr>
              <a:t>Жанна </a:t>
            </a:r>
            <a:r>
              <a:rPr lang="ru-RU" b="1" u="sng" dirty="0" err="1" smtClean="0">
                <a:hlinkClick r:id="rId7" tooltip="Жанна Дарк (Люк Бессон)"/>
              </a:rPr>
              <a:t>Дарк</a:t>
            </a:r>
            <a:r>
              <a:rPr lang="ru-RU" b="1" u="sng" dirty="0" smtClean="0">
                <a:hlinkClick r:id="rId7" tooltip="Жанна Дарк (Люк Бессон)"/>
              </a:rPr>
              <a:t> (Люк </a:t>
            </a:r>
            <a:r>
              <a:rPr lang="ru-RU" b="1" u="sng" dirty="0" err="1" smtClean="0">
                <a:hlinkClick r:id="rId7" tooltip="Жанна Дарк (Люк Бессон)"/>
              </a:rPr>
              <a:t>Бессон</a:t>
            </a:r>
            <a:r>
              <a:rPr lang="ru-RU" b="1" u="sng" dirty="0" smtClean="0">
                <a:hlinkClick r:id="rId7" tooltip="Жанна Дарк (Люк Бессон)"/>
              </a:rPr>
              <a:t>)</a:t>
            </a:r>
            <a:endParaRPr lang="ru-RU" dirty="0" smtClean="0"/>
          </a:p>
          <a:p>
            <a:r>
              <a:rPr lang="ru-RU" b="1" u="sng" dirty="0" smtClean="0">
                <a:hlinkClick r:id="rId8" tooltip="Жанна Д'Арк (Канада)"/>
              </a:rPr>
              <a:t>Жанна </a:t>
            </a:r>
            <a:r>
              <a:rPr lang="ru-RU" b="1" u="sng" dirty="0" err="1" smtClean="0">
                <a:hlinkClick r:id="rId8" tooltip="Жанна Д'Арк (Канада)"/>
              </a:rPr>
              <a:t>Д'Арк</a:t>
            </a:r>
            <a:r>
              <a:rPr lang="ru-RU" b="1" u="sng" dirty="0" smtClean="0">
                <a:hlinkClick r:id="rId8" tooltip="Жанна Д'Арк (Канада)"/>
              </a:rPr>
              <a:t> (Канада)</a:t>
            </a:r>
            <a:endParaRPr lang="ru-RU" dirty="0" smtClean="0"/>
          </a:p>
          <a:p>
            <a:r>
              <a:rPr lang="ru-RU" b="1" u="sng" dirty="0" smtClean="0">
                <a:hlinkClick r:id="rId9" tooltip="Процесс Жанны Д'Арк"/>
              </a:rPr>
              <a:t>Процесс Жанны </a:t>
            </a:r>
            <a:r>
              <a:rPr lang="ru-RU" b="1" u="sng" dirty="0" err="1" smtClean="0">
                <a:hlinkClick r:id="rId9" tooltip="Процесс Жанны Д'Арк"/>
              </a:rPr>
              <a:t>Д'Арк</a:t>
            </a:r>
            <a:endParaRPr lang="ru-RU" dirty="0" smtClean="0"/>
          </a:p>
          <a:p>
            <a:r>
              <a:rPr lang="ru-RU" b="1" u="sng" dirty="0" smtClean="0">
                <a:hlinkClick r:id="rId10" tooltip="Белая ворона (рок-опера)"/>
              </a:rPr>
              <a:t>Белая ворона (рок-опера)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1337-1453</a:t>
            </a:r>
            <a:endParaRPr lang="ru-RU" dirty="0"/>
          </a:p>
        </p:txBody>
      </p:sp>
      <p:pic>
        <p:nvPicPr>
          <p:cNvPr id="4" name="Содержимое 3" descr="http://maurice.poussier.perso.sfr.fr/SiteJoueDuBois/Bataille%202%20Du%20Bois%20Tesselin.%20200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7153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00174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hlinkClick r:id="rId2"/>
              </a:rPr>
              <a:t>Опера Джузеппе Верди I. Жанна </a:t>
            </a:r>
            <a:r>
              <a:rPr lang="ru-RU" sz="2800" u="sng" dirty="0" err="1" smtClean="0">
                <a:hlinkClick r:id="rId2"/>
              </a:rPr>
              <a:t>д’Арк</a:t>
            </a:r>
            <a:r>
              <a:rPr lang="ru-RU" sz="2800" u="sng" dirty="0" smtClean="0">
                <a:hlinkClick r:id="rId2"/>
              </a:rPr>
              <a:t>. 1990 г.</a:t>
            </a:r>
            <a:endParaRPr lang="ru-RU" sz="2800" dirty="0" smtClean="0"/>
          </a:p>
          <a:p>
            <a:r>
              <a:rPr lang="ru-RU" sz="2800" u="sng" dirty="0" smtClean="0">
                <a:hlinkClick r:id="rId3"/>
              </a:rPr>
              <a:t>Опера Джузеппе Верди II. Жанна </a:t>
            </a:r>
            <a:r>
              <a:rPr lang="ru-RU" sz="2800" u="sng" dirty="0" err="1" smtClean="0">
                <a:hlinkClick r:id="rId3"/>
              </a:rPr>
              <a:t>Д’Арк</a:t>
            </a:r>
            <a:r>
              <a:rPr lang="ru-RU" sz="2800" u="sng" dirty="0" smtClean="0">
                <a:hlinkClick r:id="rId3"/>
              </a:rPr>
              <a:t>. 1990 г.</a:t>
            </a:r>
            <a:endParaRPr lang="ru-RU" sz="2800" dirty="0" smtClean="0"/>
          </a:p>
          <a:p>
            <a:r>
              <a:rPr lang="ru-RU" sz="2800" u="sng" dirty="0" smtClean="0">
                <a:hlinkClick r:id="rId4"/>
              </a:rPr>
              <a:t>Опера Орлеанская дева (Чайковский)</a:t>
            </a:r>
            <a:endParaRPr lang="ru-RU" sz="2800" dirty="0" smtClean="0"/>
          </a:p>
          <a:p>
            <a:r>
              <a:rPr lang="ru-RU" sz="2800" u="sng" dirty="0" smtClean="0">
                <a:hlinkClick r:id="rId5"/>
              </a:rPr>
              <a:t>Опера Орлеанская дева (Чайковский). Реж. Геннадий Рождественский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Рок-оперы</a:t>
            </a:r>
            <a:r>
              <a:rPr lang="ru-RU" dirty="0" smtClean="0"/>
              <a:t>. Мюзиклы. Постановки.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80492"/>
          </a:xfrm>
        </p:spPr>
        <p:txBody>
          <a:bodyPr/>
          <a:lstStyle/>
          <a:p>
            <a:r>
              <a:rPr lang="ru-RU" u="sng" dirty="0" smtClean="0">
                <a:hlinkClick r:id="rId2"/>
              </a:rPr>
              <a:t>Рок-опера Жанна </a:t>
            </a:r>
            <a:r>
              <a:rPr lang="ru-RU" u="sng" dirty="0" err="1" smtClean="0">
                <a:hlinkClick r:id="rId2"/>
              </a:rPr>
              <a:t>Д`Арк</a:t>
            </a:r>
            <a:r>
              <a:rPr lang="ru-RU" u="sng" dirty="0" smtClean="0">
                <a:hlinkClick r:id="rId2"/>
              </a:rPr>
              <a:t>. Россия. 2006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Рок-опера “Жанна </a:t>
            </a:r>
            <a:r>
              <a:rPr lang="ru-RU" u="sng" dirty="0" err="1" smtClean="0">
                <a:hlinkClick r:id="rId3"/>
              </a:rPr>
              <a:t>Д`Арк</a:t>
            </a:r>
            <a:r>
              <a:rPr lang="ru-RU" u="sng" dirty="0" smtClean="0">
                <a:hlinkClick r:id="rId3"/>
              </a:rPr>
              <a:t>” (Орден </a:t>
            </a:r>
            <a:r>
              <a:rPr lang="ru-RU" u="sng" dirty="0" err="1" smtClean="0">
                <a:hlinkClick r:id="rId3"/>
              </a:rPr>
              <a:t>Тампль</a:t>
            </a:r>
            <a:r>
              <a:rPr lang="ru-RU" u="sng" dirty="0" smtClean="0">
                <a:hlinkClick r:id="rId3"/>
              </a:rPr>
              <a:t>) 2005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Мюзикл Жанна </a:t>
            </a:r>
            <a:r>
              <a:rPr lang="ru-RU" u="sng" dirty="0" err="1" smtClean="0">
                <a:hlinkClick r:id="rId4"/>
              </a:rPr>
              <a:t>L’Арк</a:t>
            </a:r>
            <a:r>
              <a:rPr lang="ru-RU" u="sng" dirty="0" smtClean="0">
                <a:hlinkClick r:id="rId4"/>
              </a:rPr>
              <a:t> – </a:t>
            </a:r>
            <a:r>
              <a:rPr lang="ru-RU" u="sng" dirty="0" err="1" smtClean="0">
                <a:hlinkClick r:id="rId4"/>
              </a:rPr>
              <a:t>Лориэн</a:t>
            </a:r>
            <a:r>
              <a:rPr lang="ru-RU" u="sng" dirty="0" smtClean="0">
                <a:hlinkClick r:id="rId4"/>
              </a:rPr>
              <a:t> Россия 2007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Рок-опера Жанна </a:t>
            </a:r>
            <a:r>
              <a:rPr lang="ru-RU" u="sng" dirty="0" err="1" smtClean="0">
                <a:hlinkClick r:id="rId5"/>
              </a:rPr>
              <a:t>д’Арк</a:t>
            </a:r>
            <a:r>
              <a:rPr lang="ru-RU" u="sng" dirty="0" smtClean="0">
                <a:hlinkClick r:id="rId5"/>
              </a:rPr>
              <a:t>. Россия. 2004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Анимационные фильмы</a:t>
            </a:r>
            <a:endParaRPr lang="ru-RU" dirty="0" smtClean="0"/>
          </a:p>
          <a:p>
            <a:r>
              <a:rPr lang="ru-RU" u="sng" dirty="0" smtClean="0">
                <a:hlinkClick r:id="rId2"/>
              </a:rPr>
              <a:t>Мультфильм Жанна </a:t>
            </a:r>
            <a:r>
              <a:rPr lang="ru-RU" u="sng" dirty="0" err="1" smtClean="0">
                <a:hlinkClick r:id="rId2"/>
              </a:rPr>
              <a:t>Д’Арк</a:t>
            </a:r>
            <a:r>
              <a:rPr lang="ru-RU" u="sng" dirty="0" smtClean="0">
                <a:hlinkClick r:id="rId2"/>
              </a:rPr>
              <a:t> / </a:t>
            </a:r>
            <a:r>
              <a:rPr lang="ru-RU" u="sng" dirty="0" err="1" smtClean="0">
                <a:hlinkClick r:id="rId2"/>
              </a:rPr>
              <a:t>Флоранс</a:t>
            </a:r>
            <a:r>
              <a:rPr lang="ru-RU" u="sng" dirty="0" smtClean="0">
                <a:hlinkClick r:id="rId2"/>
              </a:rPr>
              <a:t> </a:t>
            </a:r>
            <a:r>
              <a:rPr lang="ru-RU" u="sng" dirty="0" err="1" smtClean="0">
                <a:hlinkClick r:id="rId2"/>
              </a:rPr>
              <a:t>Найтингейл</a:t>
            </a:r>
            <a:r>
              <a:rPr lang="ru-RU" u="sng" dirty="0" smtClean="0">
                <a:hlinkClick r:id="rId2"/>
              </a:rPr>
              <a:t>. Исторические личности. Анимированная энциклопедия (Ричард </a:t>
            </a:r>
            <a:r>
              <a:rPr lang="ru-RU" u="sng" dirty="0" err="1" smtClean="0">
                <a:hlinkClick r:id="rId2"/>
              </a:rPr>
              <a:t>Рич</a:t>
            </a:r>
            <a:r>
              <a:rPr lang="ru-RU" u="sng" dirty="0" smtClean="0">
                <a:hlinkClick r:id="rId2"/>
              </a:rPr>
              <a:t>) 2004 г.</a:t>
            </a:r>
            <a:endParaRPr lang="ru-RU" dirty="0" smtClean="0"/>
          </a:p>
          <a:p>
            <a:r>
              <a:rPr lang="ru-RU" u="sng" dirty="0" err="1" smtClean="0">
                <a:hlinkClick r:id="rId3"/>
              </a:rPr>
              <a:t>Аниме</a:t>
            </a:r>
            <a:r>
              <a:rPr lang="ru-RU" u="sng" dirty="0" smtClean="0">
                <a:hlinkClick r:id="rId3"/>
              </a:rPr>
              <a:t> “</a:t>
            </a:r>
            <a:r>
              <a:rPr lang="ru-RU" u="sng" dirty="0" err="1" smtClean="0">
                <a:hlinkClick r:id="rId3"/>
              </a:rPr>
              <a:t>Jeanne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d’Arc</a:t>
            </a:r>
            <a:r>
              <a:rPr lang="ru-RU" u="sng" dirty="0" smtClean="0">
                <a:hlinkClick r:id="rId3"/>
              </a:rPr>
              <a:t> </a:t>
            </a:r>
            <a:r>
              <a:rPr lang="ru-RU" u="sng" dirty="0" err="1" smtClean="0">
                <a:hlinkClick r:id="rId3"/>
              </a:rPr>
              <a:t>History</a:t>
            </a:r>
            <a:r>
              <a:rPr lang="ru-RU" u="sng" dirty="0" smtClean="0">
                <a:hlinkClick r:id="rId3"/>
              </a:rPr>
              <a:t>”</a:t>
            </a:r>
            <a:endParaRPr lang="ru-RU" dirty="0" smtClean="0"/>
          </a:p>
          <a:p>
            <a:r>
              <a:rPr lang="ru-RU" u="sng" dirty="0" err="1" smtClean="0">
                <a:hlinkClick r:id="rId4"/>
              </a:rPr>
              <a:t>Аудиоальбом</a:t>
            </a:r>
            <a:r>
              <a:rPr lang="ru-RU" u="sng" dirty="0" smtClean="0">
                <a:hlinkClick r:id="rId4"/>
              </a:rPr>
              <a:t> Новая Жанна </a:t>
            </a:r>
            <a:r>
              <a:rPr lang="ru-RU" u="sng" dirty="0" err="1" smtClean="0">
                <a:hlinkClick r:id="rId4"/>
              </a:rPr>
              <a:t>Д’арк</a:t>
            </a:r>
            <a:r>
              <a:rPr lang="ru-RU" u="sng" dirty="0" smtClean="0">
                <a:hlinkClick r:id="rId4"/>
              </a:rPr>
              <a:t> 2003 г.</a:t>
            </a:r>
            <a:endParaRPr lang="ru-RU" dirty="0" smtClean="0"/>
          </a:p>
          <a:p>
            <a:r>
              <a:rPr lang="ru-RU" b="1" dirty="0" smtClean="0"/>
              <a:t>Аудиокниги</a:t>
            </a:r>
            <a:endParaRPr lang="ru-RU" dirty="0" smtClean="0"/>
          </a:p>
          <a:p>
            <a:r>
              <a:rPr lang="ru-RU" u="sng" dirty="0" err="1" smtClean="0">
                <a:hlinkClick r:id="rId5"/>
              </a:rPr>
              <a:t>АудиоКнига</a:t>
            </a:r>
            <a:r>
              <a:rPr lang="ru-RU" u="sng" dirty="0" smtClean="0">
                <a:hlinkClick r:id="rId5"/>
              </a:rPr>
              <a:t>. “Жанна </a:t>
            </a:r>
            <a:r>
              <a:rPr lang="ru-RU" u="sng" dirty="0" err="1" smtClean="0">
                <a:hlinkClick r:id="rId5"/>
              </a:rPr>
              <a:t>д’Арк</a:t>
            </a:r>
            <a:r>
              <a:rPr lang="ru-RU" u="sng" dirty="0" smtClean="0">
                <a:hlinkClick r:id="rId5"/>
              </a:rPr>
              <a:t>” (Марк Твен)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sz="5400" i="1" dirty="0" smtClean="0">
                <a:effectLst/>
                <a:latin typeface="Georgia" pitchFamily="18" charset="0"/>
              </a:rPr>
              <a:t>Воюющие   стороны </a:t>
            </a:r>
            <a:endParaRPr lang="ru-RU" sz="5400" i="1" dirty="0">
              <a:effectLst/>
              <a:latin typeface="Georgia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38600" cy="216376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6600" dirty="0" smtClean="0"/>
              <a:t>Англия</a:t>
            </a:r>
          </a:p>
        </p:txBody>
      </p:sp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1643063"/>
            <a:ext cx="4686300" cy="4525962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None/>
            </a:pPr>
            <a:r>
              <a:rPr lang="ru-RU" sz="6600" dirty="0" smtClean="0"/>
              <a:t>ФРАНЦИЯ 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8143875" y="628650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Lucida Sans Unicode" pitchFamily="34" charset="0"/>
                <a:hlinkClick r:id="rId3" action="ppaction://hlinksldjump"/>
              </a:rPr>
              <a:t>назад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/>
              <a:t> </a:t>
            </a:r>
            <a:r>
              <a:rPr lang="ru-RU" sz="5400" i="1" dirty="0" smtClean="0">
                <a:effectLst/>
                <a:latin typeface="Georgia" pitchFamily="18" charset="0"/>
              </a:rPr>
              <a:t>Причины войны</a:t>
            </a:r>
            <a:endParaRPr lang="ru-RU" sz="5400" i="1" dirty="0">
              <a:effectLst/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50" y="1481138"/>
            <a:ext cx="421005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         Франция </a:t>
            </a:r>
          </a:p>
          <a:p>
            <a:pPr marL="566928" indent="-457200" algn="just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ru-RU" sz="2000" dirty="0" smtClean="0">
                <a:hlinkClick r:id="rId3" action="ppaction://hlinksldjump"/>
              </a:rPr>
              <a:t>Английские владения во Франции препятствовали объединению страны </a:t>
            </a:r>
            <a:endParaRPr lang="ru-RU" sz="2000" dirty="0" smtClean="0"/>
          </a:p>
          <a:p>
            <a:pPr marL="566928" indent="-457200" algn="just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ru-RU" sz="2000" dirty="0" smtClean="0">
                <a:hlinkClick r:id="rId3" action="ppaction://hlinksldjump"/>
              </a:rPr>
              <a:t>Стремление укрепить влияние в богатой области Фландрии</a:t>
            </a:r>
            <a:endParaRPr lang="ru-RU" sz="2000" dirty="0" smtClean="0"/>
          </a:p>
          <a:p>
            <a:pPr marL="566928" indent="-457200" algn="just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ru-RU" sz="2000" dirty="0" smtClean="0"/>
              <a:t>Феодалы стремились получить  богатую добычу и славу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21005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        Англия 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hlinkClick r:id="rId3" action="ppaction://hlinksldjump"/>
              </a:rPr>
              <a:t>Стремление вернуть владения во Франции и восстановить Анжуйскую державу</a:t>
            </a:r>
            <a:endParaRPr lang="ru-RU" sz="2000" dirty="0" smtClean="0"/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hlinkClick r:id="rId3" action="ppaction://hlinksldjump"/>
              </a:rPr>
              <a:t>Желание закрепиться во Фландрии , которая вела активную торговлю с Англией</a:t>
            </a:r>
            <a:endParaRPr lang="ru-RU" sz="2000" dirty="0" smtClean="0"/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/>
              <a:t>Феодалы стремились получить богатую добычу и славу</a:t>
            </a:r>
            <a:endParaRPr lang="ru-RU" sz="2000" dirty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8072438" y="6286500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Lucida Sans Unicode" pitchFamily="34" charset="0"/>
                <a:hlinkClick r:id="rId4" action="ppaction://hlinksldjump"/>
              </a:rPr>
              <a:t>назад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 smtClean="0"/>
              <a:t> </a:t>
            </a:r>
            <a:r>
              <a:rPr lang="ru-RU" sz="3600" i="1" dirty="0" smtClean="0">
                <a:effectLst/>
                <a:latin typeface="Georgia" pitchFamily="18" charset="0"/>
              </a:rPr>
              <a:t>Повод к войне</a:t>
            </a:r>
            <a:br>
              <a:rPr lang="ru-RU" sz="3600" i="1" dirty="0" smtClean="0">
                <a:effectLst/>
                <a:latin typeface="Georgia" pitchFamily="18" charset="0"/>
              </a:rPr>
            </a:br>
            <a:r>
              <a:rPr lang="ru-RU" sz="3600" i="1" dirty="0" smtClean="0">
                <a:effectLst/>
                <a:latin typeface="Georgia" pitchFamily="18" charset="0"/>
              </a:rPr>
              <a:t>Династический спор</a:t>
            </a:r>
            <a:endParaRPr lang="ru-RU" sz="3600" i="1" dirty="0">
              <a:effectLst/>
              <a:latin typeface="Georgia" pitchFamily="18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554038" y="1628775"/>
            <a:ext cx="8401050" cy="257016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 3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                                             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                                    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dirty="0" smtClean="0"/>
              <a:t>                                              </a:t>
            </a:r>
            <a:r>
              <a:rPr lang="ru-RU" sz="2400" dirty="0" err="1" smtClean="0"/>
              <a:t>Династич</a:t>
            </a:r>
            <a:endParaRPr lang="ru-RU" sz="2400" dirty="0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34" y="2857496"/>
            <a:ext cx="3267075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086100"/>
            <a:ext cx="28479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7929563" y="6357938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Lucida Sans Unicode" pitchFamily="34" charset="0"/>
                <a:hlinkClick r:id="rId5" action="ppaction://hlinksldjump"/>
              </a:rPr>
              <a:t>назад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3813"/>
            <a:ext cx="8242300" cy="1354137"/>
          </a:xfrm>
        </p:spPr>
      </p:pic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571625"/>
            <a:ext cx="2714644" cy="4572000"/>
          </a:xfrm>
          <a:noFill/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1643063"/>
            <a:ext cx="26431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1571625"/>
            <a:ext cx="271465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7929563" y="6357938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Lucida Sans Unicode" pitchFamily="34" charset="0"/>
                <a:hlinkClick r:id="rId3" action="ppaction://hlinksldjump"/>
              </a:rPr>
              <a:t>назад</a:t>
            </a:r>
            <a:endParaRPr lang="ru-RU">
              <a:latin typeface="Lucida Sans Unicode" pitchFamily="34" charset="0"/>
            </a:endParaRPr>
          </a:p>
        </p:txBody>
      </p:sp>
      <p:pic>
        <p:nvPicPr>
          <p:cNvPr id="4" name="Рисунок 3" descr="&amp;Scy;&amp;tcy;&amp;ocy;&amp;lcy;&amp;iecy;&amp;tcy;&amp;ncy;&amp;yacy;&amp;yacy; &amp;vcy;&amp;ocy;&amp;jcy;&amp;ncy;&amp;acy; &amp;pcy;&amp;ocy; &amp;icy;&amp;scy;&amp;tcy;&amp;ocy;&amp;rcy;&amp;icy;&amp;icy;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8604"/>
            <a:ext cx="715487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33e5a3f56884e3bc994fbd976f8321d2d6be4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483</TotalTime>
  <Words>673</Words>
  <Application>Microsoft Office PowerPoint</Application>
  <PresentationFormat>Экран (4:3)</PresentationFormat>
  <Paragraphs>164</Paragraphs>
  <Slides>32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Столетняя война</vt:lpstr>
      <vt:lpstr>Памятка  для  изучения         истории войны </vt:lpstr>
      <vt:lpstr>1337-1453</vt:lpstr>
      <vt:lpstr>  Воюющие   стороны </vt:lpstr>
      <vt:lpstr> Причины войны</vt:lpstr>
      <vt:lpstr> Повод к войне Династический спор</vt:lpstr>
      <vt:lpstr>Слайд 7</vt:lpstr>
      <vt:lpstr>Слайд 8</vt:lpstr>
      <vt:lpstr>Слайд 9</vt:lpstr>
      <vt:lpstr>ТАБЛИЦА ДЛЯ СРАВНЕНИЯ. </vt:lpstr>
      <vt:lpstr>Этапы и ход войны </vt:lpstr>
      <vt:lpstr>I этап войны (1337—1360 гг.)</vt:lpstr>
      <vt:lpstr>Битва при   Креси</vt:lpstr>
      <vt:lpstr>  Битва при Пуатье</vt:lpstr>
      <vt:lpstr>Слайд 15</vt:lpstr>
      <vt:lpstr>II этап войны (1369 – 1396 гг.)</vt:lpstr>
      <vt:lpstr>III этап войны (1415—1424 гг.)</vt:lpstr>
      <vt:lpstr>Битва под Азенкуром</vt:lpstr>
      <vt:lpstr>Слайд 19</vt:lpstr>
      <vt:lpstr>IV этап войны (1428—1453 гг.)</vt:lpstr>
      <vt:lpstr>Слайд 21</vt:lpstr>
      <vt:lpstr>Слайд 22</vt:lpstr>
      <vt:lpstr>Слайд 23</vt:lpstr>
      <vt:lpstr>Слайд 24</vt:lpstr>
      <vt:lpstr>Слайд 25</vt:lpstr>
      <vt:lpstr>Слайд 26</vt:lpstr>
      <vt:lpstr>   Итоги  войны </vt:lpstr>
      <vt:lpstr>Слайд 28</vt:lpstr>
      <vt:lpstr>Фильмы  </vt:lpstr>
      <vt:lpstr>Оперы</vt:lpstr>
      <vt:lpstr>Рок-оперы. Мюзиклы. Постановки. </vt:lpstr>
      <vt:lpstr>Слайд 32</vt:lpstr>
    </vt:vector>
  </TitlesOfParts>
  <Company>Школа №11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СТОЛЕТНЯЯ  ВОЙНА</dc:title>
  <dc:creator>учитель</dc:creator>
  <cp:lastModifiedBy>Марин</cp:lastModifiedBy>
  <cp:revision>28</cp:revision>
  <dcterms:created xsi:type="dcterms:W3CDTF">2008-11-25T08:03:26Z</dcterms:created>
  <dcterms:modified xsi:type="dcterms:W3CDTF">2013-01-27T23:44:43Z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713765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NXTAG2">
    <vt:lpwstr>000800a2630000000000010250300207f7000400038000</vt:lpwstr>
  </property>
</Properties>
</file>