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Override2.xml" ContentType="application/vnd.openxmlformats-officedocument.themeOverride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sldIdLst>
    <p:sldId id="256" r:id="rId4"/>
    <p:sldId id="309" r:id="rId5"/>
    <p:sldId id="259" r:id="rId6"/>
    <p:sldId id="261" r:id="rId7"/>
    <p:sldId id="267" r:id="rId8"/>
    <p:sldId id="297" r:id="rId9"/>
    <p:sldId id="268" r:id="rId10"/>
    <p:sldId id="265" r:id="rId11"/>
    <p:sldId id="263" r:id="rId12"/>
    <p:sldId id="264" r:id="rId13"/>
    <p:sldId id="266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314" r:id="rId25"/>
    <p:sldId id="279" r:id="rId26"/>
    <p:sldId id="283" r:id="rId27"/>
    <p:sldId id="280" r:id="rId28"/>
    <p:sldId id="282" r:id="rId29"/>
    <p:sldId id="284" r:id="rId30"/>
    <p:sldId id="285" r:id="rId31"/>
    <p:sldId id="286" r:id="rId32"/>
    <p:sldId id="288" r:id="rId33"/>
    <p:sldId id="311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8" r:id="rId43"/>
    <p:sldId id="299" r:id="rId44"/>
    <p:sldId id="300" r:id="rId45"/>
    <p:sldId id="301" r:id="rId46"/>
    <p:sldId id="302" r:id="rId47"/>
    <p:sldId id="312" r:id="rId48"/>
    <p:sldId id="303" r:id="rId49"/>
    <p:sldId id="304" r:id="rId50"/>
    <p:sldId id="305" r:id="rId51"/>
    <p:sldId id="306" r:id="rId52"/>
    <p:sldId id="313" r:id="rId53"/>
    <p:sldId id="307" r:id="rId54"/>
    <p:sldId id="308" r:id="rId55"/>
    <p:sldId id="310" r:id="rId5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EA"/>
    <a:srgbClr val="FF9900"/>
    <a:srgbClr val="CC3300"/>
    <a:srgbClr val="008000"/>
    <a:srgbClr val="FF0000"/>
    <a:srgbClr val="CC00FF"/>
    <a:srgbClr val="00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19" autoAdjust="0"/>
    <p:restoredTop sz="94552" autoAdjust="0"/>
  </p:normalViewPr>
  <p:slideViewPr>
    <p:cSldViewPr>
      <p:cViewPr>
        <p:scale>
          <a:sx n="75" d="100"/>
          <a:sy n="75" d="100"/>
        </p:scale>
        <p:origin x="-1236" y="-4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1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6975308641975329E-2"/>
          <c:y val="0.12580858482493121"/>
          <c:w val="0.65870516185476813"/>
          <c:h val="0.6497088023035109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0"/>
            <c:explosion val="0"/>
          </c:dPt>
          <c:dLbls>
            <c:dLbl>
              <c:idx val="0"/>
              <c:layout>
                <c:manualLayout>
                  <c:x val="-0.17761616603480121"/>
                  <c:y val="-9.675708793907512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rgbClr val="FF0000"/>
                        </a:solidFill>
                      </a:rPr>
                      <a:t>113946</a:t>
                    </a:r>
                    <a:endParaRPr lang="en-US" dirty="0">
                      <a:solidFill>
                        <a:srgbClr val="FF0000"/>
                      </a:solidFill>
                    </a:endParaRPr>
                  </a:p>
                </c:rich>
              </c:tx>
              <c:dLblPos val="bestFit"/>
              <c:showVal val="1"/>
            </c:dLbl>
            <c:dLbl>
              <c:idx val="1"/>
              <c:layout>
                <c:manualLayout>
                  <c:x val="9.2554073101973486E-2"/>
                  <c:y val="-0.10822271414945291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rgbClr val="FF0000"/>
                        </a:solidFill>
                      </a:rPr>
                      <a:t>97908</a:t>
                    </a:r>
                    <a:endParaRPr lang="en-US" dirty="0">
                      <a:solidFill>
                        <a:srgbClr val="FF0000"/>
                      </a:solidFill>
                    </a:endParaRPr>
                  </a:p>
                </c:rich>
              </c:tx>
              <c:dLblPos val="bestFit"/>
              <c:showVal val="1"/>
            </c:dLbl>
            <c:dLbl>
              <c:idx val="2"/>
              <c:layout>
                <c:manualLayout>
                  <c:x val="4.407079323417909E-2"/>
                  <c:y val="-7.1620117088893572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              3307</a:t>
                    </a:r>
                  </a:p>
                  <a:p>
                    <a:r>
                      <a:rPr lang="ru-RU" dirty="0" smtClean="0"/>
                      <a:t>3954</a:t>
                    </a:r>
                    <a:endParaRPr lang="en-US" dirty="0"/>
                  </a:p>
                </c:rich>
              </c:tx>
              <c:dLblPos val="bestFit"/>
              <c:showVal val="1"/>
            </c:dLbl>
            <c:dLbl>
              <c:idx val="3"/>
              <c:layout>
                <c:manualLayout>
                  <c:x val="4.2150286769709354E-2"/>
                  <c:y val="8.3457155968796146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bg1"/>
                        </a:solidFill>
                      </a:rPr>
                      <a:t>6469</a:t>
                    </a:r>
                    <a:endParaRPr lang="en-US" dirty="0"/>
                  </a:p>
                </c:rich>
              </c:tx>
              <c:dLblPos val="bestFit"/>
              <c:showVal val="1"/>
            </c:dLbl>
            <c:dLblPos val="bestFit"/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Val val="1"/>
        </c:dLbls>
      </c:pie3DChart>
    </c:plotArea>
    <c:plotVisOnly val="1"/>
    <c:dispBlanksAs val="zero"/>
  </c:chart>
  <c:txPr>
    <a:bodyPr/>
    <a:lstStyle/>
    <a:p>
      <a:pPr>
        <a:defRPr sz="2000"/>
      </a:pPr>
      <a:endParaRPr lang="ru-RU"/>
    </a:p>
  </c:txPr>
  <c:externalData r:id="rId1"/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0.18519</cdr:x>
      <cdr:y>0.20203</cdr:y>
    </cdr:from>
    <cdr:to>
      <cdr:x>0.30556</cdr:x>
      <cdr:y>0.31989</cdr:y>
    </cdr:to>
    <cdr:cxnSp macro="">
      <cdr:nvCxnSpPr>
        <cdr:cNvPr id="3" name="Прямая соединительная линия 2"/>
        <cdr:cNvCxnSpPr/>
      </cdr:nvCxnSpPr>
      <cdr:spPr>
        <a:xfrm xmlns:a="http://schemas.openxmlformats.org/drawingml/2006/main">
          <a:off x="1524000" y="914400"/>
          <a:ext cx="990600" cy="53340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0.17593</cdr:x>
      <cdr:y>0.11785</cdr:y>
    </cdr:from>
    <cdr:to>
      <cdr:x>0.22222</cdr:x>
      <cdr:y>0.1852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447800" y="533400"/>
          <a:ext cx="3810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0.16667</cdr:x>
      <cdr:y>0.10102</cdr:y>
    </cdr:from>
    <cdr:to>
      <cdr:x>0.23148</cdr:x>
      <cdr:y>0.20203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1371600" y="457200"/>
          <a:ext cx="5334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0.67593</cdr:x>
      <cdr:y>0.13469</cdr:y>
    </cdr:from>
    <cdr:to>
      <cdr:x>0.80556</cdr:x>
      <cdr:y>0.50509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5562600" y="609600"/>
          <a:ext cx="1066800" cy="1676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0.68519</cdr:x>
      <cdr:y>0.38723</cdr:y>
    </cdr:from>
    <cdr:to>
      <cdr:x>0.77778</cdr:x>
      <cdr:y>0.53876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5638801" y="1752600"/>
          <a:ext cx="762000" cy="68580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0.35185</cdr:x>
      <cdr:y>2.20947E-7</cdr:y>
    </cdr:from>
    <cdr:to>
      <cdr:x>0.58333</cdr:x>
      <cdr:y>0.0791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2895585" y="1"/>
          <a:ext cx="1904988" cy="3579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0.24074</cdr:x>
      <cdr:y>2.20947E-7</cdr:y>
    </cdr:from>
    <cdr:to>
      <cdr:x>0.86111</cdr:x>
      <cdr:y>0.0791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1981200" y="1"/>
          <a:ext cx="5105391" cy="357981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2800" dirty="0">
            <a:solidFill>
              <a:schemeClr val="accent6">
                <a:lumMod val="7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0.24074</cdr:x>
      <cdr:y>0</cdr:y>
    </cdr:from>
    <cdr:to>
      <cdr:x>0.86111</cdr:x>
      <cdr:y>0.0791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1981200" y="0"/>
          <a:ext cx="5105400" cy="3579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0.71296</cdr:x>
      <cdr:y>0.31989</cdr:y>
    </cdr:from>
    <cdr:to>
      <cdr:x>0.82407</cdr:x>
      <cdr:y>0.53876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867400" y="1447800"/>
          <a:ext cx="914400" cy="990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0.63889</cdr:x>
      <cdr:y>0.21378</cdr:y>
    </cdr:from>
    <cdr:to>
      <cdr:x>0.66667</cdr:x>
      <cdr:y>0.26429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5257800" y="967582"/>
          <a:ext cx="228600" cy="228600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0.73148</cdr:x>
      <cdr:y>0.20203</cdr:y>
    </cdr:from>
    <cdr:to>
      <cdr:x>0.84259</cdr:x>
      <cdr:y>0.28622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6019800" y="914400"/>
          <a:ext cx="914400" cy="381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0.66667</cdr:x>
      <cdr:y>0.20203</cdr:y>
    </cdr:from>
    <cdr:to>
      <cdr:x>1</cdr:x>
      <cdr:y>0.76938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5486400" y="914400"/>
          <a:ext cx="2743200" cy="25677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dirty="0" smtClean="0"/>
            <a:t>земли  сельскохозяйственного</a:t>
          </a:r>
        </a:p>
        <a:p xmlns:a="http://schemas.openxmlformats.org/drawingml/2006/main">
          <a:r>
            <a:rPr lang="ru-RU" sz="1200" dirty="0" smtClean="0"/>
            <a:t>назначения </a:t>
          </a:r>
        </a:p>
        <a:p xmlns:a="http://schemas.openxmlformats.org/drawingml/2006/main">
          <a:endParaRPr lang="ru-RU" sz="1200" dirty="0"/>
        </a:p>
        <a:p xmlns:a="http://schemas.openxmlformats.org/drawingml/2006/main">
          <a:r>
            <a:rPr lang="ru-RU" sz="1200" dirty="0"/>
            <a:t>з</a:t>
          </a:r>
          <a:r>
            <a:rPr lang="ru-RU" sz="1200" dirty="0" smtClean="0"/>
            <a:t>емли лесного фонда</a:t>
          </a:r>
        </a:p>
        <a:p xmlns:a="http://schemas.openxmlformats.org/drawingml/2006/main">
          <a:r>
            <a:rPr lang="ru-RU" sz="1200" dirty="0"/>
            <a:t> </a:t>
          </a:r>
        </a:p>
        <a:p xmlns:a="http://schemas.openxmlformats.org/drawingml/2006/main">
          <a:r>
            <a:rPr lang="ru-RU" sz="1200" dirty="0" smtClean="0"/>
            <a:t>земли поселений</a:t>
          </a:r>
        </a:p>
        <a:p xmlns:a="http://schemas.openxmlformats.org/drawingml/2006/main">
          <a:endParaRPr lang="ru-RU" sz="1200" dirty="0"/>
        </a:p>
        <a:p xmlns:a="http://schemas.openxmlformats.org/drawingml/2006/main">
          <a:r>
            <a:rPr lang="ru-RU" sz="1200" dirty="0" smtClean="0"/>
            <a:t>земли промышленности, </a:t>
          </a:r>
        </a:p>
        <a:p xmlns:a="http://schemas.openxmlformats.org/drawingml/2006/main">
          <a:r>
            <a:rPr lang="ru-RU" sz="1200" dirty="0"/>
            <a:t>э</a:t>
          </a:r>
          <a:r>
            <a:rPr lang="ru-RU" sz="1200" dirty="0" smtClean="0"/>
            <a:t>нергетики, транспорта, связи</a:t>
          </a:r>
        </a:p>
        <a:p xmlns:a="http://schemas.openxmlformats.org/drawingml/2006/main">
          <a:endParaRPr lang="ru-RU" sz="1200" dirty="0"/>
        </a:p>
        <a:p xmlns:a="http://schemas.openxmlformats.org/drawingml/2006/main">
          <a:r>
            <a:rPr lang="ru-RU" sz="1200" dirty="0" smtClean="0"/>
            <a:t>государственный земельный</a:t>
          </a:r>
        </a:p>
        <a:p xmlns:a="http://schemas.openxmlformats.org/drawingml/2006/main">
          <a:r>
            <a:rPr lang="ru-RU" sz="1200" dirty="0" smtClean="0"/>
            <a:t>запас</a:t>
          </a:r>
        </a:p>
        <a:p xmlns:a="http://schemas.openxmlformats.org/drawingml/2006/main">
          <a:endParaRPr lang="ru-RU" sz="1200" dirty="0" smtClean="0"/>
        </a:p>
        <a:p xmlns:a="http://schemas.openxmlformats.org/drawingml/2006/main">
          <a:endParaRPr lang="ru-RU" sz="1200" dirty="0"/>
        </a:p>
        <a:p xmlns:a="http://schemas.openxmlformats.org/drawingml/2006/main">
          <a:endParaRPr lang="ru-RU" sz="1200" dirty="0"/>
        </a:p>
      </cdr:txBody>
    </cdr:sp>
  </cdr:relSizeAnchor>
  <cdr:relSizeAnchor xmlns:cdr="http://schemas.openxmlformats.org/drawingml/2006/chartDrawing">
    <cdr:from>
      <cdr:x>0.63657</cdr:x>
      <cdr:y>0.33164</cdr:y>
    </cdr:from>
    <cdr:to>
      <cdr:x>0.66667</cdr:x>
      <cdr:y>0.38215</cdr:y>
    </cdr:to>
    <cdr:sp macro="" textlink="">
      <cdr:nvSpPr>
        <cdr:cNvPr id="14" name="Прямоугольник 13"/>
        <cdr:cNvSpPr/>
      </cdr:nvSpPr>
      <cdr:spPr>
        <a:xfrm xmlns:a="http://schemas.openxmlformats.org/drawingml/2006/main">
          <a:off x="5238750" y="1500982"/>
          <a:ext cx="247650" cy="22860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0.19444</cdr:x>
      <cdr:y>0.1852</cdr:y>
    </cdr:from>
    <cdr:to>
      <cdr:x>0.30556</cdr:x>
      <cdr:y>0.31989</cdr:y>
    </cdr:to>
    <cdr:cxnSp macro="">
      <cdr:nvCxnSpPr>
        <cdr:cNvPr id="16" name="Прямая соединительная линия 15"/>
        <cdr:cNvCxnSpPr/>
      </cdr:nvCxnSpPr>
      <cdr:spPr>
        <a:xfrm xmlns:a="http://schemas.openxmlformats.org/drawingml/2006/main">
          <a:off x="1600200" y="838200"/>
          <a:ext cx="914400" cy="60960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6">
              <a:lumMod val="75000"/>
            </a:schemeClr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0.24074</cdr:x>
      <cdr:y>0</cdr:y>
    </cdr:from>
    <cdr:to>
      <cdr:x>0.86111</cdr:x>
      <cdr:y>0.1296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1981200" y="0"/>
          <a:ext cx="5105400" cy="5865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0.30556</cdr:x>
      <cdr:y>0</cdr:y>
    </cdr:from>
    <cdr:to>
      <cdr:x>0.41667</cdr:x>
      <cdr:y>0.0791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2514600" y="0"/>
          <a:ext cx="914400" cy="3579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0.17593</cdr:x>
      <cdr:y>0</cdr:y>
    </cdr:from>
    <cdr:to>
      <cdr:x>0.86111</cdr:x>
      <cdr:y>0.09593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1447800" y="0"/>
          <a:ext cx="5638800" cy="434182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2800" dirty="0" smtClean="0"/>
            <a:t>Структура земель, га</a:t>
          </a:r>
          <a:endParaRPr lang="ru-RU" sz="28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0" y="5943600"/>
            <a:ext cx="9144000" cy="914400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100000">
                <a:srgbClr val="336699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5" name="Picture 8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99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9"/>
          <p:cNvSpPr>
            <a:spLocks/>
          </p:cNvSpPr>
          <p:nvPr userDrawn="1"/>
        </p:nvSpPr>
        <p:spPr bwMode="auto">
          <a:xfrm>
            <a:off x="0" y="0"/>
            <a:ext cx="4114800" cy="6858000"/>
          </a:xfrm>
          <a:custGeom>
            <a:avLst/>
            <a:gdLst>
              <a:gd name="T0" fmla="*/ 624 w 2592"/>
              <a:gd name="T1" fmla="*/ 0 h 4320"/>
              <a:gd name="T2" fmla="*/ 0 w 2592"/>
              <a:gd name="T3" fmla="*/ 0 h 4320"/>
              <a:gd name="T4" fmla="*/ 0 w 2592"/>
              <a:gd name="T5" fmla="*/ 4320 h 4320"/>
              <a:gd name="T6" fmla="*/ 2592 w 2592"/>
              <a:gd name="T7" fmla="*/ 4320 h 4320"/>
              <a:gd name="T8" fmla="*/ 1552 w 2592"/>
              <a:gd name="T9" fmla="*/ 3891 h 4320"/>
              <a:gd name="T10" fmla="*/ 935 w 2592"/>
              <a:gd name="T11" fmla="*/ 3362 h 4320"/>
              <a:gd name="T12" fmla="*/ 570 w 2592"/>
              <a:gd name="T13" fmla="*/ 2809 h 4320"/>
              <a:gd name="T14" fmla="*/ 306 w 2592"/>
              <a:gd name="T15" fmla="*/ 2233 h 4320"/>
              <a:gd name="T16" fmla="*/ 192 w 2592"/>
              <a:gd name="T17" fmla="*/ 1728 h 4320"/>
              <a:gd name="T18" fmla="*/ 170 w 2592"/>
              <a:gd name="T19" fmla="*/ 1176 h 4320"/>
              <a:gd name="T20" fmla="*/ 200 w 2592"/>
              <a:gd name="T21" fmla="*/ 782 h 4320"/>
              <a:gd name="T22" fmla="*/ 376 w 2592"/>
              <a:gd name="T23" fmla="*/ 312 h 4320"/>
              <a:gd name="T24" fmla="*/ 624 w 2592"/>
              <a:gd name="T25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592" h="4320">
                <a:moveTo>
                  <a:pt x="624" y="0"/>
                </a:moveTo>
                <a:lnTo>
                  <a:pt x="0" y="0"/>
                </a:lnTo>
                <a:lnTo>
                  <a:pt x="0" y="4320"/>
                </a:lnTo>
                <a:lnTo>
                  <a:pt x="2592" y="4320"/>
                </a:lnTo>
                <a:cubicBezTo>
                  <a:pt x="2592" y="4320"/>
                  <a:pt x="1828" y="4051"/>
                  <a:pt x="1552" y="3891"/>
                </a:cubicBezTo>
                <a:cubicBezTo>
                  <a:pt x="1276" y="3731"/>
                  <a:pt x="1095" y="3545"/>
                  <a:pt x="935" y="3362"/>
                </a:cubicBezTo>
                <a:cubicBezTo>
                  <a:pt x="775" y="3179"/>
                  <a:pt x="675" y="2997"/>
                  <a:pt x="570" y="2809"/>
                </a:cubicBezTo>
                <a:cubicBezTo>
                  <a:pt x="465" y="2621"/>
                  <a:pt x="369" y="2413"/>
                  <a:pt x="306" y="2233"/>
                </a:cubicBezTo>
                <a:cubicBezTo>
                  <a:pt x="239" y="2056"/>
                  <a:pt x="212" y="1928"/>
                  <a:pt x="192" y="1728"/>
                </a:cubicBezTo>
                <a:cubicBezTo>
                  <a:pt x="175" y="1551"/>
                  <a:pt x="162" y="1336"/>
                  <a:pt x="170" y="1176"/>
                </a:cubicBezTo>
                <a:cubicBezTo>
                  <a:pt x="171" y="1018"/>
                  <a:pt x="176" y="899"/>
                  <a:pt x="200" y="782"/>
                </a:cubicBezTo>
                <a:cubicBezTo>
                  <a:pt x="224" y="665"/>
                  <a:pt x="305" y="430"/>
                  <a:pt x="376" y="312"/>
                </a:cubicBezTo>
                <a:cubicBezTo>
                  <a:pt x="447" y="194"/>
                  <a:pt x="563" y="62"/>
                  <a:pt x="624" y="0"/>
                </a:cubicBezTo>
                <a:close/>
              </a:path>
            </a:pathLst>
          </a:custGeom>
          <a:gradFill rotWithShape="1">
            <a:gsLst>
              <a:gs pos="0">
                <a:srgbClr val="FF9900"/>
              </a:gs>
              <a:gs pos="100000">
                <a:srgbClr val="33669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7" name="Picture 11" descr="s003"/>
          <p:cNvPicPr>
            <a:picLocks noChangeAspect="1" noChangeArrowheads="1" noCrop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41910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10"/>
          <p:cNvSpPr>
            <a:spLocks noChangeArrowheads="1"/>
          </p:cNvSpPr>
          <p:nvPr userDrawn="1"/>
        </p:nvSpPr>
        <p:spPr bwMode="auto">
          <a:xfrm>
            <a:off x="609600" y="4114800"/>
            <a:ext cx="7848600" cy="2286000"/>
          </a:xfrm>
          <a:prstGeom prst="roundRect">
            <a:avLst>
              <a:gd name="adj" fmla="val 16667"/>
            </a:avLst>
          </a:prstGeom>
          <a:solidFill>
            <a:srgbClr val="336699">
              <a:alpha val="42999"/>
            </a:srgbClr>
          </a:soli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9200" prstMaterial="legacyMetal">
            <a:bevelT w="13500" h="13500" prst="angle"/>
            <a:bevelB w="13500" h="13500" prst="angle"/>
            <a:extrusionClr>
              <a:srgbClr val="336699"/>
            </a:extrusionClr>
          </a:sp3d>
          <a:extLst>
            <a:ext uri="{AF507438-7753-43E0-B8FC-AC1667EBCBE1}"/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ru-RU"/>
          </a:p>
        </p:txBody>
      </p:sp>
      <p:sp>
        <p:nvSpPr>
          <p:cNvPr id="6156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762000" y="4191000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6157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5791200"/>
            <a:ext cx="6400800" cy="609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dt" sz="quarter" idx="10"/>
          </p:nvPr>
        </p:nvSpPr>
        <p:spPr>
          <a:xfrm>
            <a:off x="0" y="6381750"/>
            <a:ext cx="2133600" cy="476250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Rectangle 1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381750"/>
            <a:ext cx="2895600" cy="476250"/>
          </a:xfrm>
          <a:prstGeom prst="rect">
            <a:avLst/>
          </a:prstGeo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29400" y="6381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683A22-ABF6-4915-A4EC-BC2C4DCB66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C9C5B-6297-4AA7-9CB6-1D06ECFEB5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60E4E-DE37-410D-8A51-9D21BB80EF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DBF5F9">
                    <a:shade val="90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fld id="{EDD48934-623B-4699-8E32-A2069C1CA652}" type="datetimeFigureOut">
              <a:rPr lang="en-US"/>
              <a:pPr>
                <a:defRPr/>
              </a:pPr>
              <a:t>6/27/2013</a:t>
            </a:fld>
            <a:endParaRPr lang="en-US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DBF5F9">
                    <a:shade val="90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DBF5F9">
                    <a:shade val="90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fld id="{AE534554-6E08-447F-AC2E-FE717C31B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E6A5132-B83B-40B7-BCE2-589ABD35A3B2}" type="datetimeFigureOut">
              <a:rPr lang="en-US"/>
              <a:pPr>
                <a:defRPr/>
              </a:pPr>
              <a:t>6/27/2013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B621251-36A6-4770-AD47-81685DEBAA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DBF5F9">
                    <a:shade val="90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fld id="{EC641DA7-0565-45CE-AC68-5FACED75B086}" type="datetimeFigureOut">
              <a:rPr lang="en-US"/>
              <a:pPr>
                <a:defRPr/>
              </a:pPr>
              <a:t>6/27/2013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DBF5F9">
                    <a:shade val="90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DBF5F9">
                    <a:shade val="90000"/>
                  </a:srgbClr>
                </a:solidFill>
                <a:latin typeface="Arial" charset="0"/>
              </a:defRPr>
            </a:lvl1pPr>
          </a:lstStyle>
          <a:p>
            <a:pPr>
              <a:defRPr/>
            </a:pPr>
            <a:fld id="{0B1A0362-EC29-423D-AAC2-7669D26CB2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B7D3E9E-AB9E-486F-B088-CAB0C2574934}" type="datetimeFigureOut">
              <a:rPr lang="en-US"/>
              <a:pPr>
                <a:defRPr/>
              </a:pPr>
              <a:t>6/27/2013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C7B254A-DB0C-416D-9256-B32A523AB4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943194D-AF92-40D4-A6C0-2218A9F387C5}" type="datetimeFigureOut">
              <a:rPr lang="en-US"/>
              <a:pPr>
                <a:defRPr/>
              </a:pPr>
              <a:t>6/27/2013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526F2C9-A99F-4061-A203-01666B3E76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2FBE0B2-F51A-4DD1-8165-CE23E5CF8AA7}" type="datetimeFigureOut">
              <a:rPr lang="en-US"/>
              <a:pPr>
                <a:defRPr/>
              </a:pPr>
              <a:t>6/27/2013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136B9D1-D3C1-4A57-9D0D-1FE48849C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5705879-A88D-4202-A286-3808D04F978C}" type="datetimeFigureOut">
              <a:rPr lang="en-US"/>
              <a:pPr>
                <a:defRPr/>
              </a:pPr>
              <a:t>6/27/2013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3005538-7E36-4585-AC48-EA76C78628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91B2778-3A6E-4C0F-87F2-2FA4FDDD6396}" type="datetimeFigureOut">
              <a:rPr lang="en-US"/>
              <a:pPr>
                <a:defRPr/>
              </a:pPr>
              <a:t>6/27/2013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53F7068-0126-4D88-BA21-641F7421BF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69DB6-B86D-4928-8FB2-14AC9924FD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Harlow Solid Italic"/>
            </a:endParaRPr>
          </a:p>
        </p:txBody>
      </p:sp>
      <p:sp>
        <p:nvSpPr>
          <p:cNvPr id="8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Harlow Solid Italic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CF5A4B0-3F61-4F95-B591-32AD65FCBF63}" type="datetimeFigureOut">
              <a:rPr lang="en-US"/>
              <a:pPr>
                <a:defRPr/>
              </a:pPr>
              <a:t>6/27/2013</a:t>
            </a:fld>
            <a:endParaRPr lang="en-US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2737E22-44A7-4AD8-A3BB-BBFDD2905C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9DCCF0A-CBAA-4F39-A40B-F10E8118C4F5}" type="datetimeFigureOut">
              <a:rPr lang="en-US"/>
              <a:pPr>
                <a:defRPr/>
              </a:pPr>
              <a:t>6/27/2013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969D15C-1467-427F-B248-1C571D5B37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E4E8E6D-35B3-42C0-8C68-31D0B9785FAC}" type="datetimeFigureOut">
              <a:rPr lang="en-US"/>
              <a:pPr>
                <a:defRPr/>
              </a:pPr>
              <a:t>6/27/2013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0895F99-29DA-40F5-9026-B3049C128F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6BAFC11-1BC4-4054-9EC9-D6A0818A2A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blinds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 userDrawn="1"/>
        </p:nvSpPr>
        <p:spPr bwMode="auto">
          <a:xfrm>
            <a:off x="0" y="5943600"/>
            <a:ext cx="9144000" cy="914400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100000">
                <a:srgbClr val="336699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99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reeform 9"/>
          <p:cNvSpPr>
            <a:spLocks/>
          </p:cNvSpPr>
          <p:nvPr userDrawn="1"/>
        </p:nvSpPr>
        <p:spPr bwMode="auto">
          <a:xfrm>
            <a:off x="0" y="0"/>
            <a:ext cx="4114800" cy="6858000"/>
          </a:xfrm>
          <a:custGeom>
            <a:avLst/>
            <a:gdLst>
              <a:gd name="T0" fmla="*/ 2147483647 w 2592"/>
              <a:gd name="T1" fmla="*/ 0 h 4320"/>
              <a:gd name="T2" fmla="*/ 0 w 2592"/>
              <a:gd name="T3" fmla="*/ 0 h 4320"/>
              <a:gd name="T4" fmla="*/ 0 w 2592"/>
              <a:gd name="T5" fmla="*/ 2147483647 h 4320"/>
              <a:gd name="T6" fmla="*/ 2147483647 w 2592"/>
              <a:gd name="T7" fmla="*/ 2147483647 h 4320"/>
              <a:gd name="T8" fmla="*/ 2147483647 w 2592"/>
              <a:gd name="T9" fmla="*/ 2147483647 h 4320"/>
              <a:gd name="T10" fmla="*/ 2147483647 w 2592"/>
              <a:gd name="T11" fmla="*/ 2147483647 h 4320"/>
              <a:gd name="T12" fmla="*/ 2147483647 w 2592"/>
              <a:gd name="T13" fmla="*/ 2147483647 h 4320"/>
              <a:gd name="T14" fmla="*/ 2147483647 w 2592"/>
              <a:gd name="T15" fmla="*/ 2147483647 h 4320"/>
              <a:gd name="T16" fmla="*/ 2147483647 w 2592"/>
              <a:gd name="T17" fmla="*/ 2147483647 h 4320"/>
              <a:gd name="T18" fmla="*/ 2147483647 w 2592"/>
              <a:gd name="T19" fmla="*/ 2147483647 h 4320"/>
              <a:gd name="T20" fmla="*/ 2147483647 w 2592"/>
              <a:gd name="T21" fmla="*/ 2147483647 h 4320"/>
              <a:gd name="T22" fmla="*/ 2147483647 w 2592"/>
              <a:gd name="T23" fmla="*/ 2147483647 h 4320"/>
              <a:gd name="T24" fmla="*/ 2147483647 w 2592"/>
              <a:gd name="T25" fmla="*/ 0 h 432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592" h="4320">
                <a:moveTo>
                  <a:pt x="624" y="0"/>
                </a:moveTo>
                <a:lnTo>
                  <a:pt x="0" y="0"/>
                </a:lnTo>
                <a:lnTo>
                  <a:pt x="0" y="4320"/>
                </a:lnTo>
                <a:lnTo>
                  <a:pt x="2592" y="4320"/>
                </a:lnTo>
                <a:cubicBezTo>
                  <a:pt x="2592" y="4320"/>
                  <a:pt x="1828" y="4051"/>
                  <a:pt x="1552" y="3891"/>
                </a:cubicBezTo>
                <a:cubicBezTo>
                  <a:pt x="1276" y="3731"/>
                  <a:pt x="1095" y="3545"/>
                  <a:pt x="935" y="3362"/>
                </a:cubicBezTo>
                <a:cubicBezTo>
                  <a:pt x="775" y="3179"/>
                  <a:pt x="675" y="2997"/>
                  <a:pt x="570" y="2809"/>
                </a:cubicBezTo>
                <a:cubicBezTo>
                  <a:pt x="465" y="2621"/>
                  <a:pt x="369" y="2413"/>
                  <a:pt x="306" y="2233"/>
                </a:cubicBezTo>
                <a:cubicBezTo>
                  <a:pt x="239" y="2056"/>
                  <a:pt x="212" y="1928"/>
                  <a:pt x="192" y="1728"/>
                </a:cubicBezTo>
                <a:cubicBezTo>
                  <a:pt x="175" y="1551"/>
                  <a:pt x="162" y="1336"/>
                  <a:pt x="170" y="1176"/>
                </a:cubicBezTo>
                <a:cubicBezTo>
                  <a:pt x="171" y="1018"/>
                  <a:pt x="176" y="899"/>
                  <a:pt x="200" y="782"/>
                </a:cubicBezTo>
                <a:cubicBezTo>
                  <a:pt x="224" y="665"/>
                  <a:pt x="305" y="430"/>
                  <a:pt x="376" y="312"/>
                </a:cubicBezTo>
                <a:cubicBezTo>
                  <a:pt x="447" y="194"/>
                  <a:pt x="563" y="62"/>
                  <a:pt x="624" y="0"/>
                </a:cubicBezTo>
                <a:close/>
              </a:path>
            </a:pathLst>
          </a:custGeom>
          <a:gradFill rotWithShape="1">
            <a:gsLst>
              <a:gs pos="0">
                <a:srgbClr val="FF9900"/>
              </a:gs>
              <a:gs pos="100000">
                <a:srgbClr val="336699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pic>
        <p:nvPicPr>
          <p:cNvPr id="7" name="Picture 11" descr="s003"/>
          <p:cNvPicPr>
            <a:picLocks noChangeAspect="1" noChangeArrowheads="1" noCrop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41910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10"/>
          <p:cNvSpPr>
            <a:spLocks noChangeArrowheads="1"/>
          </p:cNvSpPr>
          <p:nvPr userDrawn="1"/>
        </p:nvSpPr>
        <p:spPr bwMode="auto">
          <a:xfrm>
            <a:off x="609600" y="4114800"/>
            <a:ext cx="7848600" cy="2286000"/>
          </a:xfrm>
          <a:prstGeom prst="roundRect">
            <a:avLst>
              <a:gd name="adj" fmla="val 16667"/>
            </a:avLst>
          </a:prstGeom>
          <a:solidFill>
            <a:srgbClr val="336699">
              <a:alpha val="43137"/>
            </a:srgbClr>
          </a:solidFill>
          <a:ln w="9525">
            <a:round/>
            <a:headEnd/>
            <a:tailEnd/>
          </a:ln>
          <a:effectLst/>
          <a:scene3d>
            <a:camera prst="legacyObliqueTopRight"/>
            <a:lightRig rig="legacyFlat3" dir="b"/>
          </a:scene3d>
          <a:sp3d extrusionH="49200" prstMaterial="legacyMetal">
            <a:bevelT w="13500" h="13500" prst="angle"/>
            <a:bevelB w="13500" h="13500" prst="angle"/>
            <a:extrusionClr>
              <a:srgbClr val="336699"/>
            </a:extrusionClr>
          </a:sp3d>
          <a:extLst>
            <a:ext uri="{AF507438-7753-43E0-B8FC-AC1667EBCBE1}"/>
          </a:extLst>
        </p:spPr>
        <p:txBody>
          <a:bodyPr wrap="none" anchor="ctr">
            <a:flatTx/>
          </a:bodyPr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156" name="Rectangle 12"/>
          <p:cNvSpPr>
            <a:spLocks noGrp="1" noChangeArrowheads="1"/>
          </p:cNvSpPr>
          <p:nvPr>
            <p:ph type="ctrTitle" sz="quarter"/>
          </p:nvPr>
        </p:nvSpPr>
        <p:spPr>
          <a:xfrm>
            <a:off x="762000" y="4191000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6157" name="Rectangle 1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5791200"/>
            <a:ext cx="6400800" cy="609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dt" sz="quarter" idx="10"/>
          </p:nvPr>
        </p:nvSpPr>
        <p:spPr>
          <a:xfrm>
            <a:off x="0" y="6381750"/>
            <a:ext cx="2133600" cy="476250"/>
          </a:xfrm>
        </p:spPr>
        <p:txBody>
          <a:bodyPr/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Rectangle 1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381750"/>
            <a:ext cx="2895600" cy="476250"/>
          </a:xfrm>
          <a:prstGeom prst="rect">
            <a:avLst/>
          </a:prstGeo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629400" y="6381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2FDE8-AE60-43C6-8407-A25955C5AA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4391A6-1571-4E62-84B9-10E9F28B3D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2DF4D0-3F46-4C3D-B098-83A40868B5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BBDE18-A7EE-48D9-9722-7C10501FC9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15FEE5-D9C4-46FE-A972-793F23E640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D0321-E528-4AE7-BDDC-5181CADE64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B1528-B3F9-4FF1-970F-EF02260A39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8BBCC-1CD2-4523-A08F-F3DED874D4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1CDE78-0ADA-4707-8AF0-A75A72BDF7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60C85-9C4E-440A-BF2D-EF96AC985F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06870-B1E7-4189-8961-26CAD6B536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70A98-F470-40B6-BD66-A10E42724E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C0DBE-1612-4E59-B070-4118D187FA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4AAEA-DE8A-4E27-A078-241EB4C442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4DA365-B4CB-46DB-BA24-98FBDC0942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319218-D6C8-4479-8A61-69CD982479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5D45ED-6356-42C4-9F7D-BA1F56E906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1F22B-0386-403C-B507-CE4EC44809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Rectangle 15"/>
          <p:cNvSpPr>
            <a:spLocks noChangeArrowheads="1"/>
          </p:cNvSpPr>
          <p:nvPr userDrawn="1"/>
        </p:nvSpPr>
        <p:spPr bwMode="auto">
          <a:xfrm>
            <a:off x="0" y="0"/>
            <a:ext cx="990600" cy="6858000"/>
          </a:xfrm>
          <a:prstGeom prst="rect">
            <a:avLst/>
          </a:prstGeom>
          <a:gradFill rotWithShape="1">
            <a:gsLst>
              <a:gs pos="0">
                <a:srgbClr val="336699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8001000" y="0"/>
            <a:ext cx="1143000" cy="6858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9900">
                  <a:alpha val="82001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pic>
        <p:nvPicPr>
          <p:cNvPr id="1028" name="Picture 10" descr="glabal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gray">
          <a:xfrm>
            <a:off x="381000" y="152400"/>
            <a:ext cx="8159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3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16D07A2-6633-4A0B-A849-9CD1CFCE56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697" r:id="rId2"/>
    <p:sldLayoutId id="2147483696" r:id="rId3"/>
    <p:sldLayoutId id="2147483695" r:id="rId4"/>
    <p:sldLayoutId id="2147483694" r:id="rId5"/>
    <p:sldLayoutId id="2147483693" r:id="rId6"/>
    <p:sldLayoutId id="2147483692" r:id="rId7"/>
    <p:sldLayoutId id="2147483691" r:id="rId8"/>
    <p:sldLayoutId id="2147483690" r:id="rId9"/>
    <p:sldLayoutId id="2147483689" r:id="rId10"/>
    <p:sldLayoutId id="21474836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Harlow Solid Italic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Harlow Solid Italic"/>
            </a:endParaRPr>
          </a:p>
        </p:txBody>
      </p:sp>
      <p:sp>
        <p:nvSpPr>
          <p:cNvPr id="13316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3317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rgbClr val="04617B">
                    <a:shade val="90000"/>
                  </a:srgbClr>
                </a:solidFill>
                <a:latin typeface="Harlow Solid Italic"/>
              </a:defRPr>
            </a:lvl1pPr>
          </a:lstStyle>
          <a:p>
            <a:pPr>
              <a:defRPr/>
            </a:pPr>
            <a:fld id="{7F1AAE1A-A070-4811-AD61-B15488B5D468}" type="datetimeFigureOut">
              <a:rPr lang="en-US"/>
              <a:pPr>
                <a:defRPr/>
              </a:pPr>
              <a:t>6/27/2013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rgbClr val="04617B">
                    <a:shade val="90000"/>
                  </a:srgbClr>
                </a:solidFill>
                <a:latin typeface="Harlow Solid Italic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rgbClr val="04617B">
                    <a:shade val="90000"/>
                  </a:srgbClr>
                </a:solidFill>
                <a:latin typeface="Harlow Solid Italic"/>
              </a:defRPr>
            </a:lvl1pPr>
          </a:lstStyle>
          <a:p>
            <a:pPr>
              <a:defRPr/>
            </a:pPr>
            <a:fld id="{C0AC4698-B367-4EBC-99A1-E6E74A6EF8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3321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Harlow Solid Italic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Harlow Solid Italic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5"/>
          <p:cNvSpPr>
            <a:spLocks noChangeArrowheads="1"/>
          </p:cNvSpPr>
          <p:nvPr userDrawn="1"/>
        </p:nvSpPr>
        <p:spPr bwMode="auto">
          <a:xfrm>
            <a:off x="0" y="0"/>
            <a:ext cx="990600" cy="6858000"/>
          </a:xfrm>
          <a:prstGeom prst="rect">
            <a:avLst/>
          </a:prstGeom>
          <a:gradFill rotWithShape="1">
            <a:gsLst>
              <a:gs pos="0">
                <a:srgbClr val="336699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7" name="Rectangle 7"/>
          <p:cNvSpPr>
            <a:spLocks noChangeArrowheads="1"/>
          </p:cNvSpPr>
          <p:nvPr userDrawn="1"/>
        </p:nvSpPr>
        <p:spPr bwMode="auto">
          <a:xfrm>
            <a:off x="8001000" y="0"/>
            <a:ext cx="1143000" cy="6858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9900">
                  <a:alpha val="82001"/>
                </a:srgb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pic>
        <p:nvPicPr>
          <p:cNvPr id="26628" name="Picture 10" descr="glabal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gray">
          <a:xfrm>
            <a:off x="381000" y="152400"/>
            <a:ext cx="8159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6630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2D2D71D-E00B-45A3-8950-B44D1C3883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07" r:id="rId2"/>
    <p:sldLayoutId id="2147483706" r:id="rId3"/>
    <p:sldLayoutId id="2147483705" r:id="rId4"/>
    <p:sldLayoutId id="2147483704" r:id="rId5"/>
    <p:sldLayoutId id="2147483703" r:id="rId6"/>
    <p:sldLayoutId id="2147483702" r:id="rId7"/>
    <p:sldLayoutId id="2147483701" r:id="rId8"/>
    <p:sldLayoutId id="2147483700" r:id="rId9"/>
    <p:sldLayoutId id="2147483699" r:id="rId10"/>
    <p:sldLayoutId id="21474836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6.gif"/><Relationship Id="rId4" Type="http://schemas.openxmlformats.org/officeDocument/2006/relationships/image" Target="../media/image105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Relationship Id="rId9" Type="http://schemas.openxmlformats.org/officeDocument/2006/relationships/image" Target="../media/image11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gif"/><Relationship Id="rId7" Type="http://schemas.openxmlformats.org/officeDocument/2006/relationships/image" Target="../media/image123.jpeg"/><Relationship Id="rId2" Type="http://schemas.openxmlformats.org/officeDocument/2006/relationships/image" Target="../media/image118.gi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5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40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Relationship Id="rId9" Type="http://schemas.openxmlformats.org/officeDocument/2006/relationships/image" Target="../media/image14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5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61.jpeg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alviv.okis.ru/news.1512.html" TargetMode="External"/><Relationship Id="rId2" Type="http://schemas.openxmlformats.org/officeDocument/2006/relationships/hyperlink" Target="http://mp3zone.narod.ru/animations/natural_2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tropikana.ucoz.ru/index/animashki/0-4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42938" y="4071938"/>
            <a:ext cx="7924800" cy="2286000"/>
          </a:xfrm>
        </p:spPr>
        <p:txBody>
          <a:bodyPr/>
          <a:lstStyle/>
          <a:p>
            <a:pPr eaLnBrk="1" hangingPunct="1"/>
            <a:r>
              <a:rPr lang="ru-RU" sz="2800" smtClean="0"/>
              <a:t>Муниципальное образование</a:t>
            </a:r>
          </a:p>
          <a:p>
            <a:pPr eaLnBrk="1" hangingPunct="1"/>
            <a:r>
              <a:rPr lang="ru-RU" sz="2800" smtClean="0"/>
              <a:t>«Барышский район»</a:t>
            </a:r>
          </a:p>
          <a:p>
            <a:pPr eaLnBrk="1" hangingPunct="1"/>
            <a:r>
              <a:rPr lang="ru-RU" sz="2800" smtClean="0"/>
              <a:t>Ульяновской области</a:t>
            </a:r>
          </a:p>
        </p:txBody>
      </p:sp>
      <p:pic>
        <p:nvPicPr>
          <p:cNvPr id="38914" name="Picture 2" descr="F:\Анимашки 3\book29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0800" y="381000"/>
            <a:ext cx="42672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1279525" y="268288"/>
            <a:ext cx="7413625" cy="1158875"/>
          </a:xfr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800600" cy="4525963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/>
              <a:t>                     </a:t>
            </a:r>
          </a:p>
          <a:p>
            <a:pPr eaLnBrk="1" hangingPunct="1">
              <a:defRPr/>
            </a:pPr>
            <a:endParaRPr lang="ru-RU" dirty="0"/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/>
          </a:p>
          <a:p>
            <a:pPr marL="0" indent="0" eaLnBrk="1" hangingPunct="1">
              <a:buFontTx/>
              <a:buNone/>
              <a:defRPr/>
            </a:pPr>
            <a:r>
              <a:rPr lang="ru-RU" dirty="0" smtClean="0"/>
              <a:t>      Торф</a:t>
            </a:r>
          </a:p>
          <a:p>
            <a:pPr marL="0" indent="0" eaLnBrk="1" hangingPunct="1">
              <a:buFontTx/>
              <a:buNone/>
              <a:defRPr/>
            </a:pPr>
            <a:endParaRPr lang="ru-RU" dirty="0"/>
          </a:p>
          <a:p>
            <a:pPr marL="0" indent="0" eaLnBrk="1" hangingPunct="1">
              <a:buFontTx/>
              <a:buNone/>
              <a:defRPr/>
            </a:pPr>
            <a:r>
              <a:rPr lang="ru-RU" dirty="0" smtClean="0"/>
              <a:t>                              Песчаник</a:t>
            </a:r>
          </a:p>
          <a:p>
            <a:pPr marL="0" indent="0" eaLnBrk="1" hangingPunct="1">
              <a:buFontTx/>
              <a:buNone/>
              <a:defRPr/>
            </a:pPr>
            <a:endParaRPr lang="ru-RU" dirty="0"/>
          </a:p>
          <a:p>
            <a:pPr marL="0" indent="0" eaLnBrk="1" hangingPunct="1">
              <a:buFontTx/>
              <a:buNone/>
              <a:defRPr/>
            </a:pPr>
            <a:r>
              <a:rPr lang="ru-RU" dirty="0" smtClean="0"/>
              <a:t>     Глина</a:t>
            </a:r>
            <a:endParaRPr lang="ru-RU" dirty="0"/>
          </a:p>
        </p:txBody>
      </p:sp>
      <p:sp>
        <p:nvSpPr>
          <p:cNvPr id="48131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r>
              <a:rPr lang="ru-RU" smtClean="0"/>
              <a:t>           </a:t>
            </a:r>
          </a:p>
          <a:p>
            <a:pPr marL="0" indent="0" eaLnBrk="1" hangingPunct="1">
              <a:buFontTx/>
              <a:buNone/>
            </a:pPr>
            <a:endParaRPr lang="ru-RU" smtClean="0"/>
          </a:p>
          <a:p>
            <a:pPr marL="0" indent="0" eaLnBrk="1" hangingPunct="1">
              <a:buFontTx/>
              <a:buNone/>
            </a:pPr>
            <a:endParaRPr lang="ru-RU" smtClean="0"/>
          </a:p>
          <a:p>
            <a:pPr marL="0" indent="0" eaLnBrk="1" hangingPunct="1">
              <a:buFontTx/>
              <a:buNone/>
            </a:pPr>
            <a:endParaRPr lang="ru-RU" smtClean="0"/>
          </a:p>
          <a:p>
            <a:pPr marL="0" indent="0" eaLnBrk="1" hangingPunct="1">
              <a:buFontTx/>
              <a:buNone/>
            </a:pPr>
            <a:r>
              <a:rPr lang="ru-RU" smtClean="0"/>
              <a:t>            Диатомит</a:t>
            </a:r>
          </a:p>
          <a:p>
            <a:pPr marL="0" indent="0" eaLnBrk="1" hangingPunct="1">
              <a:buFontTx/>
              <a:buNone/>
            </a:pPr>
            <a:endParaRPr lang="ru-RU" smtClean="0"/>
          </a:p>
          <a:p>
            <a:pPr marL="0" indent="0" eaLnBrk="1" hangingPunct="1">
              <a:buFontTx/>
              <a:buNone/>
            </a:pPr>
            <a:endParaRPr lang="ru-RU" smtClean="0"/>
          </a:p>
          <a:p>
            <a:pPr marL="0" indent="0" eaLnBrk="1" hangingPunct="1">
              <a:buFontTx/>
              <a:buNone/>
            </a:pPr>
            <a:endParaRPr lang="ru-RU" smtClean="0"/>
          </a:p>
          <a:p>
            <a:pPr marL="0" indent="0" eaLnBrk="1" hangingPunct="1">
              <a:buFontTx/>
              <a:buNone/>
            </a:pPr>
            <a:r>
              <a:rPr lang="ru-RU" smtClean="0"/>
              <a:t>              Песок</a:t>
            </a:r>
          </a:p>
        </p:txBody>
      </p:sp>
      <p:pic>
        <p:nvPicPr>
          <p:cNvPr id="48132" name="Picture 2" descr="D:\Мои рисунки\iCA6EYHLQ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1676400"/>
            <a:ext cx="22733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3" descr="D:\Мои рисунки\iCANN2WS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1600200"/>
            <a:ext cx="2362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4" descr="D:\Мои рисунки\iCAJ0ZQT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4191000"/>
            <a:ext cx="2133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5" descr="D:\Мои рисунки\iCA29B1EB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24200" y="2628900"/>
            <a:ext cx="198120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6" name="Picture 6" descr="D:\Мои рисунки\iCAE87NF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62600" y="4191000"/>
            <a:ext cx="22733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1543050" y="255588"/>
            <a:ext cx="7167563" cy="1920875"/>
          </a:xfrm>
        </p:spPr>
      </p:pic>
      <p:sp>
        <p:nvSpPr>
          <p:cNvPr id="49154" name="Объект 3"/>
          <p:cNvSpPr>
            <a:spLocks noGrp="1"/>
          </p:cNvSpPr>
          <p:nvPr>
            <p:ph sz="half" idx="2"/>
          </p:nvPr>
        </p:nvSpPr>
        <p:spPr>
          <a:xfrm>
            <a:off x="152400" y="4648200"/>
            <a:ext cx="8839200" cy="18288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sz="2000" smtClean="0"/>
              <a:t> Территория района расположена на высоком плато, характеризуется      приподнятым рельефом с абсолютной высотой 300м., является одним из наиболее высоких участков Приволжской возвышенности. Наиболее высокая часть – Сурская Шишка (314 м.). Здесь находятся истоки рек Суры, Барыша, Сызранки, Бекшанки. Однако это высота незаметна, перед вами – ровное поле.</a:t>
            </a:r>
          </a:p>
        </p:txBody>
      </p:sp>
      <p:pic>
        <p:nvPicPr>
          <p:cNvPr id="49155" name="Picture 2" descr="C:\Documents and Settings\Пользователь\Рабочий стол\Наталья Николаевна\IMG_15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" y="1447800"/>
            <a:ext cx="8382000" cy="3124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1468438" y="255588"/>
            <a:ext cx="7242175" cy="2316162"/>
          </a:xfrm>
        </p:spPr>
      </p:pic>
      <p:sp>
        <p:nvSpPr>
          <p:cNvPr id="50178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0179" name="Объект 3"/>
          <p:cNvSpPr>
            <a:spLocks noGrp="1"/>
          </p:cNvSpPr>
          <p:nvPr>
            <p:ph sz="half" idx="2"/>
          </p:nvPr>
        </p:nvSpPr>
        <p:spPr>
          <a:xfrm>
            <a:off x="4648200" y="3276600"/>
            <a:ext cx="4191000" cy="3429000"/>
          </a:xfrm>
        </p:spPr>
        <p:txBody>
          <a:bodyPr/>
          <a:lstStyle/>
          <a:p>
            <a:pPr eaLnBrk="1" hangingPunct="1"/>
            <a:r>
              <a:rPr lang="ru-RU" sz="2000" smtClean="0"/>
              <a:t>      </a:t>
            </a:r>
            <a:r>
              <a:rPr lang="ru-RU" sz="1800" smtClean="0"/>
              <a:t>Климат Барышского района умеренно – континентальный. Вследствие возвышенного рельефа и западного положения, Барышский район является самым прохладным и самым влажным в Ульяновской области. Годовое количество осадков 452 мм., средняя температура января -13,0°,июля + 19,5°. Средняя дата</a:t>
            </a:r>
          </a:p>
          <a:p>
            <a:pPr eaLnBrk="1" hangingPunct="1"/>
            <a:r>
              <a:rPr lang="ru-RU" sz="1800" smtClean="0"/>
              <a:t>последних заморозков -13 мая, первого осеннего -25 сентября</a:t>
            </a:r>
          </a:p>
        </p:txBody>
      </p:sp>
      <p:pic>
        <p:nvPicPr>
          <p:cNvPr id="50180" name="Picture 4" descr="D:\Мои рисунки\клим. карта Бар. р-на.tif"/>
          <p:cNvPicPr>
            <a:picLocks noChangeAspect="1" noChangeArrowheads="1"/>
          </p:cNvPicPr>
          <p:nvPr/>
        </p:nvPicPr>
        <p:blipFill>
          <a:blip r:embed="rId3"/>
          <a:srcRect l="14635" t="30171" r="3253" b="6555"/>
          <a:stretch>
            <a:fillRect/>
          </a:stretch>
        </p:blipFill>
        <p:spPr bwMode="auto">
          <a:xfrm>
            <a:off x="381000" y="1981200"/>
            <a:ext cx="40386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2" descr="D:\Мои рисунки\StormClo[1]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463" y="1052513"/>
            <a:ext cx="3095625" cy="362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1390650" y="268288"/>
            <a:ext cx="7405688" cy="1566862"/>
          </a:xfrm>
        </p:spPr>
      </p:pic>
      <p:graphicFrame>
        <p:nvGraphicFramePr>
          <p:cNvPr id="6" name="Объект 5"/>
          <p:cNvGraphicFramePr>
            <a:graphicFrameLocks noGrp="1"/>
          </p:cNvGraphicFramePr>
          <p:nvPr>
            <p:ph idx="1"/>
          </p:nvPr>
        </p:nvGraphicFramePr>
        <p:xfrm>
          <a:off x="228600" y="2209800"/>
          <a:ext cx="8686800" cy="17526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1076489"/>
                <a:gridCol w="1209859"/>
                <a:gridCol w="1219386"/>
                <a:gridCol w="990750"/>
                <a:gridCol w="990750"/>
                <a:gridCol w="1066964"/>
                <a:gridCol w="1143174"/>
                <a:gridCol w="989427"/>
              </a:tblGrid>
              <a:tr h="1340223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Средняя</a:t>
                      </a:r>
                    </a:p>
                    <a:p>
                      <a:r>
                        <a:rPr lang="ru-RU" sz="1600" dirty="0" smtClean="0"/>
                        <a:t>годовая</a:t>
                      </a:r>
                    </a:p>
                    <a:p>
                      <a:r>
                        <a:rPr lang="ru-RU" sz="1600" dirty="0" smtClean="0"/>
                        <a:t>      t° воздуха</a:t>
                      </a:r>
                      <a:endParaRPr lang="ru-RU" sz="1600" dirty="0">
                        <a:solidFill>
                          <a:schemeClr val="accent5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Средняя</a:t>
                      </a:r>
                    </a:p>
                    <a:p>
                      <a:r>
                        <a:rPr lang="ru-RU" dirty="0" smtClean="0"/>
                        <a:t>t° июля</a:t>
                      </a:r>
                      <a:endParaRPr lang="ru-RU" dirty="0">
                        <a:solidFill>
                          <a:schemeClr val="accent5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Средняя</a:t>
                      </a:r>
                    </a:p>
                    <a:p>
                      <a:r>
                        <a:rPr lang="ru-RU" dirty="0" smtClean="0"/>
                        <a:t>      t° января</a:t>
                      </a:r>
                      <a:endParaRPr lang="ru-RU" dirty="0">
                        <a:solidFill>
                          <a:schemeClr val="accent5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Абсол</a:t>
                      </a:r>
                      <a:r>
                        <a:rPr lang="ru-RU" dirty="0" smtClean="0"/>
                        <a:t>.</a:t>
                      </a:r>
                    </a:p>
                    <a:p>
                      <a:r>
                        <a:rPr lang="ru-RU" dirty="0" smtClean="0"/>
                        <a:t>  мак.</a:t>
                      </a:r>
                    </a:p>
                    <a:p>
                      <a:r>
                        <a:rPr lang="ru-RU" dirty="0" smtClean="0"/>
                        <a:t>     t°</a:t>
                      </a:r>
                      <a:endParaRPr lang="ru-RU" dirty="0">
                        <a:solidFill>
                          <a:schemeClr val="accent5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Абсол</a:t>
                      </a:r>
                      <a:r>
                        <a:rPr lang="ru-RU" dirty="0" smtClean="0"/>
                        <a:t>.</a:t>
                      </a:r>
                    </a:p>
                    <a:p>
                      <a:r>
                        <a:rPr lang="ru-RU" dirty="0" smtClean="0"/>
                        <a:t> мин.</a:t>
                      </a:r>
                    </a:p>
                    <a:p>
                      <a:r>
                        <a:rPr lang="ru-RU" dirty="0" smtClean="0"/>
                        <a:t>    t°</a:t>
                      </a:r>
                      <a:endParaRPr lang="ru-RU" dirty="0">
                        <a:solidFill>
                          <a:schemeClr val="accent5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Безморозный</a:t>
                      </a:r>
                    </a:p>
                    <a:p>
                      <a:r>
                        <a:rPr lang="ru-RU" dirty="0" smtClean="0"/>
                        <a:t>период</a:t>
                      </a:r>
                    </a:p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(дни)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Вегетационный период</a:t>
                      </a:r>
                    </a:p>
                    <a:p>
                      <a:r>
                        <a:rPr lang="ru-RU" dirty="0" smtClean="0">
                          <a:solidFill>
                            <a:schemeClr val="bg1"/>
                          </a:solidFill>
                        </a:rPr>
                        <a:t>(дни)</a:t>
                      </a:r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Сумма</a:t>
                      </a:r>
                    </a:p>
                    <a:p>
                      <a:r>
                        <a:rPr lang="ru-RU" dirty="0" smtClean="0"/>
                        <a:t>     t°</a:t>
                      </a:r>
                    </a:p>
                    <a:p>
                      <a:r>
                        <a:rPr lang="ru-RU" dirty="0" smtClean="0"/>
                        <a:t>выше</a:t>
                      </a:r>
                    </a:p>
                    <a:p>
                      <a:r>
                        <a:rPr lang="ru-RU" dirty="0" smtClean="0"/>
                        <a:t>+</a:t>
                      </a:r>
                      <a:r>
                        <a:rPr lang="ru-RU" baseline="0" dirty="0" smtClean="0"/>
                        <a:t> 10°С</a:t>
                      </a:r>
                      <a:endParaRPr lang="ru-RU" dirty="0">
                        <a:solidFill>
                          <a:schemeClr val="accent5">
                            <a:lumMod val="1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41237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+3,1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19,5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-13,0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+38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-46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145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135-140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2300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28600" y="1879600"/>
          <a:ext cx="8686800" cy="40640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8686800"/>
              </a:tblGrid>
              <a:tr h="406400">
                <a:tc>
                  <a:txBody>
                    <a:bodyPr/>
                    <a:lstStyle/>
                    <a:p>
                      <a:r>
                        <a:rPr lang="ru-RU" dirty="0" smtClean="0"/>
                        <a:t>                                           Ресурсы тепла (г. Барыш)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228600" y="4572000"/>
          <a:ext cx="8686800" cy="18288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209967"/>
                <a:gridCol w="2209967"/>
                <a:gridCol w="2209967"/>
                <a:gridCol w="2056899"/>
              </a:tblGrid>
              <a:tr h="72390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Годовое количество осадков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Осадки</a:t>
                      </a:r>
                      <a:r>
                        <a:rPr lang="ru-RU" baseline="0" dirty="0" smtClean="0"/>
                        <a:t> теплого периода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Осадки холодного периода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ГТК за период с </a:t>
                      </a:r>
                      <a:r>
                        <a:rPr lang="en-US" dirty="0" smtClean="0"/>
                        <a:t>t°</a:t>
                      </a:r>
                      <a:r>
                        <a:rPr lang="ru-RU" dirty="0" smtClean="0"/>
                        <a:t> +10°</a:t>
                      </a:r>
                      <a:endParaRPr lang="ru-RU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72390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452мм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310 мм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142 мм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1,1</a:t>
                      </a:r>
                    </a:p>
                    <a:p>
                      <a:pPr algn="ctr"/>
                      <a:endParaRPr lang="ru-RU" dirty="0" smtClean="0"/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228600" y="4191000"/>
          <a:ext cx="8686800" cy="381000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8686800"/>
              </a:tblGrid>
              <a:tr h="381000">
                <a:tc>
                  <a:txBody>
                    <a:bodyPr/>
                    <a:lstStyle/>
                    <a:p>
                      <a:r>
                        <a:rPr lang="ru-RU" dirty="0" smtClean="0"/>
                        <a:t>                                     Условия увлажнения (г, Барыш)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1390650" y="146050"/>
            <a:ext cx="7302500" cy="1377950"/>
          </a:xfrm>
        </p:spPr>
      </p:pic>
      <p:sp>
        <p:nvSpPr>
          <p:cNvPr id="52226" name="Текст 6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4040188" cy="381000"/>
          </a:xfrm>
        </p:spPr>
        <p:txBody>
          <a:bodyPr/>
          <a:lstStyle/>
          <a:p>
            <a:pPr eaLnBrk="1" hangingPunct="1"/>
            <a:endParaRPr lang="ru-RU" sz="3200" smtClean="0">
              <a:solidFill>
                <a:srgbClr val="FF0000"/>
              </a:solidFill>
            </a:endParaRPr>
          </a:p>
          <a:p>
            <a:pPr eaLnBrk="1" hangingPunct="1"/>
            <a:r>
              <a:rPr lang="ru-RU" sz="3200" smtClean="0">
                <a:solidFill>
                  <a:srgbClr val="FF0000"/>
                </a:solidFill>
              </a:rPr>
              <a:t>            </a:t>
            </a:r>
            <a:r>
              <a:rPr lang="ru-RU" sz="3600" smtClean="0">
                <a:solidFill>
                  <a:srgbClr val="FF0000"/>
                </a:solidFill>
              </a:rPr>
              <a:t>Лето</a:t>
            </a:r>
          </a:p>
        </p:txBody>
      </p:sp>
      <p:pic>
        <p:nvPicPr>
          <p:cNvPr id="52227" name="Picture 2" descr="C:\Documents and Settings\Пользователь\Рабочий стол\Наталья Николаевна\Изображение 0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04800" y="1828800"/>
            <a:ext cx="4038600" cy="2133600"/>
          </a:xfrm>
        </p:spPr>
      </p:pic>
      <p:sp>
        <p:nvSpPr>
          <p:cNvPr id="52228" name="Текст 7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293687"/>
          </a:xfrm>
        </p:spPr>
        <p:txBody>
          <a:bodyPr/>
          <a:lstStyle/>
          <a:p>
            <a:pPr eaLnBrk="1" hangingPunct="1"/>
            <a:r>
              <a:rPr lang="ru-RU" smtClean="0"/>
              <a:t>             </a:t>
            </a:r>
            <a:r>
              <a:rPr lang="ru-RU" sz="3600" smtClean="0">
                <a:solidFill>
                  <a:srgbClr val="002060"/>
                </a:solidFill>
              </a:rPr>
              <a:t>Зима</a:t>
            </a:r>
          </a:p>
        </p:txBody>
      </p:sp>
      <p:sp>
        <p:nvSpPr>
          <p:cNvPr id="52229" name="Объект 8"/>
          <p:cNvSpPr>
            <a:spLocks noGrp="1"/>
          </p:cNvSpPr>
          <p:nvPr>
            <p:ph sz="quarter" idx="4"/>
          </p:nvPr>
        </p:nvSpPr>
        <p:spPr>
          <a:xfrm>
            <a:off x="304800" y="2174875"/>
            <a:ext cx="8382000" cy="3951288"/>
          </a:xfrm>
        </p:spPr>
        <p:txBody>
          <a:bodyPr/>
          <a:lstStyle/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r>
              <a:rPr lang="ru-RU" sz="3600" smtClean="0"/>
              <a:t>        </a:t>
            </a:r>
            <a:r>
              <a:rPr lang="ru-RU" sz="3600" b="1" smtClean="0">
                <a:solidFill>
                  <a:srgbClr val="00B050"/>
                </a:solidFill>
              </a:rPr>
              <a:t>Весна</a:t>
            </a:r>
            <a:r>
              <a:rPr lang="ru-RU" sz="3600" smtClean="0">
                <a:solidFill>
                  <a:srgbClr val="00B050"/>
                </a:solidFill>
              </a:rPr>
              <a:t>   </a:t>
            </a:r>
            <a:r>
              <a:rPr lang="ru-RU" sz="3600" smtClean="0"/>
              <a:t>                   </a:t>
            </a:r>
            <a:r>
              <a:rPr lang="ru-RU" sz="3600" b="1" smtClean="0">
                <a:solidFill>
                  <a:srgbClr val="FFC000"/>
                </a:solidFill>
              </a:rPr>
              <a:t>Осень</a:t>
            </a:r>
            <a:r>
              <a:rPr lang="ru-RU" sz="3600" smtClean="0"/>
              <a:t>                  </a:t>
            </a:r>
            <a:r>
              <a:rPr lang="ru-RU" smtClean="0"/>
              <a:t>Осень</a:t>
            </a:r>
          </a:p>
        </p:txBody>
      </p:sp>
      <p:pic>
        <p:nvPicPr>
          <p:cNvPr id="52230" name="Picture 2" descr="C:\Documents and Settings\Пользователь\Рабочий стол\Наталья Николаевна\Изображение 86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828800"/>
            <a:ext cx="4267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2" descr="C:\Documents and Settings\Пользователь\Рабочий стол\Наталья Николаевна\Изображение 61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4572000"/>
            <a:ext cx="4114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2" name="Picture 2" descr="C:\Documents and Settings\Пользователь\Рабочий стол\фото прир. Бар\P831087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0" y="4572000"/>
            <a:ext cx="4267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3" name="Picture 2" descr="D:\Мои рисунки\zimaa-201[1]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29000" y="1219200"/>
            <a:ext cx="1828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1189038" y="207963"/>
            <a:ext cx="7589837" cy="1352550"/>
          </a:xfrm>
        </p:spPr>
      </p:pic>
      <p:sp>
        <p:nvSpPr>
          <p:cNvPr id="53250" name="Текст 2"/>
          <p:cNvSpPr>
            <a:spLocks noGrp="1"/>
          </p:cNvSpPr>
          <p:nvPr>
            <p:ph type="body" idx="1"/>
          </p:nvPr>
        </p:nvSpPr>
        <p:spPr>
          <a:xfrm>
            <a:off x="228600" y="6248400"/>
            <a:ext cx="8534400" cy="457200"/>
          </a:xfrm>
        </p:spPr>
        <p:txBody>
          <a:bodyPr/>
          <a:lstStyle/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</p:txBody>
      </p:sp>
      <p:sp>
        <p:nvSpPr>
          <p:cNvPr id="53251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3252" name="Объект 5"/>
          <p:cNvSpPr>
            <a:spLocks noGrp="1"/>
          </p:cNvSpPr>
          <p:nvPr>
            <p:ph sz="quarter" idx="4"/>
          </p:nvPr>
        </p:nvSpPr>
        <p:spPr>
          <a:xfrm>
            <a:off x="3962400" y="1447800"/>
            <a:ext cx="5029200" cy="52578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sz="1800" smtClean="0"/>
              <a:t>В Барышском районе густая сеть поверхностных вод. Всего в районе 30 рек и речек несут по его территории свои воды. Реки имеют смешанное питание и следующие фазы водного режима: весеннее половодье, летняя и зимняя межень, летние и осенние дождевые паводки.</a:t>
            </a:r>
          </a:p>
          <a:p>
            <a:pPr marL="0" indent="0" eaLnBrk="1" hangingPunct="1">
              <a:buFontTx/>
              <a:buNone/>
            </a:pPr>
            <a:r>
              <a:rPr lang="ru-RU" sz="1800" smtClean="0"/>
              <a:t>К юго-западу от города Барыша находится крупнейший в области водораздельный узел, представляющий собой возвышенное плато. Здесь берут начало реки: Сызранка, Сыр- Барыш, Темрязанка, Малая Свияга. В юго-западной части Барышского района</a:t>
            </a:r>
          </a:p>
          <a:p>
            <a:pPr marL="0" indent="0" eaLnBrk="1" hangingPunct="1">
              <a:buFontTx/>
              <a:buNone/>
            </a:pPr>
            <a:r>
              <a:rPr lang="ru-RU" sz="1800" smtClean="0"/>
              <a:t>находится Южно-Ульяновский водораздел.</a:t>
            </a:r>
          </a:p>
          <a:p>
            <a:pPr marL="0" indent="0" eaLnBrk="1" hangingPunct="1">
              <a:buFontTx/>
              <a:buNone/>
            </a:pPr>
            <a:r>
              <a:rPr lang="ru-RU" sz="1800" smtClean="0"/>
              <a:t>С него берут начало реки Сура и Барыш.</a:t>
            </a:r>
          </a:p>
          <a:p>
            <a:pPr marL="0" indent="0" eaLnBrk="1" hangingPunct="1">
              <a:buFontTx/>
              <a:buNone/>
            </a:pPr>
            <a:r>
              <a:rPr lang="ru-RU" sz="1800" smtClean="0"/>
              <a:t>К малым рекам относятся: Самородка, Решетка, Чилим, Сыр-Барыш, Хомутерька.</a:t>
            </a:r>
          </a:p>
          <a:p>
            <a:pPr marL="0" indent="0" eaLnBrk="1" hangingPunct="1">
              <a:buFontTx/>
              <a:buNone/>
            </a:pPr>
            <a:endParaRPr lang="ru-RU" sz="1800" smtClean="0"/>
          </a:p>
          <a:p>
            <a:pPr marL="0" indent="0" eaLnBrk="1" hangingPunct="1">
              <a:buFontTx/>
              <a:buNone/>
            </a:pPr>
            <a:endParaRPr lang="ru-RU" sz="1800" smtClean="0"/>
          </a:p>
        </p:txBody>
      </p:sp>
      <p:pic>
        <p:nvPicPr>
          <p:cNvPr id="53253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228600" y="1752600"/>
            <a:ext cx="3733800" cy="4495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C:\Documents and Settings\Пользователь\Рабочий стол\Ульяновск\фото река\P60508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39775" y="-554038"/>
            <a:ext cx="10623550" cy="796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аголовок 1"/>
          <p:cNvPicPr>
            <a:picLocks noGrp="1" noChangeArrowheads="1"/>
          </p:cNvPicPr>
          <p:nvPr>
            <p:ph type="title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-66675" y="354013"/>
            <a:ext cx="9429750" cy="14081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5298" name="Picture 2" descr="C:\Documents and Settings\Пользователь\Рабочий стол\С рабочего стола\map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228600"/>
            <a:ext cx="6858000" cy="6400800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562600" y="685800"/>
            <a:ext cx="3200400" cy="4267200"/>
          </a:xfr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/>
          <a:p>
            <a:pPr eaLnBrk="1" hangingPunct="1">
              <a:defRPr/>
            </a:pPr>
            <a:r>
              <a:rPr lang="ru-RU" sz="2000" dirty="0" smtClean="0">
                <a:ln w="12700"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Самой крупной рекой </a:t>
            </a:r>
            <a:r>
              <a:rPr lang="ru-RU" sz="2000" dirty="0" err="1" smtClean="0">
                <a:ln w="12700"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Барышского</a:t>
            </a:r>
            <a:r>
              <a:rPr lang="ru-RU" sz="2000" dirty="0" smtClean="0">
                <a:ln w="12700"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 района является река Барыш. Река берет начало в южной части района, с возвышенности </a:t>
            </a:r>
            <a:r>
              <a:rPr lang="ru-RU" sz="2000" dirty="0" err="1" smtClean="0">
                <a:ln w="12700"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Сурская</a:t>
            </a:r>
            <a:r>
              <a:rPr lang="ru-RU" sz="2000" dirty="0" smtClean="0">
                <a:ln w="12700">
                  <a:solidFill>
                    <a:srgbClr val="002060"/>
                  </a:solidFill>
                </a:ln>
                <a:solidFill>
                  <a:srgbClr val="0070C0"/>
                </a:solidFill>
              </a:rPr>
              <a:t> Шишка, высоте 314м.. Русло извилистое. Пойма  имеет плоский рельеф, покрыта лугами.  Река Барыш – самая длинная река Ульяновской области</a:t>
            </a:r>
            <a:r>
              <a:rPr lang="ru-RU" sz="2000" dirty="0" smtClean="0">
                <a:solidFill>
                  <a:srgbClr val="0070C0"/>
                </a:solidFill>
              </a:rPr>
              <a:t>.</a:t>
            </a:r>
            <a:endParaRPr lang="ru-RU" sz="2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Пользователь\Рабочий стол\Ульяновск\поход\SAM_029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836613"/>
            <a:ext cx="3810000" cy="3278187"/>
          </a:xfrm>
        </p:spPr>
      </p:pic>
      <p:pic>
        <p:nvPicPr>
          <p:cNvPr id="3" name="Picture 2" descr="C:\Documents and Settings\Пользователь\Рабочий стол\Ульяновск\поход\SAM_028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267200" y="836613"/>
            <a:ext cx="4648200" cy="3125787"/>
          </a:xfrm>
        </p:spPr>
      </p:pic>
      <p:pic>
        <p:nvPicPr>
          <p:cNvPr id="4" name="Picture 2" descr="C:\Documents and Settings\Пользователь\Рабочий стол\Ульяновск\фото река\P605079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810000"/>
            <a:ext cx="3962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Documents and Settings\Пользователь\Рабочий стол\Ульяновск\фото река\P605082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67200" y="3810000"/>
            <a:ext cx="4648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Documents and Settings\Пользователь\Рабочий стол\Ульяновск\фото река\P605080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836613"/>
            <a:ext cx="8458200" cy="586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74638"/>
            <a:ext cx="7400948" cy="1143000"/>
          </a:xfr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prstTxWarp prst="textDeflateBottom">
              <a:avLst/>
            </a:prstTxWarp>
          </a:bodyPr>
          <a:lstStyle/>
          <a:p>
            <a:pPr eaLnBrk="1" hangingPunct="1">
              <a:defRPr/>
            </a:pPr>
            <a:r>
              <a:rPr lang="ru-RU" dirty="0" smtClean="0">
                <a:solidFill>
                  <a:srgbClr val="0070C0"/>
                </a:solidFill>
              </a:rPr>
              <a:t>Подземные воды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7346" name="Picture 2" descr="C:\Documents and Settings\Пользователь\Рабочий стол\Родники\Лесная Дач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0" y="1447800"/>
            <a:ext cx="4114800" cy="4572000"/>
          </a:xfrm>
        </p:spPr>
      </p:pic>
      <p:grpSp>
        <p:nvGrpSpPr>
          <p:cNvPr id="5" name="Объект 4"/>
          <p:cNvGrpSpPr>
            <a:grpSpLocks noGrp="1"/>
          </p:cNvGrpSpPr>
          <p:nvPr/>
        </p:nvGrpSpPr>
        <p:grpSpPr bwMode="auto">
          <a:xfrm>
            <a:off x="219075" y="1352550"/>
            <a:ext cx="4432300" cy="4786313"/>
            <a:chOff x="138" y="852"/>
            <a:chExt cx="2792" cy="3015"/>
          </a:xfrm>
        </p:grpSpPr>
        <p:pic>
          <p:nvPicPr>
            <p:cNvPr id="57347" name="Объект 4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38" y="852"/>
              <a:ext cx="2792" cy="3015"/>
            </a:xfrm>
            <a:prstGeom prst="rect">
              <a:avLst/>
            </a:prstGeom>
            <a:noFill/>
          </p:spPr>
        </p:pic>
        <p:sp>
          <p:nvSpPr>
            <p:cNvPr id="57348" name="Text Box 4"/>
            <p:cNvSpPr txBox="1">
              <a:spLocks noChangeArrowheads="1"/>
            </p:cNvSpPr>
            <p:nvPr/>
          </p:nvSpPr>
          <p:spPr bwMode="auto">
            <a:xfrm>
              <a:off x="144" y="864"/>
              <a:ext cx="2784" cy="2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FontTx/>
                <a:buChar char="•"/>
              </a:pPr>
              <a:r>
                <a:rPr lang="ru-RU" sz="2400"/>
                <a:t>Территория Барышского района богата подземными водами. Водоносные горизонты района в основном относятся к водоносным горизонтам палеогеновых отложений Камышенскому водоносному горизонту,и горизонтам четвертичных отложений.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Текст 5"/>
          <p:cNvSpPr>
            <a:spLocks noGrp="1"/>
          </p:cNvSpPr>
          <p:nvPr>
            <p:ph type="body" sz="half" idx="2"/>
          </p:nvPr>
        </p:nvSpPr>
        <p:spPr>
          <a:xfrm>
            <a:off x="4419600" y="5029200"/>
            <a:ext cx="3886200" cy="1371600"/>
          </a:xfrm>
        </p:spPr>
        <p:txBody>
          <a:bodyPr/>
          <a:lstStyle/>
          <a:p>
            <a:pPr algn="ctr" eaLnBrk="1" hangingPunct="1"/>
            <a:r>
              <a:rPr lang="ru-RU" smtClean="0"/>
              <a:t>Подготовила учитель высшей  категории</a:t>
            </a:r>
          </a:p>
          <a:p>
            <a:pPr algn="ctr" eaLnBrk="1" hangingPunct="1"/>
            <a:r>
              <a:rPr lang="ru-RU" smtClean="0"/>
              <a:t>                    МОУ СОШ №1                                                          имени Героя Российской Федерации          	Ю.Д. Недвиги МО       «Барышский район» Ульяновской области</a:t>
            </a:r>
          </a:p>
          <a:p>
            <a:pPr algn="ctr" eaLnBrk="1" hangingPunct="1"/>
            <a:r>
              <a:rPr lang="ru-RU" smtClean="0"/>
              <a:t>       Репакова Наталья Николаевна</a:t>
            </a:r>
          </a:p>
        </p:txBody>
      </p:sp>
      <p:sp>
        <p:nvSpPr>
          <p:cNvPr id="39938" name="Рисунок 4"/>
          <p:cNvSpPr>
            <a:spLocks noGrp="1"/>
          </p:cNvSpPr>
          <p:nvPr>
            <p:ph type="pic" idx="1"/>
          </p:nvPr>
        </p:nvSpPr>
        <p:spPr/>
      </p:sp>
      <p:pic>
        <p:nvPicPr>
          <p:cNvPr id="39939" name="Picture 1" descr="\\SERVER\Share\Портфолио школы\Фотоальбом\2011-2012\фото школы\IMG_106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38" y="428625"/>
            <a:ext cx="5729287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8370" name="Объект 2"/>
          <p:cNvSpPr>
            <a:spLocks noGrp="1"/>
          </p:cNvSpPr>
          <p:nvPr>
            <p:ph sz="half" idx="1"/>
          </p:nvPr>
        </p:nvSpPr>
        <p:spPr>
          <a:xfrm>
            <a:off x="457200" y="4876800"/>
            <a:ext cx="8305800" cy="1524000"/>
          </a:xfrm>
        </p:spPr>
        <p:txBody>
          <a:bodyPr/>
          <a:lstStyle/>
          <a:p>
            <a:pPr eaLnBrk="1" hangingPunct="1"/>
            <a:r>
              <a:rPr lang="ru-RU" sz="2400" smtClean="0"/>
              <a:t>В Барышском крае много интересных родников. К юго – западу от г. Барыша находится село Семиродники. В окрестностях села  выбивает семь родников с вкусной, холодной водой.</a:t>
            </a:r>
          </a:p>
        </p:txBody>
      </p:sp>
      <p:pic>
        <p:nvPicPr>
          <p:cNvPr id="5" name="Picture 5" descr="DSC0097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457200"/>
            <a:ext cx="3995738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Пользователь\Рабочий стол\Родники\Лесная Дач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457200"/>
            <a:ext cx="4038600" cy="4343400"/>
          </a:xfrm>
        </p:spPr>
      </p:pic>
      <p:pic>
        <p:nvPicPr>
          <p:cNvPr id="4" name="Picture 2" descr="C:\Documents and Settings\Пользователь\Рабочий стол\Родники\Родник Барыш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9138" y="381000"/>
            <a:ext cx="79248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Documents and Settings\Пользователь\Рабочий стол\Ульяновск\родник\SAM_022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" y="304800"/>
            <a:ext cx="804545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4800" y="152400"/>
            <a:ext cx="4267200" cy="6400800"/>
          </a:xfrm>
        </p:spPr>
        <p:txBody>
          <a:bodyPr/>
          <a:lstStyle/>
          <a:p>
            <a:pPr indent="449263" algn="just" eaLnBrk="1" hangingPunct="1"/>
            <a:endParaRPr lang="ru-RU" sz="1600" smtClean="0">
              <a:latin typeface="Times New Roman" pitchFamily="18" charset="0"/>
              <a:cs typeface="Times New Roman" pitchFamily="18" charset="0"/>
            </a:endParaRPr>
          </a:p>
          <a:p>
            <a:pPr indent="449263" algn="just" eaLnBrk="1" hangingPunct="1"/>
            <a:r>
              <a:rPr lang="ru-RU" sz="16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Барышском районе находится, пожалуй, один из самых значимых в духовном плане родников Симбирской епархии – родник «Живоносный источник». Именно здесь была обретена главная наша святыня – Жадовская Чудотворная икона Казанской Божией Матери. Одному Богу известно, сколько православных получили исцеление от этой водицы. С 1847 года вплоть до 1927 года по разрешению Святейшего Синода ежегодно с иконой стали совершать крестный ход в Симбирск и обратно. В настоящее время рядом с родником находится небольшая часовенка с купальней. Сам родник в прекрасном состоянии, и по-прежнему к нему стекаются паломники отовсюду. Перед иконой Казанской Божьей Матери молятся об избавлении от нашествия врагов, о прозрении слепых очей, о заступничестве перед Богом во всех бедах и напастях. </a:t>
            </a:r>
            <a:endParaRPr lang="ru-RU" sz="1600" smtClean="0">
              <a:solidFill>
                <a:srgbClr val="002060"/>
              </a:solidFill>
              <a:latin typeface="Calibri" pitchFamily="34" charset="0"/>
              <a:cs typeface="Times New Roman" pitchFamily="18" charset="0"/>
            </a:endParaRPr>
          </a:p>
          <a:p>
            <a:pPr indent="449263" eaLnBrk="1" hangingPunct="1"/>
            <a:endParaRPr lang="ru-RU" sz="1600" smtClean="0"/>
          </a:p>
        </p:txBody>
      </p:sp>
      <p:pic>
        <p:nvPicPr>
          <p:cNvPr id="1026" name="Picture 2" descr="C:\Documents and Settings\Пользователь\Рабочий стол\красоты Барышского района\жадовка 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724400" y="3124200"/>
            <a:ext cx="4114800" cy="3429000"/>
          </a:xfrm>
        </p:spPr>
      </p:pic>
      <p:pic>
        <p:nvPicPr>
          <p:cNvPr id="4" name="Picture 2" descr="C:\Documents and Settings\Пользователь\Рабочий стол\красоты Барышского района\Учхоз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304800"/>
            <a:ext cx="4114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ru-RU" smtClean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  <a:p>
            <a:pPr marL="0" indent="0" eaLnBrk="1" hangingPunct="1">
              <a:buFontTx/>
              <a:buNone/>
              <a:defRPr/>
            </a:pPr>
            <a:endParaRPr lang="ru-RU" dirty="0"/>
          </a:p>
        </p:txBody>
      </p:sp>
      <p:sp>
        <p:nvSpPr>
          <p:cNvPr id="60419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endParaRPr lang="ru-RU" smtClean="0"/>
          </a:p>
        </p:txBody>
      </p:sp>
      <p:pic>
        <p:nvPicPr>
          <p:cNvPr id="3074" name="Picture 2" descr="G:\фото Барышский район\DSC044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981075"/>
            <a:ext cx="8280400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G:\фото Барышский район\DSC044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981075"/>
            <a:ext cx="8283575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G:\природа\P102086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" y="981075"/>
            <a:ext cx="8281988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051720" y="188640"/>
            <a:ext cx="5472608" cy="584775"/>
          </a:xfrm>
          <a:prstGeom prst="rect">
            <a:avLst/>
          </a:prstGeom>
          <a:noFill/>
        </p:spPr>
        <p:txBody>
          <a:bodyPr>
            <a:prstTxWarp prst="textDeflate">
              <a:avLst/>
            </a:prstTxWarp>
            <a:spAutoFit/>
          </a:bodyPr>
          <a:lstStyle/>
          <a:p>
            <a:pPr>
              <a:defRPr/>
            </a:pPr>
            <a:r>
              <a:rPr lang="ru-RU" sz="3200" dirty="0" err="1">
                <a:solidFill>
                  <a:srgbClr val="002060"/>
                </a:solidFill>
              </a:rPr>
              <a:t>Жадовский</a:t>
            </a:r>
            <a:r>
              <a:rPr lang="ru-RU" sz="3200" dirty="0">
                <a:solidFill>
                  <a:srgbClr val="002060"/>
                </a:solidFill>
              </a:rPr>
              <a:t> монастырь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274638"/>
            <a:ext cx="6286544" cy="796908"/>
          </a:xfr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prstTxWarp prst="textWave2">
              <a:avLst>
                <a:gd name="adj1" fmla="val 19965"/>
                <a:gd name="adj2" fmla="val -4013"/>
              </a:avLst>
            </a:prstTxWarp>
          </a:bodyPr>
          <a:lstStyle/>
          <a:p>
            <a:pPr eaLnBrk="1" hangingPunct="1">
              <a:defRPr/>
            </a:pPr>
            <a:r>
              <a:rPr lang="ru-RU" dirty="0" smtClean="0">
                <a:solidFill>
                  <a:srgbClr val="0070C0"/>
                </a:solidFill>
              </a:rPr>
              <a:t>Пруды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61442" name="Объект 5"/>
          <p:cNvSpPr>
            <a:spLocks noGrp="1"/>
          </p:cNvSpPr>
          <p:nvPr>
            <p:ph sz="half" idx="1"/>
          </p:nvPr>
        </p:nvSpPr>
        <p:spPr>
          <a:xfrm>
            <a:off x="152400" y="1295400"/>
            <a:ext cx="8693150" cy="46038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smtClean="0"/>
              <a:t> </a:t>
            </a:r>
          </a:p>
          <a:p>
            <a:pPr marL="0" indent="0" eaLnBrk="1" hangingPunct="1">
              <a:buFontTx/>
              <a:buNone/>
            </a:pPr>
            <a:endParaRPr lang="ru-RU" smtClean="0"/>
          </a:p>
          <a:p>
            <a:pPr marL="0" indent="0" eaLnBrk="1" hangingPunct="1">
              <a:buFontTx/>
              <a:buNone/>
            </a:pPr>
            <a:endParaRPr lang="ru-RU" smtClean="0"/>
          </a:p>
          <a:p>
            <a:pPr marL="0" indent="0" eaLnBrk="1" hangingPunct="1">
              <a:buFontTx/>
              <a:buNone/>
            </a:pPr>
            <a:endParaRPr lang="ru-RU" smtClean="0"/>
          </a:p>
          <a:p>
            <a:pPr marL="0" indent="0" eaLnBrk="1" hangingPunct="1">
              <a:buFontTx/>
              <a:buNone/>
            </a:pPr>
            <a:r>
              <a:rPr lang="ru-RU" smtClean="0"/>
              <a:t>с. Павловка                           с. Кармалейка </a:t>
            </a:r>
          </a:p>
          <a:p>
            <a:pPr marL="0" indent="0" eaLnBrk="1" hangingPunct="1">
              <a:buFontTx/>
              <a:buNone/>
            </a:pPr>
            <a:endParaRPr lang="ru-RU" smtClean="0"/>
          </a:p>
          <a:p>
            <a:pPr marL="0" indent="0" eaLnBrk="1" hangingPunct="1">
              <a:buFontTx/>
              <a:buNone/>
            </a:pPr>
            <a:endParaRPr lang="ru-RU" smtClean="0"/>
          </a:p>
          <a:p>
            <a:pPr marL="0" indent="0" eaLnBrk="1" hangingPunct="1">
              <a:buFontTx/>
              <a:buNone/>
            </a:pPr>
            <a:endParaRPr lang="ru-RU" smtClean="0"/>
          </a:p>
          <a:p>
            <a:pPr marL="0" indent="0" eaLnBrk="1" hangingPunct="1">
              <a:buFontTx/>
              <a:buNone/>
            </a:pPr>
            <a:r>
              <a:rPr lang="ru-RU" smtClean="0"/>
              <a:t>    </a:t>
            </a:r>
          </a:p>
          <a:p>
            <a:pPr marL="0" indent="0" eaLnBrk="1" hangingPunct="1">
              <a:buFontTx/>
              <a:buNone/>
            </a:pPr>
            <a:r>
              <a:rPr lang="ru-RU" smtClean="0"/>
              <a:t>                                 «Лопата»</a:t>
            </a:r>
          </a:p>
          <a:p>
            <a:pPr marL="0" indent="0" eaLnBrk="1" hangingPunct="1">
              <a:buFontTx/>
              <a:buNone/>
            </a:pPr>
            <a:endParaRPr lang="ru-RU" smtClean="0"/>
          </a:p>
          <a:p>
            <a:pPr marL="0" indent="0" eaLnBrk="1" hangingPunct="1">
              <a:buFontTx/>
              <a:buNone/>
            </a:pPr>
            <a:endParaRPr lang="ru-RU" smtClean="0"/>
          </a:p>
          <a:p>
            <a:pPr marL="0" indent="0" eaLnBrk="1" hangingPunct="1">
              <a:buFontTx/>
              <a:buNone/>
            </a:pPr>
            <a:endParaRPr lang="ru-RU" smtClean="0"/>
          </a:p>
          <a:p>
            <a:pPr marL="0" indent="0" eaLnBrk="1" hangingPunct="1">
              <a:buFontTx/>
              <a:buNone/>
            </a:pPr>
            <a:endParaRPr lang="ru-RU" smtClean="0"/>
          </a:p>
          <a:p>
            <a:pPr marL="0" indent="0" eaLnBrk="1" hangingPunct="1">
              <a:buFontTx/>
              <a:buNone/>
            </a:pPr>
            <a:r>
              <a:rPr lang="ru-RU" smtClean="0"/>
              <a:t>                            «Лопата»                         </a:t>
            </a:r>
          </a:p>
        </p:txBody>
      </p:sp>
      <p:pic>
        <p:nvPicPr>
          <p:cNvPr id="3" name="Picture 2" descr="C:\Documents and Settings\Пользователь\Рабочий стол\Наталья Николаевна\Изображение 59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165600" y="4038600"/>
            <a:ext cx="4679950" cy="2590800"/>
          </a:xfrm>
        </p:spPr>
      </p:pic>
      <p:pic>
        <p:nvPicPr>
          <p:cNvPr id="4" name="Picture 2" descr="C:\Documents and Settings\Пользователь\Рабочий стол\красоты Барышского района\Елховк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3733800"/>
            <a:ext cx="384175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Documents and Settings\Пользователь\Рабочий стол\Наталья Николаевна\Изображение 03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65600" y="1295400"/>
            <a:ext cx="46799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Пользователь\Рабочий стол\Наталья Николаевна\IMG_048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1295400"/>
            <a:ext cx="38417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Пользователь\Рабочий стол\Наталья Николаевна\IMG_047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0" y="1143000"/>
            <a:ext cx="8591550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G:\природа\P117046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5750" y="1109663"/>
            <a:ext cx="8666163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 descr="F:\Барыш\Барыш. прир.2\Изображение 0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81000" y="304800"/>
            <a:ext cx="8534400" cy="6096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85728"/>
            <a:ext cx="6829444" cy="1447800"/>
          </a:xfr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prstTxWarp prst="textWave2">
              <a:avLst>
                <a:gd name="adj1" fmla="val 20000"/>
                <a:gd name="adj2" fmla="val -1233"/>
              </a:avLst>
            </a:prstTxWarp>
          </a:bodyPr>
          <a:lstStyle/>
          <a:p>
            <a:pPr eaLnBrk="1" hangingPunct="1">
              <a:defRPr/>
            </a:pPr>
            <a:r>
              <a:rPr lang="ru-RU" dirty="0" smtClean="0">
                <a:solidFill>
                  <a:srgbClr val="00B050"/>
                </a:solidFill>
              </a:rPr>
              <a:t>Почвы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62467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 descr="C:\Documents and Settings\Пользователь\Рабочий стол\Наталья Николаевна\IMG_152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620713"/>
            <a:ext cx="8280400" cy="585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3"/>
          <a:srcRect/>
          <a:stretch>
            <a:fillRect/>
          </a:stretch>
        </p:blipFill>
        <p:spPr>
          <a:xfrm>
            <a:off x="450850" y="268288"/>
            <a:ext cx="8242300" cy="1158875"/>
          </a:xfrm>
        </p:spPr>
      </p:pic>
      <p:sp>
        <p:nvSpPr>
          <p:cNvPr id="63491" name="Объект 2"/>
          <p:cNvSpPr>
            <a:spLocks noGrp="1"/>
          </p:cNvSpPr>
          <p:nvPr>
            <p:ph sz="half" idx="4294967295"/>
          </p:nvPr>
        </p:nvSpPr>
        <p:spPr>
          <a:xfrm>
            <a:off x="381000" y="549275"/>
            <a:ext cx="8382000" cy="2346325"/>
          </a:xfrm>
        </p:spPr>
        <p:txBody>
          <a:bodyPr/>
          <a:lstStyle/>
          <a:p>
            <a:pPr eaLnBrk="1" hangingPunct="1"/>
            <a:r>
              <a:rPr lang="ru-RU" sz="2800" smtClean="0">
                <a:solidFill>
                  <a:srgbClr val="FFC000"/>
                </a:solidFill>
              </a:rPr>
              <a:t>Барышский район расположен в зоне переходной лесостепи, для которой характерно разнообразие почвенных разновидностей, сочетание серых лесных почв с различными черноземами.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eaLnBrk="1" hangingPunct="1"/>
            <a:r>
              <a:rPr lang="ru-RU" sz="3200" smtClean="0"/>
              <a:t>Почвенные разновидности</a:t>
            </a:r>
          </a:p>
        </p:txBody>
      </p:sp>
      <p:sp>
        <p:nvSpPr>
          <p:cNvPr id="645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486400"/>
          </a:xfrm>
        </p:spPr>
        <p:txBody>
          <a:bodyPr/>
          <a:lstStyle/>
          <a:p>
            <a:pPr eaLnBrk="1" hangingPunct="1"/>
            <a:r>
              <a:rPr lang="ru-RU" sz="2000" smtClean="0"/>
              <a:t>Наименование почв</a:t>
            </a:r>
          </a:p>
        </p:txBody>
      </p:sp>
      <p:graphicFrame>
        <p:nvGraphicFramePr>
          <p:cNvPr id="28734" name="Group 62"/>
          <p:cNvGraphicFramePr>
            <a:graphicFrameLocks noGrp="1"/>
          </p:cNvGraphicFramePr>
          <p:nvPr/>
        </p:nvGraphicFramePr>
        <p:xfrm>
          <a:off x="457200" y="838200"/>
          <a:ext cx="8305800" cy="5861050"/>
        </p:xfrm>
        <a:graphic>
          <a:graphicData uri="http://schemas.openxmlformats.org/drawingml/2006/table">
            <a:tbl>
              <a:tblPr/>
              <a:tblGrid>
                <a:gridCol w="533400"/>
                <a:gridCol w="3444875"/>
                <a:gridCol w="2481263"/>
                <a:gridCol w="1846262"/>
              </a:tblGrid>
              <a:tr h="7699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Площадь, га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%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911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13.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Светло-серые лесные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Серые лесные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Темно-серые лесные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Черноземы </a:t>
                      </a:r>
                      <a:r>
                        <a:rPr kumimoji="0" 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выщелочные</a:t>
                      </a: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Черноземы оподзоленные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Луговые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Торфяные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Болотные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Делювиальные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Пойменные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Песчаные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Овражно-балочный комплекс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Прочие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22948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22030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34034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12171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18368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3543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590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18,1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4231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1524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1833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18,8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18,0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27,9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9,9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15,0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3,4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2,2</a:t>
                      </a:r>
                    </a:p>
                  </a:txBody>
                  <a:tcPr horzOverflow="overflow"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1279525" y="268288"/>
            <a:ext cx="7413625" cy="1158875"/>
          </a:xfrm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685800" y="1623218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 flipV="1">
            <a:off x="5924550" y="3492500"/>
            <a:ext cx="247650" cy="24765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924550" y="3886200"/>
            <a:ext cx="247650" cy="2286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943600" y="4368800"/>
            <a:ext cx="228600" cy="2540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362200" y="2362200"/>
            <a:ext cx="762000" cy="68580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2133600" y="2362200"/>
            <a:ext cx="228600" cy="15240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934075" y="4343400"/>
            <a:ext cx="228600" cy="25400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377825" y="755650"/>
            <a:ext cx="8315325" cy="7394575"/>
          </a:xfrm>
        </p:spPr>
      </p:pic>
      <p:pic>
        <p:nvPicPr>
          <p:cNvPr id="66562" name="Picture 2" descr="D:\Мои рисунки\07207523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1752600"/>
            <a:ext cx="39624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3" name="Picture 2" descr="D:\Мои рисунки\butterfly13[1]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7086600" y="5181600"/>
            <a:ext cx="1676400" cy="13716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Заголовок 3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371600"/>
          </a:xfrm>
        </p:spPr>
        <p:txBody>
          <a:bodyPr/>
          <a:lstStyle/>
          <a:p>
            <a:r>
              <a:rPr lang="ru-RU" sz="1800" smtClean="0"/>
              <a:t>Барышский район расположен в лесостепной зоне. Основной тип растительности – леса. Основными лесообразующими породами являются: сосна обыкновенная, дуб обыкновенный, липа мелколистная,</a:t>
            </a:r>
            <a:br>
              <a:rPr lang="ru-RU" sz="1800" smtClean="0"/>
            </a:br>
            <a:r>
              <a:rPr lang="ru-RU" sz="1800" smtClean="0"/>
              <a:t>береза повислая, осина, рябина. Из лесных кустарников распространены:</a:t>
            </a:r>
            <a:br>
              <a:rPr lang="ru-RU" sz="1800" smtClean="0"/>
            </a:br>
            <a:r>
              <a:rPr lang="ru-RU" sz="1800" smtClean="0"/>
              <a:t>орешник, бересклет бородавчатый.</a:t>
            </a:r>
            <a:br>
              <a:rPr lang="ru-RU" sz="1800" smtClean="0"/>
            </a:br>
            <a:r>
              <a:rPr lang="ru-RU" sz="1800" smtClean="0"/>
              <a:t/>
            </a:r>
            <a:br>
              <a:rPr lang="ru-RU" sz="1800" smtClean="0"/>
            </a:br>
            <a:endParaRPr lang="ru-RU" sz="1800" smtClean="0"/>
          </a:p>
        </p:txBody>
      </p:sp>
      <p:pic>
        <p:nvPicPr>
          <p:cNvPr id="1026" name="Picture 2" descr="C:\Documents and Settings\Пользователь\Рабочий стол\Бар. район\фото прир. Бар\P831087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" y="1676400"/>
            <a:ext cx="4191000" cy="4724400"/>
          </a:xfrm>
        </p:spPr>
      </p:pic>
      <p:pic>
        <p:nvPicPr>
          <p:cNvPr id="2" name="Picture 2" descr="C:\Documents and Settings\Пользователь\Рабочий стол\Бар. район\фото прир. Бар\P831087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8200" y="1676400"/>
            <a:ext cx="4038600" cy="4724400"/>
          </a:xfrm>
        </p:spPr>
      </p:pic>
      <p:pic>
        <p:nvPicPr>
          <p:cNvPr id="3" name="Picture 2" descr="C:\Documents and Settings\Пользователь\Рабочий стол\пейзаж\P103094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676400"/>
            <a:ext cx="8229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Documents and Settings\Пользователь\Рабочий стол\пейзаж\P103094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1676400"/>
            <a:ext cx="8229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Documents and Settings\Пользователь\Рабочий стол\Наталья Николаевна\Изображение 66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1676400"/>
            <a:ext cx="832008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Пользователь\Рабочий стол\Наталья Николаевна\Изображение 88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" y="1689100"/>
            <a:ext cx="8320088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3900" y="1231900"/>
            <a:ext cx="3035300" cy="4648200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sz="3200" dirty="0" err="1" smtClean="0">
                <a:solidFill>
                  <a:srgbClr val="C00000"/>
                </a:solidFill>
              </a:rPr>
              <a:t>Барышский</a:t>
            </a:r>
            <a:r>
              <a:rPr lang="ru-RU" sz="3200" dirty="0" smtClean="0">
                <a:solidFill>
                  <a:srgbClr val="C00000"/>
                </a:solidFill>
              </a:rPr>
              <a:t> район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расположен в юго-западной части Ульяновской области. О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бразован в </a:t>
            </a:r>
            <a:r>
              <a:rPr lang="ru-RU" sz="2400" dirty="0" smtClean="0">
                <a:solidFill>
                  <a:srgbClr val="C00000"/>
                </a:solidFill>
              </a:rPr>
              <a:t>1928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году.</a:t>
            </a:r>
            <a:b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Площадь района –</a:t>
            </a:r>
            <a:b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2255,8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тыс. км</a:t>
            </a:r>
            <a:r>
              <a:rPr lang="ru-RU" sz="2400" dirty="0" smtClean="0">
                <a:solidFill>
                  <a:srgbClr val="C00000"/>
                </a:solidFill>
              </a:rPr>
              <a:t>, 6%</a:t>
            </a: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всей территории </a:t>
            </a:r>
            <a:b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Ульяновской области.</a:t>
            </a:r>
            <a:b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ru-RU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Центр – город </a:t>
            </a:r>
            <a:r>
              <a:rPr lang="ru-RU" sz="2400" dirty="0" smtClean="0">
                <a:solidFill>
                  <a:srgbClr val="C00000"/>
                </a:solidFill>
              </a:rPr>
              <a:t>Барыш.</a:t>
            </a:r>
            <a:r>
              <a:rPr lang="ru-RU" sz="3200" dirty="0" smtClean="0">
                <a:solidFill>
                  <a:srgbClr val="C00000"/>
                </a:solidFill>
              </a:rPr>
              <a:t/>
            </a:r>
            <a:br>
              <a:rPr lang="ru-RU" sz="3200" dirty="0" smtClean="0">
                <a:solidFill>
                  <a:srgbClr val="C00000"/>
                </a:solidFill>
              </a:rPr>
            </a:b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40962" name="Picture 2" descr="D:\Мои рисунки\obl[1]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00" y="533400"/>
            <a:ext cx="54864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трелка вниз 3"/>
          <p:cNvSpPr/>
          <p:nvPr/>
        </p:nvSpPr>
        <p:spPr>
          <a:xfrm>
            <a:off x="1943100" y="2362200"/>
            <a:ext cx="381000" cy="533400"/>
          </a:xfrm>
          <a:prstGeom prst="downArrow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59 0.01156 -0.0026 0.00763 -0.00868 0.01318 C -0.01354 0.0111 -0.01389 0.00717 -0.01857 0.00509 C -0.01944 0.00393 -0.01996 0.00254 -0.021 0.00162 C -0.02969 -0.00555 -0.025 0.01272 -0.02969 0.0148 C -0.0309 0.01526 -0.03212 0.01596 -0.03333 0.01642 C -0.03298 0.01873 -0.03316 0.02128 -0.03212 0.02313 C -0.03125 0.02451 -0.02864 0.02313 -0.02847 0.02474 C -0.02778 0.03122 -0.02743 0.03862 -0.02969 0.0444 C -0.0309 0.04741 -0.03715 0.04764 -0.03715 0.04764 C -0.03854 0.06105 -0.03941 0.06591 -0.04948 0.06915 C -0.05312 0.08372 -0.05069 0.07562 -0.05069 0.08881 C -0.05295 0.07331 -0.04965 0.08302 -0.05555 0.08395 C -0.05798 0.08441 -0.06059 0.08279 -0.06302 0.08233 C -0.06475 0.08279 -0.06666 0.08256 -0.06805 0.08395 C -0.06909 0.08511 -0.07031 0.08765 -0.06927 0.08881 C -0.06736 0.09089 -0.06423 0.08996 -0.0618 0.09042 C -0.06267 0.10592 -0.06562 0.11286 -0.06423 0.12673 C -0.06528 0.13529 -0.06805 0.14385 -0.0717 0.15125 C -0.07135 0.15449 -0.07205 0.15865 -0.07048 0.16119 C -0.06909 0.16327 -0.06614 0.16142 -0.06423 0.16281 C -0.06163 0.16489 -0.05764 0.17831 -0.05434 0.1827 C -0.04861 0.17969 -0.04531 0.18293 -0.04323 0.17437 C -0.03246 0.17576 -0.02413 0.17622 -0.01371 0.17276 C -0.01041 0.16027 -0.01371 0.16212 -0.00503 0.16443 C -0.00972 0.17114 -0.0085 0.19241 -0.00503 0.17437 C 0.00695 0.17692 0.00018 0.1753 0.00851 0.1679 C 0.00972 0.16281 0.01111 0.15795 0.01233 0.1531 C 0.01372 0.13437 0.01181 0.13344 0.02084 0.14153 C 0.02448 0.14107 0.02847 0.142 0.03195 0.13992 C 0.03299 0.13922 0.03073 0.13668 0.02952 0.13645 C 0.02709 0.13598 0.02466 0.1376 0.02222 0.1383 C 0.01406 0.12743 0.02396 0.14269 0.02084 0.12997 C 0.01962 0.12535 0.01632 0.12465 0.01354 0.1235 C 0.01788 0.12118 0.01841 0.12165 0.01476 0.12165 C 0.01511 0.12558 0.01406 0.1302 0.01597 0.13321 C 0.01702 0.13483 0.02014 0.13367 0.02084 0.13159 C 0.02136 0.12997 0.01841 0.13043 0.01719 0.12997 C 0.01476 0.1198 0.01163 0.11656 0.02084 0.11355 C 0.01997 0.11193 0.01945 0.11008 0.01841 0.10869 C 0.01736 0.10731 0.01476 0.10731 0.01476 0.10523 C 0.01476 0.10291 0.02136 0.10083 0.02222 0.10037 C 0.02396 0.07493 0.02205 0.08164 0.04063 0.07909 C 0.0415 0.07585 0.04219 0.07239 0.04306 0.06915 C 0.04393 0.06591 0.05052 0.06591 0.05052 0.06591 C 0.05295 0.05597 0.05573 0.06152 0.06042 0.06591 C 0.0665 0.06013 0.06424 0.06429 0.06042 0.06082 C 0.05903 0.05967 0.05799 0.05758 0.05677 0.05597 C 0.05382 0.04024 0.05834 0.05643 0.05174 0.04764 C 0.04966 0.04486 0.04688 0.03793 0.04688 0.03793 C 0.04653 0.03307 0.04775 0.02729 0.04566 0.02313 C 0.04427 0.02012 0.0382 0.01989 0.0382 0.01989 C 0.03438 0.02752 0.03264 0.02659 0.02587 0.02474 C 0.02396 0.02313 0.02084 0.02081 0.01962 0.01804 C 0.01684 0.01202 0.01788 0.00925 0.01233 0.00671 C 0.01146 0.01041 0.0125 0.01688 0.00972 0.01804 C 0.00834 0.01873 0.00799 0.01503 0.00729 0.01318 C 0.00434 0.00532 0.00851 0.01064 0.00243 0.00509 C 0.00035 0.00555 -0.00208 0.00509 -0.00382 0.00671 C -0.00486 0.00763 -0.00416 0.01041 -0.00503 0.01156 C -0.00903 0.01688 -0.00868 0.01364 -0.00868 0.01156 L 0 0 Z " pathEditMode="relative" ptsTypes="ffffffffffffffffffffffffffffffffffffffffffffffffffffffffffffAf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Заголовок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838200"/>
          </a:xfrm>
        </p:spPr>
        <p:txBody>
          <a:bodyPr/>
          <a:lstStyle/>
          <a:p>
            <a:pPr algn="l"/>
            <a:r>
              <a:rPr lang="ru-RU" sz="2400" smtClean="0"/>
              <a:t>Травянистый покров леса представлен папоротником –</a:t>
            </a:r>
            <a:br>
              <a:rPr lang="ru-RU" sz="2400" smtClean="0"/>
            </a:br>
            <a:r>
              <a:rPr lang="ru-RU" sz="2400" smtClean="0"/>
              <a:t>орляком, снытью, осокой, земляникой. В лесах много грибов; грузди, опята, рыжики, подосиновики и другие.</a:t>
            </a:r>
            <a:br>
              <a:rPr lang="ru-RU" sz="2400" smtClean="0"/>
            </a:br>
            <a:r>
              <a:rPr lang="ru-RU" sz="2400" smtClean="0"/>
              <a:t> Папоротник                                   Сныть                                                                   </a:t>
            </a:r>
            <a:br>
              <a:rPr lang="ru-RU" sz="2400" smtClean="0"/>
            </a:br>
            <a:endParaRPr lang="ru-RU" sz="2400" smtClean="0"/>
          </a:p>
        </p:txBody>
      </p:sp>
      <p:sp>
        <p:nvSpPr>
          <p:cNvPr id="68610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smtClean="0">
              <a:solidFill>
                <a:srgbClr val="000000"/>
              </a:solidFill>
            </a:endParaRPr>
          </a:p>
          <a:p>
            <a:endParaRPr lang="ru-RU" smtClean="0">
              <a:solidFill>
                <a:srgbClr val="000000"/>
              </a:solidFill>
            </a:endParaRPr>
          </a:p>
          <a:p>
            <a:endParaRPr lang="ru-RU" smtClean="0">
              <a:solidFill>
                <a:srgbClr val="000000"/>
              </a:solidFill>
            </a:endParaRPr>
          </a:p>
          <a:p>
            <a:endParaRPr lang="ru-RU" smtClean="0">
              <a:solidFill>
                <a:srgbClr val="000000"/>
              </a:solidFill>
            </a:endParaRPr>
          </a:p>
          <a:p>
            <a:endParaRPr lang="ru-RU" smtClean="0">
              <a:solidFill>
                <a:srgbClr val="000000"/>
              </a:solidFill>
            </a:endParaRPr>
          </a:p>
          <a:p>
            <a:endParaRPr lang="ru-RU" smtClean="0">
              <a:solidFill>
                <a:srgbClr val="000000"/>
              </a:solidFill>
            </a:endParaRPr>
          </a:p>
          <a:p>
            <a:r>
              <a:rPr lang="ru-RU" smtClean="0">
                <a:solidFill>
                  <a:srgbClr val="000000"/>
                </a:solidFill>
              </a:rPr>
              <a:t>Вероника</a:t>
            </a:r>
          </a:p>
        </p:txBody>
      </p:sp>
      <p:pic>
        <p:nvPicPr>
          <p:cNvPr id="1026" name="Picture 2" descr="C:\Documents and Settings\Пользователь\Рабочий стол\Ульяновск\родник\SAM_021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524000"/>
            <a:ext cx="4191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Documents and Settings\Пользователь\Рабочий стол\Ульяновск\фото река\P605082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0" y="1524000"/>
            <a:ext cx="4114800" cy="3048000"/>
          </a:xfrm>
        </p:spPr>
      </p:pic>
      <p:pic>
        <p:nvPicPr>
          <p:cNvPr id="6" name="Picture 2" descr="C:\Documents and Settings\Пользователь\Рабочий стол\Ульяновск\фото река\P605082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88" y="4214813"/>
            <a:ext cx="4191000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Documents and Settings\Пользователь\Рабочий стол\природа\DSC0170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4267200"/>
            <a:ext cx="4114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Пользователь\Рабочий стол\фото эко\IMG1245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88" y="1500188"/>
            <a:ext cx="8305800" cy="519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F:\Тане\1409201100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88" y="1500188"/>
            <a:ext cx="8305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F:\Тане\1409201100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7188" y="1500188"/>
            <a:ext cx="8305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F:\Тане\14092011013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5750" y="1500188"/>
            <a:ext cx="8382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9634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9635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ru-RU" smtClean="0"/>
          </a:p>
        </p:txBody>
      </p:sp>
      <p:pic>
        <p:nvPicPr>
          <p:cNvPr id="3074" name="Picture 2" descr="D:\Мои рисунки\растения леса\DSCN132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300" y="152400"/>
            <a:ext cx="45593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D:\Мои рисунки\растения леса\звездчатк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152400"/>
            <a:ext cx="4267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D:\Мои рисунки\растения леса\DSCN135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1300" y="2743200"/>
            <a:ext cx="42545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D:\Мои рисунки\растения леса\ландыш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2743200"/>
            <a:ext cx="42672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 descr="D:\Мои рисунки\растения леса\фиалка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1300" y="152400"/>
            <a:ext cx="85217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 descr="D:\Мои рисунки\растения леса\чина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4313" y="142875"/>
            <a:ext cx="85217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00100" y="4648200"/>
            <a:ext cx="7610500" cy="719138"/>
          </a:xfr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prstTxWarp prst="textChevronInverted">
              <a:avLst>
                <a:gd name="adj" fmla="val 59106"/>
              </a:avLst>
            </a:prstTxWarp>
          </a:bodyPr>
          <a:lstStyle/>
          <a:p>
            <a:pPr algn="ctr">
              <a:defRPr/>
            </a:pPr>
            <a:r>
              <a:rPr lang="ru-RU" sz="3600" dirty="0" smtClean="0">
                <a:solidFill>
                  <a:srgbClr val="FFC000"/>
                </a:solidFill>
              </a:rPr>
              <a:t>Степи</a:t>
            </a:r>
            <a:endParaRPr lang="ru-RU" sz="3600" dirty="0">
              <a:solidFill>
                <a:srgbClr val="FFC000"/>
              </a:solidFill>
            </a:endParaRPr>
          </a:p>
        </p:txBody>
      </p:sp>
      <p:sp>
        <p:nvSpPr>
          <p:cNvPr id="70658" name="Текст 6"/>
          <p:cNvSpPr>
            <a:spLocks noGrp="1"/>
          </p:cNvSpPr>
          <p:nvPr>
            <p:ph type="body" sz="half" idx="2"/>
          </p:nvPr>
        </p:nvSpPr>
        <p:spPr>
          <a:xfrm>
            <a:off x="609600" y="5334000"/>
            <a:ext cx="7848600" cy="1143000"/>
          </a:xfrm>
        </p:spPr>
        <p:txBody>
          <a:bodyPr/>
          <a:lstStyle/>
          <a:p>
            <a:r>
              <a:rPr lang="ru-RU" sz="2800" smtClean="0"/>
              <a:t>Степная растительность: различные ковыли, типчак, тонконог. Большие территории степных участков распаханы</a:t>
            </a:r>
          </a:p>
          <a:p>
            <a:endParaRPr lang="ru-RU" sz="2800" smtClean="0"/>
          </a:p>
        </p:txBody>
      </p:sp>
      <p:pic>
        <p:nvPicPr>
          <p:cNvPr id="1026" name="Picture 2" descr="C:\Documents and Settings\Пользователь\Рабочий стол\пейзаж\Изображение 11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09600" y="381000"/>
            <a:ext cx="8077200" cy="4267200"/>
          </a:xfrm>
        </p:spPr>
      </p:pic>
      <p:pic>
        <p:nvPicPr>
          <p:cNvPr id="2" name="Picture 2" descr="C:\Documents and Settings\Пользователь\Рабочий стол\пейзаж\Изображение 14587 (1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81000"/>
            <a:ext cx="8077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4786322"/>
            <a:ext cx="7038996" cy="566738"/>
          </a:xfr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prstTxWarp prst="textWave2">
              <a:avLst>
                <a:gd name="adj1" fmla="val 0"/>
                <a:gd name="adj2" fmla="val 0"/>
              </a:avLst>
            </a:prstTxWarp>
          </a:bodyPr>
          <a:lstStyle/>
          <a:p>
            <a:pPr algn="ctr">
              <a:defRPr/>
            </a:pPr>
            <a:r>
              <a:rPr lang="ru-RU" sz="3200" dirty="0" smtClean="0">
                <a:solidFill>
                  <a:srgbClr val="008000"/>
                </a:solidFill>
              </a:rPr>
              <a:t>Луга</a:t>
            </a:r>
            <a:endParaRPr lang="ru-RU" sz="3200" dirty="0">
              <a:solidFill>
                <a:srgbClr val="008000"/>
              </a:solidFill>
            </a:endParaRPr>
          </a:p>
        </p:txBody>
      </p:sp>
      <p:sp>
        <p:nvSpPr>
          <p:cNvPr id="71682" name="Текст 3"/>
          <p:cNvSpPr>
            <a:spLocks noGrp="1"/>
          </p:cNvSpPr>
          <p:nvPr>
            <p:ph type="body" sz="half" idx="2"/>
          </p:nvPr>
        </p:nvSpPr>
        <p:spPr>
          <a:xfrm>
            <a:off x="533400" y="5367338"/>
            <a:ext cx="8001000" cy="1185862"/>
          </a:xfrm>
        </p:spPr>
        <p:txBody>
          <a:bodyPr/>
          <a:lstStyle/>
          <a:p>
            <a:r>
              <a:rPr lang="ru-RU" sz="2000" smtClean="0"/>
              <a:t>Луговая растительность: мятлик луговой, костер береговой, лютик едкий, смолка, лапчатка гусиная, чистотел, горец змеиный, лисохвост луговой, пырей ползучий.</a:t>
            </a:r>
          </a:p>
        </p:txBody>
      </p:sp>
      <p:pic>
        <p:nvPicPr>
          <p:cNvPr id="1026" name="Picture 2" descr="C:\Documents and Settings\Пользователь\Рабочий стол\Ульяновск\фото река\P6050823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71600" y="612775"/>
            <a:ext cx="6096000" cy="4114800"/>
          </a:xfrm>
        </p:spPr>
      </p:pic>
      <p:pic>
        <p:nvPicPr>
          <p:cNvPr id="3" name="Picture 2" descr="C:\Documents and Settings\Пользователь\Рабочий стол\Ульяновск\фото река\P605083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0" y="533400"/>
            <a:ext cx="3505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Documents and Settings\Пользователь\Рабочий стол\Ульяновск\фото река\P605083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533400"/>
            <a:ext cx="3200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Documents and Settings\Пользователь\Рабочий стол\Ульяновск\фото река\P605082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71600" y="533400"/>
            <a:ext cx="6705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Documents and Settings\Пользователь\Рабочий стол\Ульяновск\фото река\P605081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5400" y="533400"/>
            <a:ext cx="67818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Documents and Settings\Пользователь\Рабочий стол\Ульяновск\фото река\P605083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95400" y="533400"/>
            <a:ext cx="67818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dirty="0"/>
          </a:p>
        </p:txBody>
      </p:sp>
      <p:pic>
        <p:nvPicPr>
          <p:cNvPr id="6" name="Текст 5"/>
          <p:cNvPicPr>
            <a:picLocks noGrp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12788" y="2206625"/>
            <a:ext cx="7785100" cy="1762125"/>
          </a:xfrm>
        </p:spPr>
      </p:pic>
      <p:pic>
        <p:nvPicPr>
          <p:cNvPr id="72707" name="Picture 2" descr="D:\Мои рисунки\pticia-1001[1]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152400"/>
            <a:ext cx="3429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2" descr="D:\Мои рисунки\pticia-840[1]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152400"/>
            <a:ext cx="3200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9" name="Picture 3" descr="D:\Мои рисунки\86475579[1]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7800" y="42037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ru-RU" sz="2800" smtClean="0"/>
              <a:t>Животные леса: лиса, заяц – беляк, кабан, лось, белка, волк.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76800"/>
          </a:xfrm>
        </p:spPr>
        <p:txBody>
          <a:bodyPr/>
          <a:lstStyle/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/>
          </a:p>
          <a:p>
            <a:pPr eaLnBrk="1" hangingPunct="1">
              <a:defRPr/>
            </a:pPr>
            <a:endParaRPr lang="ru-RU" dirty="0"/>
          </a:p>
          <a:p>
            <a:pPr marL="0" indent="0" eaLnBrk="1" hangingPunct="1">
              <a:buFontTx/>
              <a:buNone/>
              <a:defRPr/>
            </a:pPr>
            <a:r>
              <a:rPr lang="ru-RU" dirty="0"/>
              <a:t> </a:t>
            </a:r>
            <a:r>
              <a:rPr lang="ru-RU" dirty="0" smtClean="0"/>
              <a:t> волк            кабан        </a:t>
            </a:r>
          </a:p>
          <a:p>
            <a:pPr marL="0" indent="0" eaLnBrk="1" hangingPunct="1">
              <a:buFontTx/>
              <a:buNone/>
              <a:defRPr/>
            </a:pPr>
            <a:endParaRPr lang="ru-RU" dirty="0"/>
          </a:p>
          <a:p>
            <a:pPr marL="0" indent="0" eaLnBrk="1" hangingPunct="1">
              <a:buFontTx/>
              <a:buNone/>
              <a:defRPr/>
            </a:pPr>
            <a:endParaRPr lang="ru-RU" dirty="0" smtClean="0"/>
          </a:p>
          <a:p>
            <a:pPr marL="0" indent="0" eaLnBrk="1" hangingPunct="1">
              <a:buFontTx/>
              <a:buNone/>
              <a:defRPr/>
            </a:pPr>
            <a:endParaRPr lang="ru-RU" dirty="0" smtClean="0"/>
          </a:p>
          <a:p>
            <a:pPr marL="0" indent="0" eaLnBrk="1" hangingPunct="1">
              <a:buFontTx/>
              <a:buNone/>
              <a:defRPr/>
            </a:pPr>
            <a:r>
              <a:rPr lang="ru-RU" dirty="0" smtClean="0"/>
              <a:t>   еж              белка             </a:t>
            </a:r>
          </a:p>
          <a:p>
            <a:pPr marL="0" indent="0" eaLnBrk="1" hangingPunct="1">
              <a:buFontTx/>
              <a:buNone/>
              <a:defRPr/>
            </a:pPr>
            <a:endParaRPr lang="ru-RU" dirty="0" smtClean="0"/>
          </a:p>
          <a:p>
            <a:pPr marL="0" indent="0" eaLnBrk="1" hangingPunct="1">
              <a:buFontTx/>
              <a:buNone/>
              <a:defRPr/>
            </a:pPr>
            <a:r>
              <a:rPr lang="ru-RU" dirty="0" smtClean="0"/>
              <a:t>                      заяц</a:t>
            </a:r>
            <a:endParaRPr lang="ru-RU" dirty="0"/>
          </a:p>
        </p:txBody>
      </p:sp>
      <p:sp>
        <p:nvSpPr>
          <p:cNvPr id="73731" name="Объект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endParaRPr lang="ru-RU" smtClean="0"/>
          </a:p>
          <a:p>
            <a:pPr marL="0" indent="0" eaLnBrk="1" hangingPunct="1">
              <a:buFontTx/>
              <a:buNone/>
            </a:pPr>
            <a:endParaRPr lang="ru-RU" smtClean="0"/>
          </a:p>
          <a:p>
            <a:pPr marL="0" indent="0" eaLnBrk="1" hangingPunct="1">
              <a:buFontTx/>
              <a:buNone/>
            </a:pPr>
            <a:endParaRPr lang="ru-RU" smtClean="0"/>
          </a:p>
          <a:p>
            <a:pPr marL="0" indent="0" eaLnBrk="1" hangingPunct="1">
              <a:buFontTx/>
              <a:buNone/>
            </a:pPr>
            <a:r>
              <a:rPr lang="ru-RU" smtClean="0"/>
              <a:t>    лось              крот</a:t>
            </a:r>
          </a:p>
          <a:p>
            <a:pPr marL="0" indent="0" eaLnBrk="1" hangingPunct="1">
              <a:buFontTx/>
              <a:buNone/>
            </a:pPr>
            <a:endParaRPr lang="ru-RU" smtClean="0"/>
          </a:p>
          <a:p>
            <a:pPr marL="0" indent="0" eaLnBrk="1" hangingPunct="1">
              <a:buFontTx/>
              <a:buNone/>
            </a:pPr>
            <a:endParaRPr lang="ru-RU" smtClean="0"/>
          </a:p>
          <a:p>
            <a:pPr marL="0" indent="0" eaLnBrk="1" hangingPunct="1">
              <a:buFontTx/>
              <a:buNone/>
            </a:pPr>
            <a:endParaRPr lang="ru-RU" smtClean="0"/>
          </a:p>
          <a:p>
            <a:pPr marL="0" indent="0" eaLnBrk="1" hangingPunct="1">
              <a:buFontTx/>
              <a:buNone/>
            </a:pPr>
            <a:endParaRPr lang="ru-RU" smtClean="0"/>
          </a:p>
          <a:p>
            <a:pPr marL="0" indent="0" eaLnBrk="1" hangingPunct="1">
              <a:buFontTx/>
              <a:buNone/>
            </a:pPr>
            <a:endParaRPr lang="ru-RU" smtClean="0"/>
          </a:p>
          <a:p>
            <a:pPr marL="0" indent="0" eaLnBrk="1" hangingPunct="1">
              <a:buFontTx/>
              <a:buNone/>
            </a:pPr>
            <a:r>
              <a:rPr lang="ru-RU" smtClean="0"/>
              <a:t>               лиса</a:t>
            </a:r>
          </a:p>
        </p:txBody>
      </p:sp>
      <p:pic>
        <p:nvPicPr>
          <p:cNvPr id="73732" name="Picture 2" descr="D:\Мои рисунки\23-004-150x150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828800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3" name="Picture 3" descr="D:\Мои рисунки\wild_boar31-150x150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4600" y="1828800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4" name="Picture 4" descr="D:\Мои рисунки\ezh-1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3886200"/>
            <a:ext cx="1428750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5" name="Picture 5" descr="D:\Мои рисунки\0013-012-Belka[1]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4600" y="3886200"/>
            <a:ext cx="1485900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6" name="Picture 6" descr="D:\Мои рисунки\0002-001-Zajats[1]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2400" y="5524500"/>
            <a:ext cx="1092200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7" name="Picture 7" descr="D:\Мои рисунки\elks-8[1]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53000" y="1803400"/>
            <a:ext cx="1600200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8" name="Picture 8" descr="D:\Мои рисунки\23-002-150x150[1]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10400" y="1787525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9" name="Picture 2" descr="C:\Documents and Settings\Пользователь\Рабочий стол\Наталья Николаевна\музей 082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24375" y="3657600"/>
            <a:ext cx="391477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Птицы леса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/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/>
          </a:p>
          <a:p>
            <a:pPr eaLnBrk="1" hangingPunct="1">
              <a:defRPr/>
            </a:pPr>
            <a:endParaRPr lang="ru-RU" dirty="0" smtClean="0"/>
          </a:p>
          <a:p>
            <a:pPr marL="0" indent="0" eaLnBrk="1" hangingPunct="1">
              <a:buFontTx/>
              <a:buNone/>
              <a:defRPr/>
            </a:pPr>
            <a:r>
              <a:rPr lang="ru-RU" dirty="0" smtClean="0"/>
              <a:t>         тетерев </a:t>
            </a:r>
          </a:p>
          <a:p>
            <a:pPr marL="0" indent="0" eaLnBrk="1" hangingPunct="1">
              <a:buFontTx/>
              <a:buNone/>
              <a:defRPr/>
            </a:pPr>
            <a:endParaRPr lang="ru-RU" dirty="0"/>
          </a:p>
          <a:p>
            <a:pPr marL="0" indent="0" eaLnBrk="1" hangingPunct="1">
              <a:buFontTx/>
              <a:buNone/>
              <a:defRPr/>
            </a:pPr>
            <a:endParaRPr lang="ru-RU" dirty="0" smtClean="0"/>
          </a:p>
          <a:p>
            <a:pPr marL="0" indent="0" eaLnBrk="1" hangingPunct="1">
              <a:buFontTx/>
              <a:buNone/>
              <a:defRPr/>
            </a:pPr>
            <a:r>
              <a:rPr lang="ru-RU" dirty="0"/>
              <a:t> </a:t>
            </a:r>
            <a:r>
              <a:rPr lang="ru-RU" dirty="0" smtClean="0"/>
              <a:t>         рябчик                               </a:t>
            </a:r>
            <a:endParaRPr lang="ru-RU" dirty="0"/>
          </a:p>
        </p:txBody>
      </p:sp>
      <p:sp>
        <p:nvSpPr>
          <p:cNvPr id="74755" name="Объект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  <a:p>
            <a:pPr eaLnBrk="1" hangingPunct="1"/>
            <a:r>
              <a:rPr lang="ru-RU" smtClean="0"/>
              <a:t>глухарь</a:t>
            </a:r>
          </a:p>
        </p:txBody>
      </p:sp>
      <p:pic>
        <p:nvPicPr>
          <p:cNvPr id="74756" name="Picture 2" descr="D:\Мои рисунки\iCA1XNY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600200"/>
            <a:ext cx="3643313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Picture 3" descr="D:\Мои рисунки\iCADTRUZ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600200"/>
            <a:ext cx="3962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8" name="Picture 4" descr="D:\Мои рисунки\iCA0S9B6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6300" y="4648200"/>
            <a:ext cx="34417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Сова, соловей, грач,</a:t>
            </a:r>
          </a:p>
        </p:txBody>
      </p:sp>
      <p:pic>
        <p:nvPicPr>
          <p:cNvPr id="75778" name="Picture 2" descr="C:\Documents and Settings\Пользователь\Рабочий стол\аним. през. Бар. рай\0_75cc2_2fc1461c_L[1].gif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833438" y="2174875"/>
            <a:ext cx="3287712" cy="3951288"/>
          </a:xfrm>
        </p:spPr>
      </p:pic>
      <p:sp>
        <p:nvSpPr>
          <p:cNvPr id="75779" name="Текст 7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750887"/>
          </a:xfrm>
        </p:spPr>
        <p:txBody>
          <a:bodyPr/>
          <a:lstStyle/>
          <a:p>
            <a:pPr eaLnBrk="1" hangingPunct="1"/>
            <a:r>
              <a:rPr lang="ru-RU" smtClean="0"/>
              <a:t>            воробей, синица,</a:t>
            </a:r>
          </a:p>
          <a:p>
            <a:pPr eaLnBrk="1" hangingPunct="1"/>
            <a:r>
              <a:rPr lang="ru-RU" smtClean="0"/>
              <a:t>                  дятел</a:t>
            </a:r>
          </a:p>
        </p:txBody>
      </p:sp>
      <p:pic>
        <p:nvPicPr>
          <p:cNvPr id="75780" name="Picture 2" descr="C:\Documents and Settings\Пользователь\Рабочий стол\аним. през. Бар. рай\0_75cc3_157474d5_L[1].gif"/>
          <p:cNvPicPr>
            <a:picLocks noGrp="1" noChangeAspect="1" noChangeArrowheads="1" noCrop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4645025" y="2460625"/>
            <a:ext cx="4041775" cy="3379788"/>
          </a:xfrm>
        </p:spPr>
      </p:pic>
      <p:pic>
        <p:nvPicPr>
          <p:cNvPr id="75781" name="Picture 3" descr="D:\Мои рисунки\iCABG9BY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86600" y="5029200"/>
            <a:ext cx="1392238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2" name="Picture 4" descr="D:\Мои рисунки\iCAD8EY9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254000"/>
            <a:ext cx="1590675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3" name="Picture 5" descr="D:\Мои рисунки\iCAB0TCA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28725" y="304800"/>
            <a:ext cx="15906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4" name="Picture 6" descr="D:\Мои рисунки\iCAR74R7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21100" y="254000"/>
            <a:ext cx="19050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ru-RU" smtClean="0"/>
              <a:t>Пресмыкающиеся</a:t>
            </a:r>
          </a:p>
        </p:txBody>
      </p:sp>
      <p:sp>
        <p:nvSpPr>
          <p:cNvPr id="76802" name="Текст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4040188" cy="457200"/>
          </a:xfrm>
        </p:spPr>
        <p:txBody>
          <a:bodyPr/>
          <a:lstStyle/>
          <a:p>
            <a:pPr eaLnBrk="1" hangingPunct="1"/>
            <a:r>
              <a:rPr lang="ru-RU" smtClean="0"/>
              <a:t>                 уж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/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/>
          </a:p>
          <a:p>
            <a:pPr eaLnBrk="1" hangingPunct="1">
              <a:defRPr/>
            </a:pPr>
            <a:endParaRPr lang="ru-RU" dirty="0" smtClean="0"/>
          </a:p>
          <a:p>
            <a:pPr eaLnBrk="1" hangingPunct="1">
              <a:defRPr/>
            </a:pPr>
            <a:endParaRPr lang="ru-RU" dirty="0"/>
          </a:p>
          <a:p>
            <a:pPr eaLnBrk="1" hangingPunct="1">
              <a:defRPr/>
            </a:pPr>
            <a:endParaRPr lang="ru-RU" dirty="0" smtClean="0"/>
          </a:p>
          <a:p>
            <a:pPr marL="0" indent="0" eaLnBrk="1" hangingPunct="1">
              <a:buFontTx/>
              <a:buNone/>
              <a:defRPr/>
            </a:pPr>
            <a:r>
              <a:rPr lang="ru-RU" dirty="0" smtClean="0"/>
              <a:t>    прыткая</a:t>
            </a:r>
          </a:p>
          <a:p>
            <a:pPr marL="0" indent="0" eaLnBrk="1" hangingPunct="1">
              <a:buFontTx/>
              <a:buNone/>
              <a:defRPr/>
            </a:pPr>
            <a:r>
              <a:rPr lang="ru-RU" dirty="0" smtClean="0"/>
              <a:t>    ящерица</a:t>
            </a:r>
            <a:endParaRPr lang="ru-RU" dirty="0"/>
          </a:p>
        </p:txBody>
      </p:sp>
      <p:sp>
        <p:nvSpPr>
          <p:cNvPr id="76804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143000"/>
            <a:ext cx="4041775" cy="533400"/>
          </a:xfrm>
        </p:spPr>
        <p:txBody>
          <a:bodyPr/>
          <a:lstStyle/>
          <a:p>
            <a:pPr eaLnBrk="1" hangingPunct="1"/>
            <a:r>
              <a:rPr lang="ru-RU" smtClean="0"/>
              <a:t>            гадюка     </a:t>
            </a:r>
          </a:p>
        </p:txBody>
      </p:sp>
      <p:sp>
        <p:nvSpPr>
          <p:cNvPr id="76805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76806" name="Picture 2" descr="D:\Мои рисунки\85070413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752600"/>
            <a:ext cx="4078288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7" name="Picture 3" descr="D:\Мои рисунки\iCAPF2DB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1752600"/>
            <a:ext cx="388620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8" name="Picture 4" descr="D:\Мои рисунки\23-009-150x150[1]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59050" y="4579938"/>
            <a:ext cx="4078288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Представители водных пространств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4040188" cy="609600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          жаба, бобр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990600"/>
            <a:ext cx="4041775" cy="609600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     лягушка, ондатра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7828" name="Picture 2" descr="D:\Мои рисунки\0_15efc_4bfd26fe_XL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524000"/>
            <a:ext cx="3429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9" name="Picture 3" descr="D:\Мои рисунки\iCAIHMDS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524000"/>
            <a:ext cx="3505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0" name="Picture 4" descr="D:\Мои рисунки\iCACG2P5J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" y="3949700"/>
            <a:ext cx="3429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1" name="Picture 5" descr="D:\Мои рисунки\146786_99[1]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40300" y="3937000"/>
            <a:ext cx="350520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1800" smtClean="0"/>
              <a:t/>
            </a:r>
            <a:br>
              <a:rPr lang="ru-RU" sz="1800" smtClean="0"/>
            </a:br>
            <a:r>
              <a:rPr lang="ru-RU" sz="1800" smtClean="0"/>
              <a:t/>
            </a:r>
            <a:br>
              <a:rPr lang="ru-RU" sz="1800" smtClean="0"/>
            </a:br>
            <a:endParaRPr lang="ru-RU" sz="1800" smtClean="0"/>
          </a:p>
        </p:txBody>
      </p:sp>
      <p:pic>
        <p:nvPicPr>
          <p:cNvPr id="27651" name="Rectangle 3"/>
          <p:cNvPicPr>
            <a:picLocks noGrp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66738" y="-6350"/>
            <a:ext cx="8101012" cy="6413500"/>
          </a:xfrm>
        </p:spPr>
      </p:pic>
      <p:pic>
        <p:nvPicPr>
          <p:cNvPr id="27652" name="Picture 4" descr="PA19018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3300" y="1600200"/>
            <a:ext cx="720566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AutoShape 6"/>
          <p:cNvSpPr>
            <a:spLocks noChangeArrowheads="1"/>
          </p:cNvSpPr>
          <p:nvPr/>
        </p:nvSpPr>
        <p:spPr bwMode="auto">
          <a:xfrm>
            <a:off x="3962400" y="1663700"/>
            <a:ext cx="457200" cy="4660900"/>
          </a:xfrm>
          <a:prstGeom prst="upDownArrow">
            <a:avLst>
              <a:gd name="adj1" fmla="val 38889"/>
              <a:gd name="adj2" fmla="val 13333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656" name="AutoShape 8"/>
          <p:cNvSpPr>
            <a:spLocks noChangeArrowheads="1"/>
          </p:cNvSpPr>
          <p:nvPr/>
        </p:nvSpPr>
        <p:spPr bwMode="auto">
          <a:xfrm rot="-5400000">
            <a:off x="3448050" y="2095500"/>
            <a:ext cx="571500" cy="3810000"/>
          </a:xfrm>
          <a:prstGeom prst="upDownArrow">
            <a:avLst>
              <a:gd name="adj1" fmla="val 27778"/>
              <a:gd name="adj2" fmla="val 3956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7659" name="Text Box 11"/>
          <p:cNvSpPr txBox="1">
            <a:spLocks noChangeArrowheads="1"/>
          </p:cNvSpPr>
          <p:nvPr/>
        </p:nvSpPr>
        <p:spPr bwMode="auto">
          <a:xfrm rot="5400000">
            <a:off x="3794919" y="2831306"/>
            <a:ext cx="1676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FF0000"/>
                </a:solidFill>
              </a:rPr>
              <a:t>60 </a:t>
            </a:r>
            <a:r>
              <a:rPr lang="ru-RU" sz="3200">
                <a:solidFill>
                  <a:srgbClr val="FF0000"/>
                </a:solidFill>
              </a:rPr>
              <a:t>км</a:t>
            </a:r>
          </a:p>
        </p:txBody>
      </p:sp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2590800" y="3427413"/>
            <a:ext cx="14478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3200">
                <a:solidFill>
                  <a:srgbClr val="FF0000"/>
                </a:solidFill>
              </a:rPr>
              <a:t>65 км</a:t>
            </a:r>
          </a:p>
        </p:txBody>
      </p:sp>
      <p:pic>
        <p:nvPicPr>
          <p:cNvPr id="27664" name="Text Box 16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50" y="1090613"/>
            <a:ext cx="1555750" cy="714375"/>
          </a:xfrm>
          <a:prstGeom prst="rect">
            <a:avLst/>
          </a:prstGeom>
          <a:noFill/>
        </p:spPr>
      </p:pic>
      <p:pic>
        <p:nvPicPr>
          <p:cNvPr id="27668" name="Text Box 20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8913" y="1047750"/>
            <a:ext cx="2762250" cy="714375"/>
          </a:xfrm>
          <a:prstGeom prst="rect">
            <a:avLst/>
          </a:prstGeom>
          <a:noFill/>
        </p:spPr>
      </p:pic>
      <p:pic>
        <p:nvPicPr>
          <p:cNvPr id="27670" name="Text Box 22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75313" y="3565525"/>
            <a:ext cx="2925762" cy="439738"/>
          </a:xfrm>
          <a:prstGeom prst="rect">
            <a:avLst/>
          </a:prstGeom>
          <a:noFill/>
        </p:spPr>
      </p:pic>
      <p:pic>
        <p:nvPicPr>
          <p:cNvPr id="27671" name="Text Box 23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2238" y="4479925"/>
            <a:ext cx="1755775" cy="714375"/>
          </a:xfrm>
          <a:prstGeom prst="rect">
            <a:avLst/>
          </a:prstGeom>
          <a:noFill/>
        </p:spPr>
      </p:pic>
      <p:pic>
        <p:nvPicPr>
          <p:cNvPr id="27672" name="Text Box 24"/>
          <p:cNvPicPr>
            <a:picLocks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884363" y="5815013"/>
            <a:ext cx="3382962" cy="439737"/>
          </a:xfrm>
          <a:prstGeom prst="rect">
            <a:avLst/>
          </a:prstGeom>
          <a:noFill/>
        </p:spPr>
      </p:pic>
      <p:pic>
        <p:nvPicPr>
          <p:cNvPr id="15" name="Text Box 20"/>
          <p:cNvPicPr>
            <a:picLocks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06750" y="877888"/>
            <a:ext cx="3157538" cy="438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withGroup">
                            <p:stCondLst>
                              <p:cond delay="5500"/>
                            </p:stCondLst>
                            <p:childTnLst>
                              <p:par>
                                <p:cTn id="22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with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withGroup">
                            <p:stCondLst>
                              <p:cond delay="8000"/>
                            </p:stCondLst>
                            <p:childTnLst>
                              <p:par>
                                <p:cTn id="3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0"/>
                            </p:stCondLst>
                            <p:childTnLst>
                              <p:par>
                                <p:cTn id="34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withGroup">
                            <p:stCondLst>
                              <p:cond delay="10500"/>
                            </p:stCondLst>
                            <p:childTnLst>
                              <p:par>
                                <p:cTn id="38" presetID="3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withGroup">
                            <p:stCondLst>
                              <p:cond delay="110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7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withGroup">
                            <p:stCondLst>
                              <p:cond delay="115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withGroup">
                            <p:stCondLst>
                              <p:cond delay="120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withGroup">
                            <p:stCondLst>
                              <p:cond delay="12500"/>
                            </p:stCondLst>
                            <p:childTnLst>
                              <p:par>
                                <p:cTn id="5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00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350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4" grpId="0" animBg="1"/>
      <p:bldP spid="27654" grpId="1" animBg="1"/>
      <p:bldP spid="27656" grpId="0" animBg="1"/>
      <p:bldP spid="27656" grpId="1" animBg="1"/>
      <p:bldP spid="27659" grpId="0"/>
      <p:bldP spid="27659" grpId="1"/>
      <p:bldP spid="27660" grpId="0"/>
      <p:bldP spid="27660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85728"/>
            <a:ext cx="7329510" cy="1131910"/>
          </a:xfr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prstTxWarp prst="textTriangle">
              <a:avLst/>
            </a:prstTxWarp>
          </a:bodyPr>
          <a:lstStyle/>
          <a:p>
            <a:pPr eaLnBrk="1" hangingPunct="1">
              <a:defRPr/>
            </a:pPr>
            <a:r>
              <a:rPr lang="ru-RU" dirty="0" smtClean="0">
                <a:solidFill>
                  <a:srgbClr val="C00000"/>
                </a:solidFill>
              </a:rPr>
              <a:t>Особо охраняемые природные территории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78850" name="Объект 3"/>
          <p:cNvSpPr>
            <a:spLocks noGrp="1"/>
          </p:cNvSpPr>
          <p:nvPr>
            <p:ph sz="half" idx="2"/>
          </p:nvPr>
        </p:nvSpPr>
        <p:spPr>
          <a:xfrm>
            <a:off x="457200" y="1905000"/>
            <a:ext cx="4040188" cy="4221163"/>
          </a:xfrm>
        </p:spPr>
        <p:txBody>
          <a:bodyPr/>
          <a:lstStyle/>
          <a:p>
            <a:pPr marL="457200" indent="-457200" eaLnBrk="1" hangingPunct="1">
              <a:buFontTx/>
              <a:buAutoNum type="arabicPeriod"/>
            </a:pPr>
            <a:r>
              <a:rPr lang="ru-RU" smtClean="0">
                <a:solidFill>
                  <a:srgbClr val="008000"/>
                </a:solidFill>
              </a:rPr>
              <a:t>Акшуатский лесопарк</a:t>
            </a:r>
          </a:p>
          <a:p>
            <a:pPr marL="457200" indent="-457200" eaLnBrk="1" hangingPunct="1">
              <a:buFontTx/>
              <a:buAutoNum type="arabicPeriod"/>
            </a:pPr>
            <a:r>
              <a:rPr lang="ru-RU" smtClean="0">
                <a:solidFill>
                  <a:srgbClr val="008000"/>
                </a:solidFill>
              </a:rPr>
              <a:t>Реликтовая аллея сосны обыкновенной</a:t>
            </a:r>
          </a:p>
          <a:p>
            <a:pPr marL="457200" indent="-457200" eaLnBrk="1" hangingPunct="1">
              <a:buFontTx/>
              <a:buAutoNum type="arabicPeriod" startAt="3"/>
            </a:pPr>
            <a:r>
              <a:rPr lang="ru-RU" smtClean="0">
                <a:solidFill>
                  <a:srgbClr val="008000"/>
                </a:solidFill>
              </a:rPr>
              <a:t>Лесные кварталы с 13 – 21 с преобладанием ценного лекарственного сырья</a:t>
            </a:r>
          </a:p>
          <a:p>
            <a:pPr marL="457200" indent="-457200" eaLnBrk="1" hangingPunct="1">
              <a:buFontTx/>
              <a:buAutoNum type="arabicPeriod" startAt="3"/>
            </a:pPr>
            <a:r>
              <a:rPr lang="ru-RU" smtClean="0">
                <a:solidFill>
                  <a:srgbClr val="008000"/>
                </a:solidFill>
              </a:rPr>
              <a:t>оз. Кряж</a:t>
            </a:r>
          </a:p>
          <a:p>
            <a:pPr marL="457200" indent="-457200" eaLnBrk="1" hangingPunct="1">
              <a:buFontTx/>
              <a:buAutoNum type="arabicPeriod" startAt="3"/>
            </a:pPr>
            <a:r>
              <a:rPr lang="ru-RU" smtClean="0">
                <a:solidFill>
                  <a:srgbClr val="008000"/>
                </a:solidFill>
              </a:rPr>
              <a:t>Родник Тимай </a:t>
            </a:r>
          </a:p>
          <a:p>
            <a:pPr marL="457200" indent="-457200" eaLnBrk="1" hangingPunct="1">
              <a:buFontTx/>
              <a:buAutoNum type="arabicPeriod"/>
            </a:pPr>
            <a:endParaRPr lang="ru-RU" smtClean="0"/>
          </a:p>
        </p:txBody>
      </p:sp>
      <p:sp>
        <p:nvSpPr>
          <p:cNvPr id="78851" name="Объект 5"/>
          <p:cNvSpPr>
            <a:spLocks noGrp="1"/>
          </p:cNvSpPr>
          <p:nvPr>
            <p:ph sz="quarter" idx="4"/>
          </p:nvPr>
        </p:nvSpPr>
        <p:spPr>
          <a:xfrm>
            <a:off x="4645025" y="1905000"/>
            <a:ext cx="4041775" cy="4221163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smtClean="0">
                <a:solidFill>
                  <a:srgbClr val="00B050"/>
                </a:solidFill>
              </a:rPr>
              <a:t>6. </a:t>
            </a:r>
            <a:r>
              <a:rPr lang="ru-RU" smtClean="0">
                <a:solidFill>
                  <a:srgbClr val="008000"/>
                </a:solidFill>
              </a:rPr>
              <a:t>Истоки реки Барыш</a:t>
            </a:r>
          </a:p>
          <a:p>
            <a:pPr marL="0" indent="0" eaLnBrk="1" hangingPunct="1">
              <a:buFontTx/>
              <a:buNone/>
            </a:pPr>
            <a:r>
              <a:rPr lang="ru-RU" smtClean="0">
                <a:solidFill>
                  <a:srgbClr val="008000"/>
                </a:solidFill>
              </a:rPr>
              <a:t>7. Истоки реки Сызранки</a:t>
            </a:r>
          </a:p>
          <a:p>
            <a:pPr marL="0" indent="0" eaLnBrk="1" hangingPunct="1">
              <a:buFontTx/>
              <a:buNone/>
            </a:pPr>
            <a:r>
              <a:rPr lang="ru-RU" smtClean="0">
                <a:solidFill>
                  <a:srgbClr val="008000"/>
                </a:solidFill>
              </a:rPr>
              <a:t>8. Истоки реки Суры</a:t>
            </a:r>
          </a:p>
          <a:p>
            <a:pPr marL="0" indent="0" eaLnBrk="1" hangingPunct="1">
              <a:buFontTx/>
              <a:buNone/>
            </a:pPr>
            <a:r>
              <a:rPr lang="ru-RU" smtClean="0">
                <a:solidFill>
                  <a:srgbClr val="008000"/>
                </a:solidFill>
              </a:rPr>
              <a:t>9. Новодольский лесопарк</a:t>
            </a:r>
          </a:p>
          <a:p>
            <a:pPr marL="0" indent="0" eaLnBrk="1" hangingPunct="1">
              <a:buFontTx/>
              <a:buNone/>
            </a:pPr>
            <a:r>
              <a:rPr lang="ru-RU" smtClean="0">
                <a:solidFill>
                  <a:srgbClr val="008000"/>
                </a:solidFill>
              </a:rPr>
              <a:t>10. Заказник Сурские          Вершины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74638"/>
            <a:ext cx="7400948" cy="1143000"/>
          </a:xfr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prstTxWarp prst="textWave4">
              <a:avLst>
                <a:gd name="adj1" fmla="val 6250"/>
                <a:gd name="adj2" fmla="val -2315"/>
              </a:avLst>
            </a:prstTxWarp>
          </a:bodyPr>
          <a:lstStyle/>
          <a:p>
            <a:pPr eaLnBrk="1" hangingPunct="1">
              <a:defRPr/>
            </a:pPr>
            <a:r>
              <a:rPr lang="ru-RU" b="1" dirty="0" err="1" smtClean="0">
                <a:solidFill>
                  <a:srgbClr val="008000"/>
                </a:solidFill>
              </a:rPr>
              <a:t>Акшуатский</a:t>
            </a:r>
            <a:r>
              <a:rPr lang="ru-RU" b="1" dirty="0" smtClean="0">
                <a:solidFill>
                  <a:srgbClr val="008000"/>
                </a:solidFill>
              </a:rPr>
              <a:t> дендропарк</a:t>
            </a:r>
            <a:endParaRPr lang="ru-RU" b="1" dirty="0">
              <a:solidFill>
                <a:srgbClr val="008000"/>
              </a:solidFill>
            </a:endParaRPr>
          </a:p>
        </p:txBody>
      </p:sp>
      <p:sp>
        <p:nvSpPr>
          <p:cNvPr id="79874" name="Текст 2"/>
          <p:cNvSpPr>
            <a:spLocks noGrp="1"/>
          </p:cNvSpPr>
          <p:nvPr>
            <p:ph type="body" idx="1"/>
          </p:nvPr>
        </p:nvSpPr>
        <p:spPr>
          <a:xfrm>
            <a:off x="152400" y="1447800"/>
            <a:ext cx="4419600" cy="990600"/>
          </a:xfrm>
        </p:spPr>
        <p:txBody>
          <a:bodyPr/>
          <a:lstStyle/>
          <a:p>
            <a:pPr eaLnBrk="1" hangingPunct="1"/>
            <a:r>
              <a:rPr lang="ru-RU" sz="2000" b="0" smtClean="0">
                <a:solidFill>
                  <a:srgbClr val="FF0000"/>
                </a:solidFill>
              </a:rPr>
              <a:t>Дендропарк был создан в имении крупного симбирского землевладельца В.Н. Поливанова</a:t>
            </a:r>
          </a:p>
        </p:txBody>
      </p:sp>
      <p:sp>
        <p:nvSpPr>
          <p:cNvPr id="79875" name="Текст 4"/>
          <p:cNvSpPr>
            <a:spLocks noGrp="1"/>
          </p:cNvSpPr>
          <p:nvPr>
            <p:ph type="body" sz="quarter" idx="3"/>
          </p:nvPr>
        </p:nvSpPr>
        <p:spPr>
          <a:xfrm>
            <a:off x="4572000" y="1600200"/>
            <a:ext cx="4343400" cy="838200"/>
          </a:xfrm>
        </p:spPr>
        <p:txBody>
          <a:bodyPr/>
          <a:lstStyle/>
          <a:p>
            <a:pPr eaLnBrk="1" hangingPunct="1"/>
            <a:r>
              <a:rPr lang="ru-RU" sz="2000" b="0" smtClean="0">
                <a:solidFill>
                  <a:srgbClr val="FF0000"/>
                </a:solidFill>
              </a:rPr>
              <a:t>В настоящее время в парке произрастает более 70 видов древесно –кустарниковых пород</a:t>
            </a:r>
            <a:r>
              <a:rPr lang="ru-RU" b="0" smtClean="0"/>
              <a:t>.</a:t>
            </a:r>
          </a:p>
        </p:txBody>
      </p:sp>
      <p:pic>
        <p:nvPicPr>
          <p:cNvPr id="79876" name="Picture 2" descr="D:\Мои рисунки\акшуат\DSCN13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362200"/>
            <a:ext cx="41148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7" name="Picture 3" descr="D:\Мои рисунки\акшуат\ЕЛОВАЯ АЛЛЕ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5175" y="2362200"/>
            <a:ext cx="403542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Заголовок 1"/>
          <p:cNvSpPr>
            <a:spLocks noGrp="1"/>
          </p:cNvSpPr>
          <p:nvPr>
            <p:ph type="title"/>
          </p:nvPr>
        </p:nvSpPr>
        <p:spPr>
          <a:xfrm>
            <a:off x="419100" y="304800"/>
            <a:ext cx="8229600" cy="1143000"/>
          </a:xfrm>
        </p:spPr>
        <p:txBody>
          <a:bodyPr/>
          <a:lstStyle/>
          <a:p>
            <a:pPr algn="l" eaLnBrk="1" hangingPunct="1"/>
            <a:r>
              <a:rPr lang="ru-RU" sz="2000" b="1" smtClean="0"/>
              <a:t>Магнолия падуболистная </a:t>
            </a:r>
          </a:p>
        </p:txBody>
      </p:sp>
      <p:sp>
        <p:nvSpPr>
          <p:cNvPr id="80898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80899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433387"/>
          </a:xfrm>
        </p:spPr>
        <p:txBody>
          <a:bodyPr/>
          <a:lstStyle/>
          <a:p>
            <a:pPr eaLnBrk="1" hangingPunct="1"/>
            <a:r>
              <a:rPr lang="ru-RU" smtClean="0"/>
              <a:t>Сибирская сосна</a:t>
            </a:r>
          </a:p>
        </p:txBody>
      </p:sp>
      <p:pic>
        <p:nvPicPr>
          <p:cNvPr id="2050" name="Picture 2" descr="D:\Мои рисунки\акшуат\магнолия падуболистная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304800"/>
            <a:ext cx="4724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D:\Мои рисунки\акшуат\сосна сибирская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968500"/>
            <a:ext cx="3429000" cy="443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D:\Мои рисунки\акшуат\туя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3429000"/>
            <a:ext cx="4495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2" name="Заголовок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1341438"/>
          </a:xfrm>
        </p:spPr>
        <p:txBody>
          <a:bodyPr/>
          <a:lstStyle/>
          <a:p>
            <a:pPr eaLnBrk="1" hangingPunct="1"/>
            <a:r>
              <a:rPr lang="ru-RU" sz="2800" smtClean="0">
                <a:solidFill>
                  <a:srgbClr val="CC3300"/>
                </a:solidFill>
              </a:rPr>
              <a:t>Новодольский лесопарк, исток реки Барыш, реликтовая аллея сосны, исток Суры, озеро Кряж</a:t>
            </a:r>
          </a:p>
        </p:txBody>
      </p:sp>
      <p:sp>
        <p:nvSpPr>
          <p:cNvPr id="207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07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endParaRPr lang="ru-RU" smtClean="0"/>
          </a:p>
        </p:txBody>
      </p:sp>
      <p:sp>
        <p:nvSpPr>
          <p:cNvPr id="207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076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graphicFrame>
        <p:nvGraphicFramePr>
          <p:cNvPr id="2071" name="Object 23"/>
          <p:cNvGraphicFramePr>
            <a:graphicFrameLocks noChangeAspect="1"/>
          </p:cNvGraphicFramePr>
          <p:nvPr/>
        </p:nvGraphicFramePr>
        <p:xfrm>
          <a:off x="990600" y="2057400"/>
          <a:ext cx="762000" cy="485775"/>
        </p:xfrm>
        <a:graphic>
          <a:graphicData uri="http://schemas.openxmlformats.org/presentationml/2006/ole">
            <p:oleObj spid="_x0000_s2071" name="Пакет" r:id="rId3" imgW="760396" imgH="481263" progId="Package">
              <p:embed/>
            </p:oleObj>
          </a:graphicData>
        </a:graphic>
      </p:graphicFrame>
      <p:pic>
        <p:nvPicPr>
          <p:cNvPr id="1026" name="Рисунок 7" descr="Новодольский лесопарк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1295400"/>
            <a:ext cx="35052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62400" y="1295400"/>
            <a:ext cx="4876800" cy="281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6100" y="3505200"/>
            <a:ext cx="34163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24600" y="4113213"/>
            <a:ext cx="2514600" cy="243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62400" y="4114800"/>
            <a:ext cx="2362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5" name="Picture 17" descr="G:\фото Барышский район\P1030059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46100" y="1295400"/>
            <a:ext cx="82931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1352550" y="268288"/>
            <a:ext cx="7340600" cy="1158875"/>
          </a:xfrm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4800" y="1535113"/>
            <a:ext cx="4192588" cy="639762"/>
          </a:xfrm>
        </p:spPr>
        <p:txBody>
          <a:bodyPr/>
          <a:lstStyle/>
          <a:p>
            <a:pPr eaLnBrk="1" hangingPunct="1">
              <a:defRPr/>
            </a:pPr>
            <a:r>
              <a:rPr lang="ru-RU" b="0" dirty="0" smtClean="0">
                <a:solidFill>
                  <a:schemeClr val="accent6">
                    <a:lumMod val="75000"/>
                  </a:schemeClr>
                </a:solidFill>
              </a:rPr>
              <a:t>Население района составляет</a:t>
            </a:r>
            <a:r>
              <a:rPr lang="ru-RU" b="0" dirty="0" smtClean="0"/>
              <a:t> </a:t>
            </a:r>
            <a:r>
              <a:rPr lang="ru-RU" b="0" dirty="0" smtClean="0">
                <a:solidFill>
                  <a:srgbClr val="FF0000"/>
                </a:solidFill>
              </a:rPr>
              <a:t>44034 тыс</a:t>
            </a:r>
            <a:r>
              <a:rPr lang="ru-RU" b="0" dirty="0" smtClean="0"/>
              <a:t>. </a:t>
            </a:r>
            <a:endParaRPr lang="ru-RU" b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28600" y="2209800"/>
            <a:ext cx="4724400" cy="3951288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В общей численности населения мужское составляет </a:t>
            </a:r>
            <a:r>
              <a:rPr lang="ru-RU" dirty="0" smtClean="0">
                <a:solidFill>
                  <a:srgbClr val="FF0000"/>
                </a:solidFill>
              </a:rPr>
              <a:t>45,3%,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женское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FF0000"/>
                </a:solidFill>
              </a:rPr>
              <a:t>54,7%</a:t>
            </a:r>
          </a:p>
          <a:p>
            <a:pPr marL="0" indent="0" eaLnBrk="1" hangingPunct="1">
              <a:buFontTx/>
              <a:buNone/>
              <a:defRPr/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24400" y="2362200"/>
            <a:ext cx="4114800" cy="4114800"/>
          </a:xfrm>
        </p:spPr>
        <p:txBody>
          <a:bodyPr/>
          <a:lstStyle/>
          <a:p>
            <a:pPr eaLnBrk="1" hangingPunct="1">
              <a:defRPr/>
            </a:pPr>
            <a:r>
              <a:rPr lang="ru-RU" b="0" dirty="0" smtClean="0">
                <a:solidFill>
                  <a:schemeClr val="accent6">
                    <a:lumMod val="75000"/>
                  </a:schemeClr>
                </a:solidFill>
              </a:rPr>
              <a:t>Городское население -</a:t>
            </a:r>
            <a:r>
              <a:rPr lang="ru-RU" b="0" dirty="0" smtClean="0">
                <a:solidFill>
                  <a:srgbClr val="FF0000"/>
                </a:solidFill>
              </a:rPr>
              <a:t>12231 тыс.,  </a:t>
            </a:r>
            <a:r>
              <a:rPr lang="ru-RU" b="0" dirty="0" smtClean="0">
                <a:solidFill>
                  <a:schemeClr val="accent6">
                    <a:lumMod val="75000"/>
                  </a:schemeClr>
                </a:solidFill>
              </a:rPr>
              <a:t>мужское – </a:t>
            </a:r>
            <a:r>
              <a:rPr lang="ru-RU" b="0" dirty="0" smtClean="0">
                <a:solidFill>
                  <a:srgbClr val="FF0000"/>
                </a:solidFill>
              </a:rPr>
              <a:t>5444 тыс., 44,5%;</a:t>
            </a:r>
          </a:p>
          <a:p>
            <a:pPr eaLnBrk="1" hangingPunct="1">
              <a:defRPr/>
            </a:pPr>
            <a:r>
              <a:rPr lang="ru-RU" b="0" dirty="0">
                <a:solidFill>
                  <a:schemeClr val="accent6">
                    <a:lumMod val="75000"/>
                  </a:schemeClr>
                </a:solidFill>
              </a:rPr>
              <a:t>ж</a:t>
            </a:r>
            <a:r>
              <a:rPr lang="ru-RU" b="0" dirty="0" smtClean="0">
                <a:solidFill>
                  <a:schemeClr val="accent6">
                    <a:lumMod val="75000"/>
                  </a:schemeClr>
                </a:solidFill>
              </a:rPr>
              <a:t>енское –</a:t>
            </a:r>
            <a:r>
              <a:rPr lang="ru-RU" b="0" dirty="0" smtClean="0"/>
              <a:t> </a:t>
            </a:r>
            <a:r>
              <a:rPr lang="ru-RU" b="0" dirty="0" smtClean="0">
                <a:solidFill>
                  <a:srgbClr val="FF0000"/>
                </a:solidFill>
              </a:rPr>
              <a:t>6787 тыс., 55,5%. </a:t>
            </a:r>
            <a:r>
              <a:rPr lang="ru-RU" b="0" dirty="0" smtClean="0">
                <a:solidFill>
                  <a:schemeClr val="accent6">
                    <a:lumMod val="75000"/>
                  </a:schemeClr>
                </a:solidFill>
              </a:rPr>
              <a:t>Сельское -</a:t>
            </a:r>
            <a:r>
              <a:rPr lang="ru-RU" b="0" dirty="0" smtClean="0">
                <a:solidFill>
                  <a:srgbClr val="FF0000"/>
                </a:solidFill>
              </a:rPr>
              <a:t>19213</a:t>
            </a:r>
            <a:r>
              <a:rPr lang="ru-RU" b="0" dirty="0" smtClean="0"/>
              <a:t> </a:t>
            </a:r>
            <a:r>
              <a:rPr lang="ru-RU" b="0" dirty="0" smtClean="0">
                <a:solidFill>
                  <a:srgbClr val="FF0000"/>
                </a:solidFill>
              </a:rPr>
              <a:t>тыс., </a:t>
            </a:r>
            <a:r>
              <a:rPr lang="ru-RU" b="0" dirty="0" smtClean="0">
                <a:solidFill>
                  <a:schemeClr val="accent6">
                    <a:lumMod val="75000"/>
                  </a:schemeClr>
                </a:solidFill>
              </a:rPr>
              <a:t>мужское –</a:t>
            </a:r>
            <a:r>
              <a:rPr lang="ru-RU" b="0" dirty="0" smtClean="0"/>
              <a:t> </a:t>
            </a:r>
            <a:r>
              <a:rPr lang="ru-RU" b="0" dirty="0" smtClean="0">
                <a:solidFill>
                  <a:srgbClr val="FF0000"/>
                </a:solidFill>
              </a:rPr>
              <a:t>8797 тыс., 45,8%; </a:t>
            </a:r>
            <a:r>
              <a:rPr lang="ru-RU" b="0" dirty="0" smtClean="0">
                <a:solidFill>
                  <a:schemeClr val="accent6">
                    <a:lumMod val="75000"/>
                  </a:schemeClr>
                </a:solidFill>
              </a:rPr>
              <a:t>женское –</a:t>
            </a:r>
            <a:r>
              <a:rPr lang="ru-RU" b="0" dirty="0" smtClean="0"/>
              <a:t> </a:t>
            </a:r>
            <a:r>
              <a:rPr lang="ru-RU" b="0" dirty="0" smtClean="0">
                <a:solidFill>
                  <a:srgbClr val="FF0000"/>
                </a:solidFill>
              </a:rPr>
              <a:t>10416 тыс., 54,2%.</a:t>
            </a:r>
            <a:endParaRPr lang="ru-RU" b="0" dirty="0">
              <a:solidFill>
                <a:srgbClr val="FF0000"/>
              </a:solidFill>
            </a:endParaRPr>
          </a:p>
        </p:txBody>
      </p:sp>
      <p:pic>
        <p:nvPicPr>
          <p:cNvPr id="8397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352800"/>
            <a:ext cx="4191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4" name="Picture 2" descr="D:\Мои рисунки\1c4d671658e31886b0db7e04a44d84f3[1]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05400" y="838200"/>
            <a:ext cx="2895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ru-RU" smtClean="0"/>
          </a:p>
        </p:txBody>
      </p:sp>
      <p:sp>
        <p:nvSpPr>
          <p:cNvPr id="84994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endParaRPr lang="ru-RU" smtClean="0"/>
          </a:p>
        </p:txBody>
      </p:sp>
      <p:sp>
        <p:nvSpPr>
          <p:cNvPr id="84995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endParaRPr lang="ru-RU" smtClean="0"/>
          </a:p>
        </p:txBody>
      </p:sp>
      <p:sp>
        <p:nvSpPr>
          <p:cNvPr id="84996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endParaRPr lang="ru-RU" smtClean="0"/>
          </a:p>
        </p:txBody>
      </p:sp>
      <p:sp>
        <p:nvSpPr>
          <p:cNvPr id="84997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endParaRPr lang="ru-RU" smtClean="0"/>
          </a:p>
        </p:txBody>
      </p:sp>
      <p:pic>
        <p:nvPicPr>
          <p:cNvPr id="7" name="Picture 7" descr="russian-native-costume-00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7888" y="334963"/>
            <a:ext cx="3865562" cy="5132387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94300" y="396875"/>
            <a:ext cx="3443288" cy="5010150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77888" y="3365500"/>
            <a:ext cx="3638550" cy="5437188"/>
          </a:xfrm>
          <a:prstGeom prst="rect">
            <a:avLst/>
          </a:prstGeom>
          <a:noFill/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32325" y="3395663"/>
            <a:ext cx="4005263" cy="5314950"/>
          </a:xfrm>
          <a:prstGeom prst="rect">
            <a:avLst/>
          </a:prstGeom>
          <a:noFill/>
        </p:spPr>
      </p:pic>
      <p:sp>
        <p:nvSpPr>
          <p:cNvPr id="85002" name="TextBox 10"/>
          <p:cNvSpPr txBox="1">
            <a:spLocks noChangeArrowheads="1"/>
          </p:cNvSpPr>
          <p:nvPr/>
        </p:nvSpPr>
        <p:spPr bwMode="auto">
          <a:xfrm>
            <a:off x="1763713" y="2890838"/>
            <a:ext cx="14732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solidFill>
                  <a:srgbClr val="FF0000"/>
                </a:solidFill>
              </a:rPr>
              <a:t>русские</a:t>
            </a:r>
          </a:p>
        </p:txBody>
      </p:sp>
      <p:sp>
        <p:nvSpPr>
          <p:cNvPr id="85003" name="TextBox 11"/>
          <p:cNvSpPr txBox="1">
            <a:spLocks noChangeArrowheads="1"/>
          </p:cNvSpPr>
          <p:nvPr/>
        </p:nvSpPr>
        <p:spPr bwMode="auto">
          <a:xfrm>
            <a:off x="6011863" y="2890838"/>
            <a:ext cx="13589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solidFill>
                  <a:srgbClr val="FF0000"/>
                </a:solidFill>
              </a:rPr>
              <a:t>татары</a:t>
            </a:r>
          </a:p>
        </p:txBody>
      </p:sp>
      <p:sp>
        <p:nvSpPr>
          <p:cNvPr id="85004" name="TextBox 12"/>
          <p:cNvSpPr txBox="1">
            <a:spLocks noChangeArrowheads="1"/>
          </p:cNvSpPr>
          <p:nvPr/>
        </p:nvSpPr>
        <p:spPr bwMode="auto">
          <a:xfrm>
            <a:off x="1403350" y="6038850"/>
            <a:ext cx="14287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solidFill>
                  <a:srgbClr val="FF0000"/>
                </a:solidFill>
              </a:rPr>
              <a:t>чуваши</a:t>
            </a:r>
          </a:p>
        </p:txBody>
      </p:sp>
      <p:sp>
        <p:nvSpPr>
          <p:cNvPr id="85005" name="TextBox 13"/>
          <p:cNvSpPr txBox="1">
            <a:spLocks noChangeArrowheads="1"/>
          </p:cNvSpPr>
          <p:nvPr/>
        </p:nvSpPr>
        <p:spPr bwMode="auto">
          <a:xfrm>
            <a:off x="5795963" y="6038850"/>
            <a:ext cx="142081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solidFill>
                  <a:srgbClr val="FF0000"/>
                </a:solidFill>
              </a:rPr>
              <a:t>мордва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427038" y="255588"/>
            <a:ext cx="8283575" cy="2335212"/>
          </a:xfr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04800" y="1066800"/>
            <a:ext cx="4343400" cy="5059363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endParaRPr lang="ru-RU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eaLnBrk="1" hangingPunct="1">
              <a:buFontTx/>
              <a:buNone/>
              <a:defRPr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Город Барыш расположен  на реке Барыш в </a:t>
            </a:r>
            <a:r>
              <a:rPr lang="ru-RU" dirty="0" smtClean="0">
                <a:solidFill>
                  <a:srgbClr val="FF0000"/>
                </a:solidFill>
              </a:rPr>
              <a:t>139 км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. от г. Ульяновска.</a:t>
            </a:r>
          </a:p>
          <a:p>
            <a:pPr marL="0" indent="0" eaLnBrk="1" hangingPunct="1">
              <a:buFontTx/>
              <a:buNone/>
              <a:defRPr/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Образован </a:t>
            </a:r>
            <a:r>
              <a:rPr lang="ru-RU" dirty="0" smtClean="0">
                <a:solidFill>
                  <a:srgbClr val="FF0000"/>
                </a:solidFill>
              </a:rPr>
              <a:t>22 декабря 1954 года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. Вытянут с северо - запада на юго – восток на </a:t>
            </a:r>
            <a:r>
              <a:rPr lang="ru-RU" dirty="0" smtClean="0">
                <a:solidFill>
                  <a:srgbClr val="FF0000"/>
                </a:solidFill>
              </a:rPr>
              <a:t>9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dirty="0" smtClean="0">
                <a:solidFill>
                  <a:srgbClr val="FF0000"/>
                </a:solidFill>
              </a:rPr>
              <a:t>км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. Население </a:t>
            </a:r>
            <a:r>
              <a:rPr lang="ru-RU" dirty="0" smtClean="0">
                <a:solidFill>
                  <a:srgbClr val="FF0000"/>
                </a:solidFill>
              </a:rPr>
              <a:t>17149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тыс. человек.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0" name="Picture 2" descr="C:\Documents and Settings\Пользователь\Рабочий стол\С рабочего стола\Барыш\Барыш. прир.2\Изображение 02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 rot="189075">
            <a:off x="4645025" y="1524000"/>
            <a:ext cx="4168775" cy="2514600"/>
          </a:xfrm>
        </p:spPr>
      </p:pic>
      <p:pic>
        <p:nvPicPr>
          <p:cNvPr id="7" name="Picture 2" descr="C:\Documents and Settings\Пользователь\Рабочий стол\С рабочего стола\Барыш\Барыш. прир.2\Изображение 01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9563" y="4495800"/>
            <a:ext cx="4262437" cy="207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Documents and Settings\Пользователь\Рабочий стол\С рабочего стола\Барыш\Барыш. прир.2\Изображение 02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8094">
            <a:off x="4416425" y="3911600"/>
            <a:ext cx="4370388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74638"/>
            <a:ext cx="7258072" cy="1143000"/>
          </a:xfr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prstTxWarp prst="textChevronInverted">
              <a:avLst/>
            </a:prstTxWarp>
          </a:bodyPr>
          <a:lstStyle/>
          <a:p>
            <a:pPr eaLnBrk="1" hangingPunct="1">
              <a:defRPr/>
            </a:pPr>
            <a:r>
              <a:rPr lang="ru-RU" sz="3600" dirty="0" smtClean="0">
                <a:solidFill>
                  <a:srgbClr val="002060"/>
                </a:solidFill>
              </a:rPr>
              <a:t>Экономика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1066800"/>
          </a:xfrm>
        </p:spPr>
        <p:txBody>
          <a:bodyPr/>
          <a:lstStyle/>
          <a:p>
            <a:pPr eaLnBrk="1" hangingPunct="1">
              <a:defRPr/>
            </a:pPr>
            <a:r>
              <a:rPr lang="ru-RU" b="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Экономику района представляют предприятия текстильной  и бумажной промышленности. Завод «Редуктор», мебельные фабрики «Добрый стиль», «Барыш мебель», бумажная фабрика.</a:t>
            </a:r>
            <a:r>
              <a:rPr lang="ru-RU" b="0" dirty="0" smtClean="0"/>
              <a:t> </a:t>
            </a:r>
            <a:endParaRPr lang="ru-RU" b="0" dirty="0"/>
          </a:p>
        </p:txBody>
      </p:sp>
      <p:sp>
        <p:nvSpPr>
          <p:cNvPr id="87043" name="Объект 5"/>
          <p:cNvSpPr>
            <a:spLocks noGrp="1"/>
          </p:cNvSpPr>
          <p:nvPr>
            <p:ph sz="quarter" idx="4"/>
          </p:nvPr>
        </p:nvSpPr>
        <p:spPr>
          <a:xfrm>
            <a:off x="4645025" y="2819400"/>
            <a:ext cx="4041775" cy="3306763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endParaRPr lang="ru-RU" smtClean="0"/>
          </a:p>
        </p:txBody>
      </p:sp>
      <p:pic>
        <p:nvPicPr>
          <p:cNvPr id="87044" name="Picture 2" descr="C:\Documents and Settings\Пользователь\Рабочий стол\С рабочего стола\Барыш\Барыш. прир.2\2\Завод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33400" y="2819400"/>
            <a:ext cx="4114800" cy="3640138"/>
          </a:xfrm>
        </p:spPr>
      </p:pic>
      <p:pic>
        <p:nvPicPr>
          <p:cNvPr id="8704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819400"/>
            <a:ext cx="4038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914400"/>
            <a:ext cx="4041775" cy="762000"/>
          </a:xfrm>
        </p:spPr>
        <p:txBody>
          <a:bodyPr/>
          <a:lstStyle/>
          <a:p>
            <a:pPr eaLnBrk="1" hangingPunct="1">
              <a:defRPr/>
            </a:pPr>
            <a:r>
              <a:rPr lang="ru-RU" b="0" dirty="0" err="1" smtClean="0">
                <a:solidFill>
                  <a:schemeClr val="accent6">
                    <a:lumMod val="75000"/>
                  </a:schemeClr>
                </a:solidFill>
              </a:rPr>
              <a:t>Румянцевская</a:t>
            </a:r>
            <a:r>
              <a:rPr lang="ru-RU" b="0" dirty="0" smtClean="0">
                <a:solidFill>
                  <a:schemeClr val="accent6">
                    <a:lumMod val="75000"/>
                  </a:schemeClr>
                </a:solidFill>
              </a:rPr>
              <a:t> текстильная фабрика</a:t>
            </a:r>
            <a:endParaRPr lang="ru-RU" b="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8067" name="Picture 2" descr="D:\Мои рисунки\logo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533400"/>
            <a:ext cx="108585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D:\Мои рисунки\3737-8522d5239355f913c95d3234b4d3adec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0200" y="1914525"/>
            <a:ext cx="4295775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Наталья Николаевна\Изображение 86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/>
          <a:srcRect/>
          <a:stretch>
            <a:fillRect/>
          </a:stretch>
        </p:blipFill>
        <p:spPr>
          <a:xfrm>
            <a:off x="4645025" y="1600200"/>
            <a:ext cx="4041775" cy="4572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аголовок 1"/>
          <p:cNvPicPr>
            <a:picLocks noGrp="1" noChangeArrowheads="1"/>
          </p:cNvPicPr>
          <p:nvPr>
            <p:ph type="title"/>
          </p:nvPr>
        </p:nvPicPr>
        <p:blipFill>
          <a:blip r:embed="rId3"/>
          <a:srcRect/>
          <a:stretch>
            <a:fillRect/>
          </a:stretch>
        </p:blipFill>
        <p:spPr>
          <a:xfrm>
            <a:off x="1206500" y="268288"/>
            <a:ext cx="7486650" cy="1158875"/>
          </a:xfrm>
        </p:spPr>
      </p:pic>
      <p:graphicFrame>
        <p:nvGraphicFramePr>
          <p:cNvPr id="89090" name="Объект 6"/>
          <p:cNvGraphicFramePr>
            <a:graphicFrameLocks noGrp="1"/>
          </p:cNvGraphicFramePr>
          <p:nvPr>
            <p:ph sz="half" idx="2"/>
          </p:nvPr>
        </p:nvGraphicFramePr>
        <p:xfrm>
          <a:off x="484188" y="1412875"/>
          <a:ext cx="4040187" cy="3276600"/>
        </p:xfrm>
        <a:graphic>
          <a:graphicData uri="http://schemas.openxmlformats.org/presentationml/2006/ole">
            <p:oleObj spid="_x0000_s89090" r:id="rId4" imgW="4041998" imgH="3273836" progId="Excel.Chart.8">
              <p:embed/>
            </p:oleObj>
          </a:graphicData>
        </a:graphic>
      </p:graphicFrame>
      <p:sp>
        <p:nvSpPr>
          <p:cNvPr id="89091" name="Текст 4"/>
          <p:cNvSpPr>
            <a:spLocks noGrp="1"/>
          </p:cNvSpPr>
          <p:nvPr>
            <p:ph type="body" sz="quarter" idx="3"/>
          </p:nvPr>
        </p:nvSpPr>
        <p:spPr>
          <a:xfrm>
            <a:off x="1371600" y="4533900"/>
            <a:ext cx="7315200" cy="1943100"/>
          </a:xfrm>
        </p:spPr>
        <p:txBody>
          <a:bodyPr/>
          <a:lstStyle/>
          <a:p>
            <a:pPr eaLnBrk="1" hangingPunct="1"/>
            <a:r>
              <a:rPr lang="ru-RU" sz="2000" b="0" smtClean="0"/>
              <a:t>Пастбища</a:t>
            </a:r>
          </a:p>
          <a:p>
            <a:pPr eaLnBrk="1" hangingPunct="1"/>
            <a:r>
              <a:rPr lang="ru-RU" sz="2000" b="0" smtClean="0"/>
              <a:t>Орошаемые земли</a:t>
            </a:r>
          </a:p>
          <a:p>
            <a:pPr eaLnBrk="1" hangingPunct="1"/>
            <a:r>
              <a:rPr lang="ru-RU" sz="2000" b="0" smtClean="0"/>
              <a:t>Сенокосы</a:t>
            </a:r>
          </a:p>
          <a:p>
            <a:pPr eaLnBrk="1" hangingPunct="1"/>
            <a:r>
              <a:rPr lang="ru-RU" sz="2000" b="0" smtClean="0"/>
              <a:t>Осушенные земли</a:t>
            </a:r>
          </a:p>
        </p:txBody>
      </p:sp>
      <p:sp>
        <p:nvSpPr>
          <p:cNvPr id="89092" name="Объект 5"/>
          <p:cNvSpPr>
            <a:spLocks noGrp="1"/>
          </p:cNvSpPr>
          <p:nvPr>
            <p:ph sz="quarter" idx="4"/>
          </p:nvPr>
        </p:nvSpPr>
        <p:spPr>
          <a:xfrm>
            <a:off x="4943475" y="1524000"/>
            <a:ext cx="4041775" cy="6096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endParaRPr lang="ru-RU" smtClean="0"/>
          </a:p>
          <a:p>
            <a:pPr marL="0" indent="0" eaLnBrk="1" hangingPunct="1">
              <a:buFontTx/>
              <a:buNone/>
            </a:pPr>
            <a:endParaRPr lang="ru-RU" smtClean="0"/>
          </a:p>
          <a:p>
            <a:pPr marL="0" indent="0" eaLnBrk="1" hangingPunct="1">
              <a:buFontTx/>
              <a:buNone/>
            </a:pPr>
            <a:endParaRPr lang="ru-RU" smtClean="0"/>
          </a:p>
          <a:p>
            <a:pPr marL="0" indent="0" eaLnBrk="1" hangingPunct="1">
              <a:buFontTx/>
              <a:buNone/>
            </a:pPr>
            <a:endParaRPr lang="ru-RU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990600" y="5105400"/>
            <a:ext cx="228600" cy="1905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990600" y="5410200"/>
            <a:ext cx="228600" cy="231775"/>
          </a:xfrm>
          <a:prstGeom prst="rect">
            <a:avLst/>
          </a:prstGeom>
          <a:solidFill>
            <a:srgbClr val="2626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993775" y="5765800"/>
            <a:ext cx="225425" cy="228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87425" y="6159500"/>
            <a:ext cx="228600" cy="228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89097" name="Picture 2" descr="D:\Наталья Николаевна\IMG_150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1524000"/>
            <a:ext cx="4267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Заголовок 3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1352550" y="268288"/>
            <a:ext cx="7340600" cy="1158875"/>
          </a:xfr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indent="0" algn="just" eaLnBrk="1" hangingPunct="1">
              <a:lnSpc>
                <a:spcPct val="115000"/>
              </a:lnSpc>
              <a:spcAft>
                <a:spcPts val="1000"/>
              </a:spcAft>
              <a:buFontTx/>
              <a:buNone/>
            </a:pPr>
            <a:r>
              <a:rPr lang="ru-RU" sz="40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Герб</a:t>
            </a:r>
            <a:r>
              <a:rPr lang="ru-RU" sz="240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 	«В золотом поле зеленое дважды зазубренное вписанное острие, обремененное золотым ткацким челноком. В вольной части – герб Ульяновской области (в синем поле белая колонна, на ней золотая корона с синими лентами)».</a:t>
            </a:r>
            <a:endParaRPr lang="ru-RU" sz="2400" smtClean="0">
              <a:solidFill>
                <a:srgbClr val="FF9900"/>
              </a:solidFill>
              <a:latin typeface="Calibri" pitchFamily="34" charset="0"/>
              <a:cs typeface="Times New Roman" pitchFamily="18" charset="0"/>
            </a:endParaRPr>
          </a:p>
          <a:p>
            <a:pPr indent="0" algn="ctr" eaLnBrk="1" hangingPunct="1">
              <a:lnSpc>
                <a:spcPct val="115000"/>
              </a:lnSpc>
              <a:spcAft>
                <a:spcPts val="1000"/>
              </a:spcAft>
              <a:buFontTx/>
              <a:buNone/>
            </a:pPr>
            <a:r>
              <a:rPr lang="ru-RU" sz="180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800" smtClean="0">
              <a:latin typeface="Calibri" pitchFamily="34" charset="0"/>
              <a:cs typeface="Times New Roman" pitchFamily="18" charset="0"/>
            </a:endParaRPr>
          </a:p>
          <a:p>
            <a:pPr indent="0" eaLnBrk="1" hangingPunct="1"/>
            <a:endParaRPr lang="ru-RU" smtClean="0"/>
          </a:p>
        </p:txBody>
      </p:sp>
      <p:sp>
        <p:nvSpPr>
          <p:cNvPr id="43011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ru-RU" smtClean="0"/>
          </a:p>
          <a:p>
            <a:pPr eaLnBrk="1" hangingPunct="1"/>
            <a:endParaRPr lang="ru-RU" smtClean="0"/>
          </a:p>
        </p:txBody>
      </p:sp>
      <p:pic>
        <p:nvPicPr>
          <p:cNvPr id="43012" name="Рисунок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828800"/>
            <a:ext cx="3505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/>
            </a:r>
            <a:br>
              <a:rPr lang="en-US" smtClean="0"/>
            </a:br>
            <a:endParaRPr lang="ru-RU" smtClean="0"/>
          </a:p>
        </p:txBody>
      </p:sp>
      <p:sp>
        <p:nvSpPr>
          <p:cNvPr id="90114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endParaRPr lang="ru-RU" smtClean="0"/>
          </a:p>
        </p:txBody>
      </p:sp>
      <p:sp>
        <p:nvSpPr>
          <p:cNvPr id="90115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endParaRPr lang="ru-RU" smtClean="0"/>
          </a:p>
        </p:txBody>
      </p:sp>
      <p:sp>
        <p:nvSpPr>
          <p:cNvPr id="90116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endParaRPr lang="ru-RU" smtClean="0"/>
          </a:p>
        </p:txBody>
      </p:sp>
      <p:sp>
        <p:nvSpPr>
          <p:cNvPr id="90117" name="Объект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endParaRPr lang="ru-RU" smtClean="0"/>
          </a:p>
        </p:txBody>
      </p:sp>
      <p:pic>
        <p:nvPicPr>
          <p:cNvPr id="3074" name="Picture 2" descr="G:\фото Барышский район\P131005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6888" y="404813"/>
            <a:ext cx="8208962" cy="604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G:\фото Барышский район\P13100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850" y="404813"/>
            <a:ext cx="8255000" cy="599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G:\фото Барышский район\P605005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850" y="404813"/>
            <a:ext cx="82550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G:\фото Барышский район\P606011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850" y="404813"/>
            <a:ext cx="8369300" cy="599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 descr="G:\фото Барышский район\P131006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0850" y="404813"/>
            <a:ext cx="83693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285852" y="274638"/>
            <a:ext cx="7400948" cy="1143000"/>
          </a:xfr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prstTxWarp prst="textStop">
              <a:avLst/>
            </a:prstTxWarp>
          </a:bodyPr>
          <a:lstStyle/>
          <a:p>
            <a:pPr eaLnBrk="1" hangingPunct="1">
              <a:defRPr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Транспортная инфраструктура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  <a:t>Протяженность автомобильных дорог общего пользования 269,92 км., из них областного и федерального значения 130,5 км.. Все центральные усадьбы СПК связаны с районным центром дорогами с твердым покрытием и имеют выход на дороги областного значения. Через территорию района проходит железная дорога Самара – Москва с погрузочно – разгрузочными станциями в Барыше п. </a:t>
            </a:r>
            <a:r>
              <a:rPr lang="ru-RU" sz="1800" dirty="0" err="1" smtClean="0">
                <a:solidFill>
                  <a:schemeClr val="accent6">
                    <a:lumMod val="75000"/>
                  </a:schemeClr>
                </a:solidFill>
              </a:rPr>
              <a:t>Поливаново</a:t>
            </a: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ru-RU" sz="1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1139" name="Picture 2" descr="C:\Documents and Settings\Пользователь\Рабочий стол\С рабочего стола\Барыш\Барыш. прир.2\Изображение 0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238500"/>
            <a:ext cx="4114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40" name="Picture 2" descr="C:\Documents and Settings\Пользователь\Рабочий стол\С рабочего стола\Барыш\Барыш. прир.2\Изображение 0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25" y="3238500"/>
            <a:ext cx="4029075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Объект 7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3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z="2800" smtClean="0">
                <a:hlinkClick r:id="rId2"/>
              </a:rPr>
              <a:t>http</a:t>
            </a:r>
            <a:r>
              <a:rPr lang="ru-RU" sz="2800" smtClean="0">
                <a:hlinkClick r:id="rId2"/>
              </a:rPr>
              <a:t>:</a:t>
            </a:r>
            <a:r>
              <a:rPr lang="en-US" sz="2800" smtClean="0">
                <a:hlinkClick r:id="rId2"/>
              </a:rPr>
              <a:t>//mp3zone</a:t>
            </a:r>
            <a:r>
              <a:rPr lang="ru-RU" sz="2800" smtClean="0">
                <a:hlinkClick r:id="rId2"/>
              </a:rPr>
              <a:t>.</a:t>
            </a:r>
            <a:r>
              <a:rPr lang="en-US" sz="2800" smtClean="0">
                <a:hlinkClick r:id="rId2"/>
              </a:rPr>
              <a:t>narod</a:t>
            </a:r>
            <a:r>
              <a:rPr lang="ru-RU" sz="2800" smtClean="0">
                <a:hlinkClick r:id="rId2"/>
              </a:rPr>
              <a:t>.</a:t>
            </a:r>
            <a:r>
              <a:rPr lang="en-US" sz="2800" smtClean="0">
                <a:hlinkClick r:id="rId2"/>
              </a:rPr>
              <a:t>ru/animations/natural</a:t>
            </a:r>
            <a:r>
              <a:rPr lang="ru-RU" sz="2800" smtClean="0">
                <a:hlinkClick r:id="rId2"/>
              </a:rPr>
              <a:t>_2.</a:t>
            </a:r>
            <a:r>
              <a:rPr lang="en-US" sz="2800" smtClean="0">
                <a:hlinkClick r:id="rId2"/>
              </a:rPr>
              <a:t>html</a:t>
            </a:r>
            <a:endParaRPr lang="en-US" sz="2800" smtClean="0"/>
          </a:p>
          <a:p>
            <a:pPr marL="0" indent="0" eaLnBrk="1" hangingPunct="1">
              <a:buFontTx/>
              <a:buNone/>
            </a:pPr>
            <a:r>
              <a:rPr lang="en-US" sz="2800" smtClean="0">
                <a:hlinkClick r:id="rId3"/>
              </a:rPr>
              <a:t>http</a:t>
            </a:r>
            <a:r>
              <a:rPr lang="ru-RU" sz="2800" smtClean="0">
                <a:hlinkClick r:id="rId3"/>
              </a:rPr>
              <a:t>:</a:t>
            </a:r>
            <a:r>
              <a:rPr lang="en-US" sz="2800" smtClean="0">
                <a:hlinkClick r:id="rId3"/>
              </a:rPr>
              <a:t>//alviv</a:t>
            </a:r>
            <a:r>
              <a:rPr lang="ru-RU" sz="2800" smtClean="0">
                <a:hlinkClick r:id="rId3"/>
              </a:rPr>
              <a:t>.</a:t>
            </a:r>
            <a:r>
              <a:rPr lang="en-US" sz="2800" smtClean="0">
                <a:hlinkClick r:id="rId3"/>
              </a:rPr>
              <a:t>okis</a:t>
            </a:r>
            <a:r>
              <a:rPr lang="ru-RU" sz="2800" smtClean="0">
                <a:hlinkClick r:id="rId3"/>
              </a:rPr>
              <a:t>.</a:t>
            </a:r>
            <a:r>
              <a:rPr lang="en-US" sz="2800" smtClean="0">
                <a:hlinkClick r:id="rId3"/>
              </a:rPr>
              <a:t>ru/news</a:t>
            </a:r>
            <a:r>
              <a:rPr lang="ru-RU" sz="2800" smtClean="0">
                <a:hlinkClick r:id="rId3"/>
              </a:rPr>
              <a:t>.</a:t>
            </a:r>
            <a:r>
              <a:rPr lang="en-US" sz="2800" smtClean="0">
                <a:hlinkClick r:id="rId3"/>
              </a:rPr>
              <a:t>1512</a:t>
            </a:r>
            <a:r>
              <a:rPr lang="ru-RU" sz="2800" smtClean="0">
                <a:hlinkClick r:id="rId3"/>
              </a:rPr>
              <a:t>.</a:t>
            </a:r>
            <a:r>
              <a:rPr lang="en-US" sz="2800" smtClean="0">
                <a:hlinkClick r:id="rId3"/>
              </a:rPr>
              <a:t>html</a:t>
            </a:r>
            <a:endParaRPr lang="en-US" sz="2800" smtClean="0"/>
          </a:p>
          <a:p>
            <a:pPr marL="0" indent="0" eaLnBrk="1" hangingPunct="1">
              <a:buFontTx/>
              <a:buNone/>
            </a:pPr>
            <a:r>
              <a:rPr lang="en-US" sz="2800" smtClean="0">
                <a:hlinkClick r:id="rId4"/>
              </a:rPr>
              <a:t>http</a:t>
            </a:r>
            <a:r>
              <a:rPr lang="ru-RU" sz="2800" smtClean="0">
                <a:hlinkClick r:id="rId4"/>
              </a:rPr>
              <a:t>:</a:t>
            </a:r>
            <a:r>
              <a:rPr lang="en-US" sz="2800" smtClean="0">
                <a:hlinkClick r:id="rId4"/>
              </a:rPr>
              <a:t>//tropikana</a:t>
            </a:r>
            <a:r>
              <a:rPr lang="ru-RU" sz="2800" smtClean="0">
                <a:hlinkClick r:id="rId4"/>
              </a:rPr>
              <a:t>.</a:t>
            </a:r>
            <a:r>
              <a:rPr lang="en-US" sz="2800" smtClean="0">
                <a:hlinkClick r:id="rId4"/>
              </a:rPr>
              <a:t>ucoz</a:t>
            </a:r>
            <a:r>
              <a:rPr lang="ru-RU" sz="2800" smtClean="0">
                <a:hlinkClick r:id="rId4"/>
              </a:rPr>
              <a:t>.</a:t>
            </a:r>
            <a:r>
              <a:rPr lang="en-US" sz="2800" smtClean="0">
                <a:hlinkClick r:id="rId4"/>
              </a:rPr>
              <a:t>ru/index/animashki/0-4</a:t>
            </a:r>
            <a:endParaRPr lang="en-US" sz="2800" smtClean="0"/>
          </a:p>
          <a:p>
            <a:pPr marL="0" indent="0" eaLnBrk="1" hangingPunct="1">
              <a:buFontTx/>
              <a:buNone/>
            </a:pPr>
            <a:r>
              <a:rPr lang="en-US" sz="2800" smtClean="0"/>
              <a:t>http</a:t>
            </a:r>
            <a:r>
              <a:rPr lang="ru-RU" sz="2800" smtClean="0"/>
              <a:t>:</a:t>
            </a:r>
            <a:r>
              <a:rPr lang="en-US" sz="2800" smtClean="0"/>
              <a:t>//www</a:t>
            </a:r>
            <a:r>
              <a:rPr lang="ru-RU" sz="2800" smtClean="0"/>
              <a:t>.</a:t>
            </a:r>
            <a:r>
              <a:rPr lang="en-US" sz="2800" smtClean="0"/>
              <a:t>smayli</a:t>
            </a:r>
            <a:r>
              <a:rPr lang="ru-RU" sz="2800" smtClean="0"/>
              <a:t>.</a:t>
            </a:r>
            <a:r>
              <a:rPr lang="en-US" sz="2800" smtClean="0"/>
              <a:t>ru/jivotnies</a:t>
            </a:r>
            <a:r>
              <a:rPr lang="ru-RU" sz="2800" smtClean="0"/>
              <a:t>.</a:t>
            </a:r>
            <a:r>
              <a:rPr lang="en-US" sz="2800" smtClean="0"/>
              <a:t>html</a:t>
            </a:r>
          </a:p>
          <a:p>
            <a:pPr marL="0" indent="0" eaLnBrk="1" hangingPunct="1">
              <a:buFontTx/>
              <a:buNone/>
            </a:pPr>
            <a:r>
              <a:rPr lang="en-US" sz="2800" smtClean="0"/>
              <a:t>http</a:t>
            </a:r>
            <a:r>
              <a:rPr lang="ru-RU" sz="2800" smtClean="0"/>
              <a:t>:</a:t>
            </a:r>
            <a:r>
              <a:rPr lang="en-US" sz="2800" smtClean="0"/>
              <a:t>//www</a:t>
            </a:r>
            <a:r>
              <a:rPr lang="ru-RU" sz="2800" smtClean="0"/>
              <a:t>.</a:t>
            </a:r>
            <a:r>
              <a:rPr lang="en-US" sz="2800" smtClean="0"/>
              <a:t>lesarossii</a:t>
            </a:r>
            <a:r>
              <a:rPr lang="ru-RU" sz="2800" smtClean="0"/>
              <a:t>.</a:t>
            </a:r>
            <a:r>
              <a:rPr lang="en-US" sz="2800" smtClean="0"/>
              <a:t>ru</a:t>
            </a:r>
          </a:p>
          <a:p>
            <a:pPr marL="0" indent="0" eaLnBrk="1" hangingPunct="1">
              <a:buFontTx/>
              <a:buNone/>
            </a:pPr>
            <a:r>
              <a:rPr lang="en-US" sz="2800" smtClean="0"/>
              <a:t>http//www animal</a:t>
            </a:r>
            <a:r>
              <a:rPr lang="ru-RU" sz="2800" smtClean="0"/>
              <a:t>.</a:t>
            </a:r>
            <a:r>
              <a:rPr lang="en-US" sz="2800" smtClean="0"/>
              <a:t>ru/photos</a:t>
            </a:r>
          </a:p>
          <a:p>
            <a:pPr marL="0" indent="0" eaLnBrk="1" hangingPunct="1">
              <a:buFontTx/>
              <a:buNone/>
            </a:pPr>
            <a:r>
              <a:rPr lang="en-US" sz="2800" smtClean="0"/>
              <a:t>http//www fotozverey</a:t>
            </a:r>
            <a:r>
              <a:rPr lang="ru-RU" sz="2800" smtClean="0"/>
              <a:t>.</a:t>
            </a:r>
            <a:r>
              <a:rPr lang="en-US" sz="2800" smtClean="0"/>
              <a:t>ru</a:t>
            </a:r>
          </a:p>
          <a:p>
            <a:pPr marL="0" indent="0" eaLnBrk="1" hangingPunct="1">
              <a:buFontTx/>
              <a:buNone/>
            </a:pPr>
            <a:r>
              <a:rPr lang="en-US" sz="2800" smtClean="0"/>
              <a:t>http//900gr</a:t>
            </a:r>
            <a:r>
              <a:rPr lang="ru-RU" sz="2800" smtClean="0"/>
              <a:t>.</a:t>
            </a:r>
            <a:r>
              <a:rPr lang="en-US" sz="2800" smtClean="0"/>
              <a:t>net</a:t>
            </a:r>
          </a:p>
          <a:p>
            <a:pPr marL="0" indent="0" eaLnBrk="1" hangingPunct="1">
              <a:buFontTx/>
              <a:buNone/>
            </a:pPr>
            <a:r>
              <a:rPr lang="en-US" sz="2800" smtClean="0"/>
              <a:t>http//www/kto</a:t>
            </a:r>
            <a:r>
              <a:rPr lang="ru-RU" sz="2800" smtClean="0"/>
              <a:t>-</a:t>
            </a:r>
            <a:r>
              <a:rPr lang="en-US" sz="2800" smtClean="0"/>
              <a:t>takoy</a:t>
            </a:r>
            <a:r>
              <a:rPr lang="ru-RU" sz="2800" smtClean="0"/>
              <a:t>.</a:t>
            </a:r>
            <a:r>
              <a:rPr lang="en-US" sz="2800" smtClean="0"/>
              <a:t>ru</a:t>
            </a:r>
          </a:p>
          <a:p>
            <a:pPr marL="0" indent="0" eaLnBrk="1" hangingPunct="1">
              <a:buFontTx/>
              <a:buNone/>
            </a:pPr>
            <a:r>
              <a:rPr lang="en-US" sz="2800" smtClean="0"/>
              <a:t>Images</a:t>
            </a:r>
            <a:r>
              <a:rPr lang="ru-RU" sz="2800" smtClean="0"/>
              <a:t>.</a:t>
            </a:r>
            <a:r>
              <a:rPr lang="en-US" sz="2800" smtClean="0"/>
              <a:t>yandeks</a:t>
            </a:r>
            <a:r>
              <a:rPr lang="ru-RU" sz="2800" smtClean="0"/>
              <a:t>.</a:t>
            </a:r>
            <a:r>
              <a:rPr lang="en-US" sz="2800" smtClean="0"/>
              <a:t>ru</a:t>
            </a:r>
          </a:p>
          <a:p>
            <a:pPr marL="0" indent="0" eaLnBrk="1" hangingPunct="1">
              <a:buFontTx/>
              <a:buNone/>
            </a:pPr>
            <a:r>
              <a:rPr lang="en-US" sz="2800" smtClean="0"/>
              <a:t>http</a:t>
            </a:r>
            <a:r>
              <a:rPr lang="ru-RU" sz="2800" smtClean="0"/>
              <a:t>:</a:t>
            </a:r>
            <a:r>
              <a:rPr lang="en-US" sz="2800" smtClean="0"/>
              <a:t>fotopets</a:t>
            </a:r>
            <a:r>
              <a:rPr lang="ru-RU" sz="2800" smtClean="0"/>
              <a:t>.</a:t>
            </a:r>
            <a:r>
              <a:rPr lang="en-US" sz="2800" smtClean="0"/>
              <a:t>ru</a:t>
            </a:r>
          </a:p>
          <a:p>
            <a:pPr marL="0" indent="0" eaLnBrk="1" hangingPunct="1">
              <a:buFontTx/>
              <a:buNone/>
            </a:pPr>
            <a:endParaRPr lang="ru-RU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Объект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sz="1800" smtClean="0"/>
              <a:t>1. Географическое краеведение. Учебное пособие для </a:t>
            </a:r>
            <a:r>
              <a:rPr lang="en-US" sz="1800" smtClean="0"/>
              <a:t>YI – I</a:t>
            </a:r>
            <a:r>
              <a:rPr lang="ru-RU" sz="1800" smtClean="0"/>
              <a:t>Х классов общеобразовательных учреждений. Под общей редакцией А.А. Баранова, Н.В. Лобиной.</a:t>
            </a:r>
          </a:p>
          <a:p>
            <a:pPr marL="0" indent="0" eaLnBrk="1" hangingPunct="1">
              <a:buFontTx/>
              <a:buNone/>
            </a:pPr>
            <a:r>
              <a:rPr lang="ru-RU" sz="1800" smtClean="0"/>
              <a:t>2. Сайт МО «Барышский район» Ульяновской области</a:t>
            </a:r>
          </a:p>
          <a:p>
            <a:pPr marL="0" indent="0" eaLnBrk="1" hangingPunct="1">
              <a:buFontTx/>
              <a:buNone/>
            </a:pPr>
            <a:r>
              <a:rPr lang="ru-RU" sz="1800" smtClean="0"/>
              <a:t>3. Фото из личного архива Н.Н. Репаковой.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1"/>
          <p:cNvSpPr>
            <a:spLocks noGrp="1"/>
          </p:cNvSpPr>
          <p:nvPr>
            <p:ph type="title"/>
          </p:nvPr>
        </p:nvSpPr>
        <p:spPr>
          <a:xfrm>
            <a:off x="1143000" y="214313"/>
            <a:ext cx="8229600" cy="1143000"/>
          </a:xfrm>
        </p:spPr>
        <p:txBody>
          <a:bodyPr/>
          <a:lstStyle/>
          <a:p>
            <a:pPr algn="l" eaLnBrk="1" hangingPunct="1"/>
            <a:r>
              <a:rPr lang="ru-RU" smtClean="0">
                <a:solidFill>
                  <a:srgbClr val="C00000"/>
                </a:solidFill>
              </a:rPr>
              <a:t>Флаг района</a:t>
            </a:r>
          </a:p>
        </p:txBody>
      </p:sp>
      <p:sp>
        <p:nvSpPr>
          <p:cNvPr id="44034" name="Объект 3"/>
          <p:cNvSpPr>
            <a:spLocks noGrp="1"/>
          </p:cNvSpPr>
          <p:nvPr>
            <p:ph sz="half" idx="2"/>
          </p:nvPr>
        </p:nvSpPr>
        <p:spPr>
          <a:xfrm>
            <a:off x="5000625" y="304800"/>
            <a:ext cx="3686175" cy="6172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Гимн муниципального образования "Барышский район" </a:t>
            </a:r>
            <a:endParaRPr lang="ru-RU" sz="1400" smtClean="0">
              <a:latin typeface="Calibri" pitchFamily="34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Сл. и муз. Ю.Трифонов</a:t>
            </a:r>
            <a:endParaRPr lang="ru-RU" sz="1400" smtClean="0">
              <a:latin typeface="Calibri" pitchFamily="34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400" smtClean="0">
              <a:latin typeface="Calibri" pitchFamily="34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Наш голос над землей звенит;</a:t>
            </a:r>
            <a:endParaRPr lang="ru-RU" sz="1400" smtClean="0">
              <a:latin typeface="Calibri" pitchFamily="34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Район Барышский знаменит</a:t>
            </a:r>
            <a:endParaRPr lang="ru-RU" sz="1400" smtClean="0">
              <a:latin typeface="Calibri" pitchFamily="34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Людьми, делами и своей судьбой.</a:t>
            </a:r>
            <a:endParaRPr lang="ru-RU" sz="1400" smtClean="0">
              <a:latin typeface="Calibri" pitchFamily="34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И жизнь моя - вся связана с тобой.</a:t>
            </a:r>
            <a:endParaRPr lang="ru-RU" sz="1400" smtClean="0">
              <a:latin typeface="Calibri" pitchFamily="34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400" smtClean="0">
              <a:latin typeface="Calibri" pitchFamily="34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ПРИПЕВ:</a:t>
            </a:r>
            <a:endParaRPr lang="ru-RU" sz="1400" smtClean="0">
              <a:latin typeface="Calibri" pitchFamily="34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400" smtClean="0">
              <a:latin typeface="Calibri" pitchFamily="34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В районе нашем есть селенья,</a:t>
            </a:r>
            <a:endParaRPr lang="ru-RU" sz="1400" smtClean="0">
              <a:latin typeface="Calibri" pitchFamily="34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Где вместе мы живем.</a:t>
            </a:r>
            <a:endParaRPr lang="ru-RU" sz="1400" smtClean="0">
              <a:latin typeface="Calibri" pitchFamily="34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В районе нашем есть селенья,</a:t>
            </a:r>
            <a:endParaRPr lang="ru-RU" sz="1400" smtClean="0">
              <a:latin typeface="Calibri" pitchFamily="34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Где наш желанный дом.</a:t>
            </a:r>
            <a:endParaRPr lang="ru-RU" sz="1400" smtClean="0">
              <a:latin typeface="Calibri" pitchFamily="34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Гордись, Ульяновская область,</a:t>
            </a:r>
            <a:endParaRPr lang="ru-RU" sz="1400" smtClean="0">
              <a:latin typeface="Calibri" pitchFamily="34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Что есть такой район,</a:t>
            </a:r>
            <a:endParaRPr lang="ru-RU" sz="1400" smtClean="0">
              <a:latin typeface="Calibri" pitchFamily="34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Которой малой милой Родиной зовем!</a:t>
            </a:r>
            <a:endParaRPr lang="ru-RU" sz="1400" smtClean="0">
              <a:latin typeface="Calibri" pitchFamily="34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400" smtClean="0">
              <a:latin typeface="Calibri" pitchFamily="34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smtClean="0">
              <a:latin typeface="Calibri" pitchFamily="34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Язык, какой бы ни звучал,</a:t>
            </a:r>
            <a:endParaRPr lang="ru-RU" sz="1400" smtClean="0">
              <a:latin typeface="Calibri" pitchFamily="34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Для нас - начало всех начал,</a:t>
            </a:r>
            <a:endParaRPr lang="ru-RU" sz="1400" smtClean="0">
              <a:latin typeface="Calibri" pitchFamily="34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Любимый край, барышская земля,</a:t>
            </a:r>
            <a:endParaRPr lang="ru-RU" sz="1400" smtClean="0">
              <a:latin typeface="Calibri" pitchFamily="34" charset="0"/>
              <a:cs typeface="Times New Roman" pitchFamily="18" charset="0"/>
            </a:endParaRPr>
          </a:p>
          <a:p>
            <a:pPr eaLnBrk="1" hangingPunct="1">
              <a:buFontTx/>
              <a:buNone/>
            </a:pP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И все мы здесь - единая семья</a:t>
            </a:r>
            <a:endParaRPr lang="ru-RU" sz="1400" smtClean="0"/>
          </a:p>
        </p:txBody>
      </p:sp>
      <p:pic>
        <p:nvPicPr>
          <p:cNvPr id="44035" name="Picture 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42938" y="1143000"/>
            <a:ext cx="4191000" cy="4953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3058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52400" y="0"/>
            <a:ext cx="838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>
                <a:solidFill>
                  <a:srgbClr val="000000"/>
                </a:solidFill>
              </a:rPr>
              <a:t>Административное деление</a:t>
            </a:r>
          </a:p>
          <a:p>
            <a:pPr algn="ctr"/>
            <a:r>
              <a:rPr lang="ru-RU" sz="3600">
                <a:solidFill>
                  <a:srgbClr val="000000"/>
                </a:solidFill>
              </a:rPr>
              <a:t> Барышского района </a:t>
            </a:r>
          </a:p>
        </p:txBody>
      </p:sp>
      <p:sp>
        <p:nvSpPr>
          <p:cNvPr id="45060" name="Rectangle 1"/>
          <p:cNvSpPr>
            <a:spLocks noChangeArrowheads="1"/>
          </p:cNvSpPr>
          <p:nvPr/>
        </p:nvSpPr>
        <p:spPr bwMode="auto">
          <a:xfrm>
            <a:off x="5562600" y="3117850"/>
            <a:ext cx="33528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Включает 4 городских поселения (Жадовское, Измайловское, Ленинское, Старотимошкинское).</a:t>
            </a:r>
          </a:p>
          <a:p>
            <a:pPr algn="ctr"/>
            <a:r>
              <a:rPr lang="ru-RU"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 сельских поселения (Живайкинское, Земляничненское, Малохомутерское, Поливановское). МО «город Барыш» вошел в состав МО «Барышский район» 01.06.2008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600"/>
                            </p:stCondLst>
                            <p:childTnLst>
                              <p:par>
                                <p:cTn id="16" presetID="28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74638"/>
            <a:ext cx="7400948" cy="1143000"/>
          </a:xfr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prstTxWarp prst="textDeflateBottom">
              <a:avLst/>
            </a:prstTxWarp>
          </a:bodyPr>
          <a:lstStyle/>
          <a:p>
            <a:pPr eaLnBrk="1" hangingPunct="1">
              <a:defRPr/>
            </a:pPr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CC00FF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Тектоническое строение</a:t>
            </a:r>
            <a:endParaRPr lang="ru-RU" dirty="0">
              <a:ln>
                <a:solidFill>
                  <a:srgbClr val="CC00FF"/>
                </a:solidFill>
              </a:ln>
              <a:solidFill>
                <a:srgbClr val="CC00FF"/>
              </a:solidFill>
            </a:endParaRPr>
          </a:p>
        </p:txBody>
      </p:sp>
      <p:sp>
        <p:nvSpPr>
          <p:cNvPr id="46082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6083" name="Объект 4"/>
          <p:cNvSpPr>
            <a:spLocks noGrp="1"/>
          </p:cNvSpPr>
          <p:nvPr>
            <p:ph sz="half" idx="2"/>
          </p:nvPr>
        </p:nvSpPr>
        <p:spPr>
          <a:xfrm>
            <a:off x="4800600" y="1295400"/>
            <a:ext cx="3886200" cy="5029200"/>
          </a:xfrm>
        </p:spPr>
        <p:txBody>
          <a:bodyPr/>
          <a:lstStyle/>
          <a:p>
            <a:pPr eaLnBrk="1" hangingPunct="1"/>
            <a:r>
              <a:rPr lang="ru-RU" sz="2000" smtClean="0"/>
              <a:t>Барышский район, как и вся Ульяновская область, занимает восточную часть Русской платформы.</a:t>
            </a:r>
          </a:p>
          <a:p>
            <a:pPr eaLnBrk="1" hangingPunct="1"/>
            <a:r>
              <a:rPr lang="ru-RU" sz="2000" smtClean="0"/>
              <a:t>Фундамент ее сложен из гранитов и гнейсов архейской эры. Сверху фундамент перекрыт толстым пластом осадочных пород (известняков, песков, песчаников), которые отложились на дне морей, много раз заливавших территорию района. Толщина осадочных пород достигает 1600м.</a:t>
            </a:r>
          </a:p>
        </p:txBody>
      </p:sp>
      <p:pic>
        <p:nvPicPr>
          <p:cNvPr id="46084" name="Picture 2" descr="D:\Мои рисунки\map131[1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800" y="1143000"/>
            <a:ext cx="4470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Блок-схема: узел 2"/>
          <p:cNvSpPr/>
          <p:nvPr/>
        </p:nvSpPr>
        <p:spPr>
          <a:xfrm flipH="1">
            <a:off x="2438400" y="4546600"/>
            <a:ext cx="228600" cy="19685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Rectangle 2"/>
          <p:cNvPicPr>
            <a:picLocks noGrp="1" noChangeArrowheads="1"/>
          </p:cNvPicPr>
          <p:nvPr>
            <p:ph type="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1377950" y="268288"/>
            <a:ext cx="7339013" cy="811212"/>
          </a:xfrm>
        </p:spPr>
      </p:pic>
      <p:sp>
        <p:nvSpPr>
          <p:cNvPr id="47106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7107" name="Объект 2"/>
          <p:cNvSpPr>
            <a:spLocks noGrp="1"/>
          </p:cNvSpPr>
          <p:nvPr>
            <p:ph sz="half" idx="2"/>
          </p:nvPr>
        </p:nvSpPr>
        <p:spPr>
          <a:xfrm>
            <a:off x="4572000" y="1143000"/>
            <a:ext cx="4343400" cy="43434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sz="1600" smtClean="0"/>
              <a:t>В геологическом строении поверхности района принимают участие отложения меловой, палеогеновой и четвертичной системы. Карбонатные породы верхнего мела встречаются на севере. Большая часть района занята кремнистыми палеогеновыми отложениями, образующие многочисленные месторождения диатомитов и песчаников. Четвертичные отложения представлены исключительно континентальными  внеледниковыми образованиями. Самыми  распространенными отложениями четвертичной системы – аллювиальные </a:t>
            </a:r>
          </a:p>
          <a:p>
            <a:pPr marL="0" indent="0" eaLnBrk="1" hangingPunct="1">
              <a:buFontTx/>
              <a:buNone/>
            </a:pPr>
            <a:r>
              <a:rPr lang="ru-RU" sz="1600" smtClean="0"/>
              <a:t>отложения. Широкое распространение в долинах Волги, Свияги, Суры, Барыша имеет нормальный аллювий средне четвертичного времени.</a:t>
            </a:r>
          </a:p>
        </p:txBody>
      </p:sp>
      <p:pic>
        <p:nvPicPr>
          <p:cNvPr id="47108" name="Object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219200"/>
            <a:ext cx="4191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Object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5638800"/>
            <a:ext cx="3505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Красота">
      <a:majorFont>
        <a:latin typeface="Calibri"/>
        <a:ea typeface=""/>
        <a:cs typeface=""/>
      </a:majorFont>
      <a:minorFont>
        <a:latin typeface="Harlow Solid Italic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2260</TotalTime>
  <Words>1244</Words>
  <Application>Microsoft Office PowerPoint</Application>
  <PresentationFormat>Экран (4:3)</PresentationFormat>
  <Paragraphs>315</Paragraphs>
  <Slides>53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17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53</vt:i4>
      </vt:variant>
    </vt:vector>
  </HeadingPairs>
  <TitlesOfParts>
    <vt:vector size="77" baseType="lpstr">
      <vt:lpstr>Arial</vt:lpstr>
      <vt:lpstr>Calibri</vt:lpstr>
      <vt:lpstr>Harlow Solid Italic</vt:lpstr>
      <vt:lpstr>Wingdings 2</vt:lpstr>
      <vt:lpstr>Times New Roman</vt:lpstr>
      <vt:lpstr>Оформление по умолчанию</vt:lpstr>
      <vt:lpstr>Поток</vt:lpstr>
      <vt:lpstr>1_Оформление по умолчанию</vt:lpstr>
      <vt:lpstr>Оформление по умолчанию</vt:lpstr>
      <vt:lpstr>Поток</vt:lpstr>
      <vt:lpstr>Поток</vt:lpstr>
      <vt:lpstr>Поток</vt:lpstr>
      <vt:lpstr>Поток</vt:lpstr>
      <vt:lpstr>Поток</vt:lpstr>
      <vt:lpstr>Поток</vt:lpstr>
      <vt:lpstr>Поток</vt:lpstr>
      <vt:lpstr>Поток</vt:lpstr>
      <vt:lpstr>Поток</vt:lpstr>
      <vt:lpstr>Поток</vt:lpstr>
      <vt:lpstr>Поток</vt:lpstr>
      <vt:lpstr>Поток</vt:lpstr>
      <vt:lpstr>1_Оформление по умолчанию</vt:lpstr>
      <vt:lpstr>Пакет</vt:lpstr>
      <vt:lpstr>Диаграмма Microsoft Excel</vt:lpstr>
      <vt:lpstr>Слайд 1</vt:lpstr>
      <vt:lpstr>Слайд 2</vt:lpstr>
      <vt:lpstr>Барышский район расположен в юго-западной части Ульяновской области. Образован в 1928 году. Площадь района – 2255,8 тыс. км, 6% всей территории  Ульяновской области. Центр – город Барыш. </vt:lpstr>
      <vt:lpstr>  </vt:lpstr>
      <vt:lpstr>Слайд 5</vt:lpstr>
      <vt:lpstr>Флаг района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 </vt:lpstr>
      <vt:lpstr>Слайд 23</vt:lpstr>
      <vt:lpstr>Слайд 24</vt:lpstr>
      <vt:lpstr>Слайд 25</vt:lpstr>
      <vt:lpstr>Почвенные разновидности</vt:lpstr>
      <vt:lpstr>Слайд 27</vt:lpstr>
      <vt:lpstr>Слайд 28</vt:lpstr>
      <vt:lpstr>Барышский район расположен в лесостепной зоне. Основной тип растительности – леса. Основными лесообразующими породами являются: сосна обыкновенная, дуб обыкновенный, липа мелколистная, береза повислая, осина, рябина. Из лесных кустарников распространены: орешник, бересклет бородавчатый.  </vt:lpstr>
      <vt:lpstr>Травянистый покров леса представлен папоротником – орляком, снытью, осокой, земляникой. В лесах много грибов; грузди, опята, рыжики, подосиновики и другие.  Папоротник                                   Сныть                                                                    </vt:lpstr>
      <vt:lpstr>Слайд 31</vt:lpstr>
      <vt:lpstr>Слайд 32</vt:lpstr>
      <vt:lpstr>Слайд 33</vt:lpstr>
      <vt:lpstr>Слайд 34</vt:lpstr>
      <vt:lpstr>Животные леса: лиса, заяц – беляк, кабан, лось, белка, волк.</vt:lpstr>
      <vt:lpstr>Птицы леса</vt:lpstr>
      <vt:lpstr>Слайд 37</vt:lpstr>
      <vt:lpstr>Пресмыкающиеся</vt:lpstr>
      <vt:lpstr>Представители водных пространств</vt:lpstr>
      <vt:lpstr>Слайд 40</vt:lpstr>
      <vt:lpstr>Слайд 41</vt:lpstr>
      <vt:lpstr>Магнолия падуболистная </vt:lpstr>
      <vt:lpstr>Новодольский лесопарк, исток реки Барыш, реликтовая аллея сосны, исток Суры, озеро Кряж</vt:lpstr>
      <vt:lpstr>Слайд 44</vt:lpstr>
      <vt:lpstr> </vt:lpstr>
      <vt:lpstr>Слайд 46</vt:lpstr>
      <vt:lpstr>Слайд 47</vt:lpstr>
      <vt:lpstr>Слайд 48</vt:lpstr>
      <vt:lpstr>Слайд 49</vt:lpstr>
      <vt:lpstr> </vt:lpstr>
      <vt:lpstr>Слайд 51</vt:lpstr>
      <vt:lpstr>Слайд 52</vt:lpstr>
      <vt:lpstr>Слайд 53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география</dc:subject>
  <dc:creator>Стрелкова Н.</dc:creator>
  <cp:lastModifiedBy>User</cp:lastModifiedBy>
  <cp:revision>293</cp:revision>
  <cp:lastPrinted>1601-01-01T00:00:00Z</cp:lastPrinted>
  <dcterms:created xsi:type="dcterms:W3CDTF">1601-01-01T00:00:00Z</dcterms:created>
  <dcterms:modified xsi:type="dcterms:W3CDTF">2013-06-27T18:45:30Z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