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8" r:id="rId10"/>
    <p:sldId id="267" r:id="rId11"/>
    <p:sldId id="269" r:id="rId12"/>
    <p:sldId id="299" r:id="rId13"/>
    <p:sldId id="272" r:id="rId14"/>
    <p:sldId id="273" r:id="rId15"/>
    <p:sldId id="270" r:id="rId16"/>
    <p:sldId id="275" r:id="rId17"/>
    <p:sldId id="276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300" r:id="rId40"/>
    <p:sldId id="298" r:id="rId41"/>
    <p:sldId id="263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493191-4D87-4250-BA45-0B77B0C78959}" type="datetimeFigureOut">
              <a:rPr lang="ru-RU"/>
              <a:pPr>
                <a:defRPr/>
              </a:pPr>
              <a:t>14.06.2013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9D182B5-E2EA-4BA0-AADE-85A187854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796D95-D2DB-4AC1-B64A-F5FAB3A4BF83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25C27E-35AA-4B96-88B8-680B1CC523D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D6FFB3-A57A-4879-BFC4-05593641EF2C}" type="slidenum">
              <a:rPr lang="ru-RU" smtClean="0">
                <a:cs typeface="Arial" charset="0"/>
              </a:rPr>
              <a:pPr/>
              <a:t>16</a:t>
            </a:fld>
            <a:endParaRPr lang="ru-RU" smtClean="0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35093E-74EA-49EE-9212-21A3E5379FDB}" type="slidenum">
              <a:rPr lang="ru-RU" smtClean="0">
                <a:cs typeface="Arial" charset="0"/>
              </a:rPr>
              <a:pPr/>
              <a:t>17</a:t>
            </a:fld>
            <a:endParaRPr lang="ru-RU" smtClean="0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5F94-FFA0-44AD-87BB-444C20A22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B51C-BFC9-4380-9F06-21AF6CA85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30727-CD88-498D-8C60-7CD853646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55A2-4C97-4FFC-B31F-6F4E6BB40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CA3C9-D915-47B3-B22A-4A9D04E8D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49182-9616-4180-9D55-7C9399BD4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D77F3-E252-4262-B227-BCE16C9FA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E091-2124-4CC3-97EE-0604BECEF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D262C-C87D-442B-98EA-202010FDE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8027F-A43E-49EA-90DD-87C268633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6B77B-5012-46BA-9230-66F94D11D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0F7A99-17D3-4726-B101-384CB2433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hyperlink" Target="http://www.google.ru/imgres?imgurl=http://www.ecotourismblog.com/images/gorilla-70_45.jpg&amp;imgrefurl=http://www.ecotourismblog.com/entry/gorilla-safaris-earn-70-revenue-for-uganda/&amp;usg=__P7bowIQY_DI-olS8eO1UuJjjLgQ=&amp;h=600&amp;w=450&amp;sz=56&amp;hl=ru&amp;start=8&amp;zoom=1&amp;um=1&amp;itbs=1&amp;tbnid=TfEOm3UNKCQfQM:&amp;tbnh=135&amp;tbnw=101&amp;prev=/images?q=%D0%B3%D0%BE%D1%80%D0%B8%D0%BB%D0%BB%D0%B0&amp;um=1&amp;hl=ru&amp;newwindow=1&amp;sa=G&amp;gbv=2&amp;tbs=isch: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76;&#1086;&#1082;&#1091;&#1084;&#1077;&#1085;&#1090;&#1099;%20&#1054;&#1082;&#1089;&#1072;&#1085;&#1072;\&#1076;&#1086;&#1082;&#1091;&#1084;&#1077;&#1085;&#1090;&#1099;%20&#1054;&#1082;&#1089;&#1072;&#1085;&#1072;\7&#1082;&#1083;\&#1086;&#1090;&#1082;&#1088;&#1099;&#1090;&#1099;&#1081;%20&#1091;&#1088;&#1086;&#1082;%20&#1082;%2021.%2012\&#1044;&#1083;&#1103;%20&#1091;&#1095;&#1080;&#1090;&#1077;&#1083;&#1103;\Etnicheskaya-Tamtamy(muzofon.com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Урок географии в 7 классе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066800"/>
          </a:xfrm>
        </p:spPr>
        <p:txBody>
          <a:bodyPr/>
          <a:lstStyle/>
          <a:p>
            <a:pPr eaLnBrk="1" hangingPunct="1"/>
            <a:r>
              <a:rPr lang="ru-RU" sz="2400" smtClean="0"/>
              <a:t>Учитель - Батова Оксана Анатольевна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ru-RU" sz="3200" b="1" smtClean="0"/>
              <a:t>Лист самооценки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5800" y="1143000"/>
          <a:ext cx="8229600" cy="4810131"/>
        </p:xfrm>
        <a:graphic>
          <a:graphicData uri="http://schemas.openxmlformats.org/drawingml/2006/table">
            <a:tbl>
              <a:tblPr/>
              <a:tblGrid>
                <a:gridCol w="381000"/>
                <a:gridCol w="1828800"/>
                <a:gridCol w="1044575"/>
                <a:gridCol w="801688"/>
                <a:gridCol w="815975"/>
                <a:gridCol w="814387"/>
                <a:gridCol w="801688"/>
                <a:gridCol w="869950"/>
                <a:gridCol w="871537"/>
              </a:tblGrid>
              <a:tr h="9096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участников группы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Проверка домашнего задания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над новым материалом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Закрепление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группы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группы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группы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35" marR="443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2800" b="1" smtClean="0"/>
              <a:t>Работа в группах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ru-RU" sz="2400" smtClean="0"/>
              <a:t>Время для групповой работы – 10 минут.</a:t>
            </a:r>
          </a:p>
          <a:p>
            <a:r>
              <a:rPr lang="ru-RU" sz="2400" smtClean="0"/>
              <a:t>На рабочем столе найдите папку «Природные зоны Африки. 7 класс»</a:t>
            </a:r>
          </a:p>
          <a:p>
            <a:pPr>
              <a:buFontTx/>
              <a:buNone/>
            </a:pPr>
            <a:r>
              <a:rPr lang="ru-RU" sz="2400" smtClean="0"/>
              <a:t>          Файлы: </a:t>
            </a:r>
          </a:p>
          <a:p>
            <a:r>
              <a:rPr lang="ru-RU" sz="2400" smtClean="0"/>
              <a:t>Опорный конспект;</a:t>
            </a:r>
          </a:p>
          <a:p>
            <a:r>
              <a:rPr lang="ru-RU" sz="2400" smtClean="0"/>
              <a:t>Справочные материалы;</a:t>
            </a:r>
          </a:p>
          <a:p>
            <a:r>
              <a:rPr lang="ru-RU" sz="2400" smtClean="0"/>
              <a:t>Карты Африки.</a:t>
            </a:r>
          </a:p>
          <a:p>
            <a:r>
              <a:rPr lang="ru-RU" sz="2400" smtClean="0"/>
              <a:t>Используйте раздаточные материалы в печатном виде. </a:t>
            </a:r>
          </a:p>
          <a:p>
            <a:r>
              <a:rPr lang="ru-RU" sz="2400" smtClean="0"/>
              <a:t>Сохраняете опорный конспект на флешку,  и переносите на основной компьютер. </a:t>
            </a:r>
          </a:p>
          <a:p>
            <a:pPr>
              <a:buFontTx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2800" b="1" i="1" smtClean="0">
                <a:solidFill>
                  <a:srgbClr val="0070C0"/>
                </a:solidFill>
              </a:rPr>
              <a:t>Верхний ярус влажных </a:t>
            </a:r>
            <a:br>
              <a:rPr lang="ru-RU" sz="2800" b="1" i="1" smtClean="0">
                <a:solidFill>
                  <a:srgbClr val="0070C0"/>
                </a:solidFill>
              </a:rPr>
            </a:br>
            <a:r>
              <a:rPr lang="ru-RU" sz="2800" b="1" i="1" smtClean="0">
                <a:solidFill>
                  <a:srgbClr val="0070C0"/>
                </a:solidFill>
              </a:rPr>
              <a:t>экваториальных лесов</a:t>
            </a:r>
            <a:endParaRPr lang="ru-RU" sz="2800" smtClean="0">
              <a:solidFill>
                <a:srgbClr val="0070C0"/>
              </a:solidFill>
            </a:endParaRPr>
          </a:p>
        </p:txBody>
      </p:sp>
      <p:pic>
        <p:nvPicPr>
          <p:cNvPr id="17411" name="Picture 6" descr="Марокко-показать-8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24844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0" descr="i-285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1143000"/>
            <a:ext cx="3508375" cy="5715000"/>
          </a:xfrm>
          <a:noFill/>
        </p:spPr>
      </p:pic>
      <p:pic>
        <p:nvPicPr>
          <p:cNvPr id="17413" name="Picture 9" descr="Ficus_udus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295400"/>
            <a:ext cx="31432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g20100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38639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Прямоугольник 7"/>
          <p:cNvSpPr>
            <a:spLocks noChangeArrowheads="1"/>
          </p:cNvSpPr>
          <p:nvPr/>
        </p:nvSpPr>
        <p:spPr bwMode="auto">
          <a:xfrm>
            <a:off x="228600" y="3276600"/>
            <a:ext cx="1219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 i="1">
                <a:solidFill>
                  <a:srgbClr val="FFFF66"/>
                </a:solidFill>
              </a:rPr>
              <a:t>фикус</a:t>
            </a:r>
          </a:p>
        </p:txBody>
      </p:sp>
      <p:sp>
        <p:nvSpPr>
          <p:cNvPr id="17416" name="Прямоугольник 8"/>
          <p:cNvSpPr>
            <a:spLocks noChangeArrowheads="1"/>
          </p:cNvSpPr>
          <p:nvPr/>
        </p:nvSpPr>
        <p:spPr bwMode="auto">
          <a:xfrm>
            <a:off x="5638800" y="1219200"/>
            <a:ext cx="320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70C0"/>
                </a:solidFill>
              </a:rPr>
              <a:t>Деревья с </a:t>
            </a:r>
          </a:p>
          <a:p>
            <a:pPr algn="ctr"/>
            <a:r>
              <a:rPr lang="ru-RU" b="1" i="1">
                <a:solidFill>
                  <a:srgbClr val="0070C0"/>
                </a:solidFill>
              </a:rPr>
              <a:t>ходульными корнями</a:t>
            </a:r>
          </a:p>
        </p:txBody>
      </p:sp>
      <p:sp>
        <p:nvSpPr>
          <p:cNvPr id="17417" name="Прямоугольник 10"/>
          <p:cNvSpPr>
            <a:spLocks noChangeArrowheads="1"/>
          </p:cNvSpPr>
          <p:nvPr/>
        </p:nvSpPr>
        <p:spPr bwMode="auto">
          <a:xfrm>
            <a:off x="0" y="38100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FF66"/>
                </a:solidFill>
              </a:rPr>
              <a:t>пальмы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edSol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84513" y="0"/>
            <a:ext cx="6059487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0070C0"/>
                </a:solidFill>
              </a:rPr>
              <a:t>Средний и нижний ярус влажных экваториальных лесов</a:t>
            </a:r>
          </a:p>
        </p:txBody>
      </p:sp>
      <p:pic>
        <p:nvPicPr>
          <p:cNvPr id="18436" name="Picture 10" descr="op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321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11"/>
          <p:cNvSpPr>
            <a:spLocks noChangeArrowheads="1"/>
          </p:cNvSpPr>
          <p:nvPr/>
        </p:nvSpPr>
        <p:spPr bwMode="auto">
          <a:xfrm>
            <a:off x="2555875" y="2852738"/>
            <a:ext cx="71438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8438" name="Oval 16"/>
          <p:cNvSpPr>
            <a:spLocks noChangeArrowheads="1"/>
          </p:cNvSpPr>
          <p:nvPr/>
        </p:nvSpPr>
        <p:spPr bwMode="auto">
          <a:xfrm>
            <a:off x="6300788" y="3429000"/>
            <a:ext cx="3603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8439" name="Picture 18" descr="i-15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1052513"/>
            <a:ext cx="31432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Oval 23"/>
          <p:cNvSpPr>
            <a:spLocks noChangeArrowheads="1"/>
          </p:cNvSpPr>
          <p:nvPr/>
        </p:nvSpPr>
        <p:spPr bwMode="auto">
          <a:xfrm>
            <a:off x="1547813" y="6742113"/>
            <a:ext cx="71437" cy="1158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8441" name="Picture 25" descr="EbenovoeDerev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3933825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6" descr="ban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649663"/>
            <a:ext cx="44196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Rectangle 27"/>
          <p:cNvSpPr>
            <a:spLocks noChangeArrowheads="1"/>
          </p:cNvSpPr>
          <p:nvPr/>
        </p:nvSpPr>
        <p:spPr bwMode="auto">
          <a:xfrm>
            <a:off x="500063" y="2571750"/>
            <a:ext cx="2817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chemeClr val="bg1"/>
                </a:solidFill>
              </a:rPr>
              <a:t>Масличная</a:t>
            </a:r>
          </a:p>
          <a:p>
            <a:pPr algn="ctr"/>
            <a:r>
              <a:rPr lang="ru-RU" b="1" i="1">
                <a:solidFill>
                  <a:schemeClr val="bg1"/>
                </a:solidFill>
              </a:rPr>
              <a:t>пальма</a:t>
            </a:r>
          </a:p>
        </p:txBody>
      </p:sp>
      <p:pic>
        <p:nvPicPr>
          <p:cNvPr id="18444" name="Picture 20" descr="0000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00438"/>
            <a:ext cx="47244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amazonas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2138" y="1052513"/>
            <a:ext cx="35274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Text Box 29"/>
          <p:cNvSpPr txBox="1">
            <a:spLocks noChangeArrowheads="1"/>
          </p:cNvSpPr>
          <p:nvPr/>
        </p:nvSpPr>
        <p:spPr bwMode="auto">
          <a:xfrm>
            <a:off x="6084888" y="2997200"/>
            <a:ext cx="1052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>Пальма</a:t>
            </a:r>
          </a:p>
          <a:p>
            <a:r>
              <a:rPr lang="ru-RU" b="1" i="1">
                <a:solidFill>
                  <a:schemeClr val="bg1"/>
                </a:solidFill>
              </a:rPr>
              <a:t> Рафия</a:t>
            </a:r>
          </a:p>
        </p:txBody>
      </p:sp>
      <p:sp>
        <p:nvSpPr>
          <p:cNvPr id="18447" name="Rectangle 28"/>
          <p:cNvSpPr>
            <a:spLocks noChangeArrowheads="1"/>
          </p:cNvSpPr>
          <p:nvPr/>
        </p:nvSpPr>
        <p:spPr bwMode="auto">
          <a:xfrm>
            <a:off x="3048000" y="3962400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chemeClr val="bg1"/>
                </a:solidFill>
              </a:rPr>
              <a:t>Эбеновое </a:t>
            </a:r>
          </a:p>
          <a:p>
            <a:r>
              <a:rPr lang="ru-RU" b="1" i="1">
                <a:solidFill>
                  <a:schemeClr val="bg1"/>
                </a:solidFill>
              </a:rPr>
              <a:t>дерево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4" descr="RedSol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9461" name="Picture 6" descr="0_2d976_900c71af_-1-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67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moni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0"/>
            <a:ext cx="339248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pygmy-hippo-l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492375"/>
            <a:ext cx="3352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2" descr="1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67175"/>
            <a:ext cx="32035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3" descr="Animals_Beasts__002103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9450" y="3886200"/>
            <a:ext cx="33845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5" descr="gorilla-70_45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0"/>
            <a:ext cx="31242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611188" y="333375"/>
            <a:ext cx="1443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>
                <a:solidFill>
                  <a:schemeClr val="bg1"/>
                </a:solidFill>
              </a:rPr>
              <a:t>Кистеухие</a:t>
            </a:r>
          </a:p>
          <a:p>
            <a:pPr algn="ctr"/>
            <a:r>
              <a:rPr lang="ru-RU" b="1" i="1">
                <a:solidFill>
                  <a:schemeClr val="bg1"/>
                </a:solidFill>
              </a:rPr>
              <a:t>свиньи</a:t>
            </a:r>
          </a:p>
        </p:txBody>
      </p:sp>
      <p:sp>
        <p:nvSpPr>
          <p:cNvPr id="19468" name="Text Box 18"/>
          <p:cNvSpPr txBox="1">
            <a:spLocks noChangeArrowheads="1"/>
          </p:cNvSpPr>
          <p:nvPr/>
        </p:nvSpPr>
        <p:spPr bwMode="auto">
          <a:xfrm>
            <a:off x="3111500" y="2224088"/>
            <a:ext cx="2697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>
                <a:solidFill>
                  <a:schemeClr val="bg1"/>
                </a:solidFill>
              </a:rPr>
              <a:t>Карликовый бегемот</a:t>
            </a:r>
          </a:p>
        </p:txBody>
      </p:sp>
      <p:sp>
        <p:nvSpPr>
          <p:cNvPr id="19469" name="Text Box 19"/>
          <p:cNvSpPr txBox="1">
            <a:spLocks noChangeArrowheads="1"/>
          </p:cNvSpPr>
          <p:nvPr/>
        </p:nvSpPr>
        <p:spPr bwMode="auto">
          <a:xfrm>
            <a:off x="3203575" y="5229225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FFFF66"/>
                </a:solidFill>
              </a:rPr>
              <a:t>окапи</a:t>
            </a:r>
          </a:p>
        </p:txBody>
      </p:sp>
      <p:sp>
        <p:nvSpPr>
          <p:cNvPr id="19470" name="Text Box 23"/>
          <p:cNvSpPr txBox="1">
            <a:spLocks noChangeArrowheads="1"/>
          </p:cNvSpPr>
          <p:nvPr/>
        </p:nvSpPr>
        <p:spPr bwMode="auto">
          <a:xfrm>
            <a:off x="4427538" y="6092825"/>
            <a:ext cx="1281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FFFF66"/>
                </a:solidFill>
              </a:rPr>
              <a:t>леопард</a:t>
            </a:r>
          </a:p>
        </p:txBody>
      </p:sp>
      <p:sp>
        <p:nvSpPr>
          <p:cNvPr id="19471" name="Text Box 24"/>
          <p:cNvSpPr txBox="1">
            <a:spLocks noChangeArrowheads="1"/>
          </p:cNvSpPr>
          <p:nvPr/>
        </p:nvSpPr>
        <p:spPr bwMode="auto">
          <a:xfrm>
            <a:off x="6784975" y="3521075"/>
            <a:ext cx="1138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FFFF66"/>
                </a:solidFill>
              </a:rPr>
              <a:t>горилла</a:t>
            </a:r>
          </a:p>
        </p:txBody>
      </p:sp>
      <p:sp>
        <p:nvSpPr>
          <p:cNvPr id="1947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ru-RU" sz="2800" b="1" smtClean="0"/>
              <a:t>Саванна</a:t>
            </a: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ph idx="1"/>
          </p:nvPr>
        </p:nvGraphicFramePr>
        <p:xfrm>
          <a:off x="381000" y="800100"/>
          <a:ext cx="8077200" cy="6057900"/>
        </p:xfrm>
        <a:graphic>
          <a:graphicData uri="http://schemas.openxmlformats.org/presentationml/2006/ole">
            <p:oleObj spid="_x0000_s1026" name="Слайд" r:id="rId3" imgW="4570530" imgH="342732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4" descr="RedSol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58837j_2001120554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94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06_15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0"/>
            <a:ext cx="3552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3" descr="FB01-3488"/>
          <p:cNvPicPr>
            <a:picLocks noChangeAspect="1" noChangeArrowheads="1"/>
          </p:cNvPicPr>
          <p:nvPr/>
        </p:nvPicPr>
        <p:blipFill>
          <a:blip r:embed="rId6" cstate="print"/>
          <a:srcRect b="7259"/>
          <a:stretch>
            <a:fillRect/>
          </a:stretch>
        </p:blipFill>
        <p:spPr bwMode="auto">
          <a:xfrm>
            <a:off x="15875" y="3429000"/>
            <a:ext cx="45561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5" descr="World_Africa_Sand_dunes_and_Acacia_Tree___Namib_Desert___Namibia___Africa_008881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44402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7" descr="molochay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0"/>
            <a:ext cx="281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18"/>
          <p:cNvSpPr txBox="1">
            <a:spLocks noChangeArrowheads="1"/>
          </p:cNvSpPr>
          <p:nvPr/>
        </p:nvSpPr>
        <p:spPr bwMode="auto">
          <a:xfrm>
            <a:off x="3117850" y="2779713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rgbClr val="FFFF66"/>
                </a:solidFill>
              </a:rPr>
              <a:t>Пальма Дум</a:t>
            </a:r>
          </a:p>
        </p:txBody>
      </p:sp>
      <p:sp>
        <p:nvSpPr>
          <p:cNvPr id="20491" name="Text Box 20"/>
          <p:cNvSpPr txBox="1">
            <a:spLocks noChangeArrowheads="1"/>
          </p:cNvSpPr>
          <p:nvPr/>
        </p:nvSpPr>
        <p:spPr bwMode="auto">
          <a:xfrm>
            <a:off x="2819400" y="3581400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FF66"/>
                </a:solidFill>
              </a:rPr>
              <a:t>Акация</a:t>
            </a:r>
          </a:p>
        </p:txBody>
      </p:sp>
      <p:sp>
        <p:nvSpPr>
          <p:cNvPr id="20492" name="Text Box 21"/>
          <p:cNvSpPr txBox="1">
            <a:spLocks noChangeArrowheads="1"/>
          </p:cNvSpPr>
          <p:nvPr/>
        </p:nvSpPr>
        <p:spPr bwMode="auto">
          <a:xfrm>
            <a:off x="7072313" y="2895600"/>
            <a:ext cx="1616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70C0"/>
                </a:solidFill>
              </a:rPr>
              <a:t>Молочай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4" descr="RedSol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antil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38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zebra%20fac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post318368_im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0"/>
            <a:ext cx="51482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 descr="1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57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1692275" y="3068638"/>
            <a:ext cx="6127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i="1">
                <a:solidFill>
                  <a:srgbClr val="FFFF66"/>
                </a:solidFill>
              </a:rPr>
              <a:t>Животный мир саванн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ph037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657600" cy="3394075"/>
          </a:xfrm>
          <a:noFill/>
        </p:spPr>
      </p:pic>
      <p:pic>
        <p:nvPicPr>
          <p:cNvPr id="22531" name="Picture 11" descr="1227878276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819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images%5Czoo%5Crh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137025"/>
            <a:ext cx="363537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art7010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40175"/>
            <a:ext cx="38989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kelimutu-water-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1916113"/>
            <a:ext cx="3960812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2050" name="Слайд" r:id="rId3" imgW="4570530" imgH="3427327" progId="PowerPoint.Slide.12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4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257800" cy="5135563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С добрым утром начат  день,</a:t>
            </a:r>
          </a:p>
          <a:p>
            <a:pPr>
              <a:buFontTx/>
              <a:buNone/>
            </a:pPr>
            <a:r>
              <a:rPr lang="ru-RU" smtClean="0"/>
              <a:t>Первым делом гоним лень.</a:t>
            </a:r>
          </a:p>
          <a:p>
            <a:pPr>
              <a:buFontTx/>
              <a:buNone/>
            </a:pPr>
            <a:r>
              <a:rPr lang="ru-RU" smtClean="0"/>
              <a:t>На уроке не зевать,</a:t>
            </a:r>
          </a:p>
          <a:p>
            <a:pPr>
              <a:buFontTx/>
              <a:buNone/>
            </a:pPr>
            <a:r>
              <a:rPr lang="ru-RU" smtClean="0"/>
              <a:t>А работать и искать.</a:t>
            </a:r>
          </a:p>
          <a:p>
            <a:pPr>
              <a:buFontTx/>
              <a:buNone/>
            </a:pPr>
            <a:endParaRPr lang="ru-RU" smtClean="0"/>
          </a:p>
          <a:p>
            <a:pPr>
              <a:buFontTx/>
              <a:buNone/>
            </a:pPr>
            <a:endParaRPr lang="ru-RU" smtClean="0"/>
          </a:p>
          <a:p>
            <a:pPr>
              <a:buFontTx/>
              <a:buNone/>
            </a:pPr>
            <a:endParaRPr lang="ru-RU" smtClean="0"/>
          </a:p>
          <a:p>
            <a:pPr>
              <a:buFontTx/>
              <a:buNone/>
            </a:pPr>
            <a:r>
              <a:rPr lang="ru-RU" smtClean="0"/>
              <a:t>Я желаю вам </a:t>
            </a:r>
          </a:p>
          <a:p>
            <a:pPr>
              <a:buFontTx/>
              <a:buNone/>
            </a:pPr>
            <a:r>
              <a:rPr lang="ru-RU" smtClean="0"/>
              <a:t>плодотворной </a:t>
            </a:r>
          </a:p>
          <a:p>
            <a:pPr>
              <a:buFontTx/>
              <a:buNone/>
            </a:pPr>
            <a:r>
              <a:rPr lang="ru-RU" smtClean="0"/>
              <a:t>работы!</a:t>
            </a:r>
          </a:p>
        </p:txBody>
      </p:sp>
      <p:pic>
        <p:nvPicPr>
          <p:cNvPr id="7171" name="Содержимое 6" descr="http://holzori.ru/netcat_files/43/105/Deti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2514600"/>
            <a:ext cx="5067300" cy="41148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>
            <p:ph idx="1"/>
          </p:nvPr>
        </p:nvGraphicFramePr>
        <p:xfrm>
          <a:off x="228600" y="152400"/>
          <a:ext cx="8761413" cy="6572250"/>
        </p:xfrm>
        <a:graphic>
          <a:graphicData uri="http://schemas.openxmlformats.org/presentationml/2006/ole">
            <p:oleObj spid="_x0000_s3074" name="Слайд" r:id="rId3" imgW="4281079" imgH="321091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ru-RU" sz="2800" b="1" smtClean="0"/>
              <a:t>Объяснялки</a:t>
            </a:r>
          </a:p>
        </p:txBody>
      </p:sp>
      <p:pic>
        <p:nvPicPr>
          <p:cNvPr id="23555" name="Содержимое 7" descr="http://im0-tub-ru.yandex.net/i?id=514276478-48-72&amp;n=2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676400"/>
            <a:ext cx="3505200" cy="3124200"/>
          </a:xfrm>
        </p:spPr>
      </p:pic>
      <p:pic>
        <p:nvPicPr>
          <p:cNvPr id="23556" name="Рисунок 8" descr="http://tvgorod.ru/uploads/posts/2011-11/1322286439_obyasnyalki00108815-44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838200"/>
            <a:ext cx="4781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По видеофрагментам определить природную зону</a:t>
            </a:r>
          </a:p>
        </p:txBody>
      </p:sp>
      <p:pic>
        <p:nvPicPr>
          <p:cNvPr id="24579" name="Содержимое 3" descr="http://www.postery.eu/images/pgm/dba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95400"/>
            <a:ext cx="76962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По фотографиям определите, в какой природной зоне живут эти животные и растения</a:t>
            </a:r>
            <a:endParaRPr lang="ru-RU" sz="2800" smtClean="0"/>
          </a:p>
        </p:txBody>
      </p:sp>
      <p:pic>
        <p:nvPicPr>
          <p:cNvPr id="25603" name="Содержимое 20" descr="afrika-zhivotnye-savanny-1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447800"/>
            <a:ext cx="3810000" cy="5211763"/>
          </a:xfrm>
        </p:spPr>
      </p:pic>
      <p:pic>
        <p:nvPicPr>
          <p:cNvPr id="25604" name="Рисунок 21" descr="acacia_tree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828800"/>
            <a:ext cx="4953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Содержимое 3" descr="579429_steve_bloom_00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"/>
            <a:ext cx="5715000" cy="3914775"/>
          </a:xfrm>
        </p:spPr>
      </p:pic>
      <p:pic>
        <p:nvPicPr>
          <p:cNvPr id="26628" name="Рисунок 4" descr="i-16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819400"/>
            <a:ext cx="495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Содержимое 3" descr="1203880865_4_oasis_kolomensky_co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52400"/>
            <a:ext cx="5715000" cy="3629025"/>
          </a:xfrm>
        </p:spPr>
      </p:pic>
      <p:pic>
        <p:nvPicPr>
          <p:cNvPr id="27652" name="Рисунок 4" descr="Welwitschia_mirabili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05200"/>
            <a:ext cx="502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Содержимое 3" descr="afrika-zhivotnye-pustyni-saxara-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9154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Содержимое 3" descr="Колобус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2400"/>
            <a:ext cx="7848600" cy="65151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Содержимое 3" descr="okapi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763000" cy="64008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Содержимое 3" descr="05164f2e37262e811d3feca829d_prev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9916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sz="2800" b="1" smtClean="0"/>
              <a:t>ЭТА ВОЛШЕБНАЯ И ЗАГАДОЧНАЯ АФРИКА</a:t>
            </a:r>
          </a:p>
        </p:txBody>
      </p:sp>
      <p:pic>
        <p:nvPicPr>
          <p:cNvPr id="8195" name="Содержимое 9" descr="http://www.webpark.ru/uploads54/100831/Safari_0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914400"/>
            <a:ext cx="4876800" cy="3429000"/>
          </a:xfrm>
        </p:spPr>
      </p:pic>
      <p:pic>
        <p:nvPicPr>
          <p:cNvPr id="8196" name="Содержимое 10" descr="http://img1.liveinternet.ru/images/attach/c/3/76/988/76988379_e9928d0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3276600"/>
            <a:ext cx="4648200" cy="35814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Содержимое 3" descr="1208214127_secretary-bird-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Содержимое 3" descr="1abcaf1a574fcc8a2bcb887786e45c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839200" cy="6705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Содержимое 3" descr="Вельвичия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839200" cy="67056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Содержимое 3" descr="pic45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8991600" cy="6477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Содержимое 3" descr="madagaskarbaobab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8600"/>
            <a:ext cx="8686800" cy="6477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639763"/>
          </a:xfrm>
        </p:spPr>
        <p:txBody>
          <a:bodyPr/>
          <a:lstStyle/>
          <a:p>
            <a:r>
              <a:rPr lang="ru-RU" sz="3200" b="1" smtClean="0"/>
              <a:t>Установите соответствие</a:t>
            </a:r>
          </a:p>
        </p:txBody>
      </p:sp>
      <p:sp>
        <p:nvSpPr>
          <p:cNvPr id="37891" name="Содержимое 4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486400" cy="55626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400" b="1" smtClean="0"/>
              <a:t>1. С</a:t>
            </a:r>
            <a:r>
              <a:rPr lang="ru-RU" sz="2400" smtClean="0"/>
              <a:t>тволы так толсты, что их не могут обхватить 6 человек. Их сучья так велики, что каждый из них мог стать крупным деревом.</a:t>
            </a:r>
          </a:p>
          <a:p>
            <a:pPr algn="just">
              <a:buFontTx/>
              <a:buNone/>
            </a:pPr>
            <a:r>
              <a:rPr lang="ru-RU" sz="2400" b="1" smtClean="0"/>
              <a:t>2. </a:t>
            </a:r>
            <a:r>
              <a:rPr lang="ru-RU" sz="2400" smtClean="0"/>
              <a:t>Вслед за жаркими днями наступают холодные ночи, иногда с заморозками. Камни от этого трескаются и слышатся звуки, похожие на отдалённые взрывы.</a:t>
            </a:r>
          </a:p>
          <a:p>
            <a:pPr algn="just">
              <a:buFontTx/>
              <a:buNone/>
            </a:pPr>
            <a:r>
              <a:rPr lang="ru-RU" sz="2400" b="1" smtClean="0"/>
              <a:t>3. </a:t>
            </a:r>
            <a:r>
              <a:rPr lang="ru-RU" sz="2400" smtClean="0"/>
              <a:t>Здесь можно встретить травянистые злаки метровой, а иногда трёхметровой высоты, среди которых встречаются редкие деревья, сбрасывающие листья в сухое время года.</a:t>
            </a:r>
          </a:p>
          <a:p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791200" y="990600"/>
            <a:ext cx="3124200" cy="5562600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ru-RU" b="1" dirty="0" smtClean="0"/>
              <a:t>Влажные экваториальные леса</a:t>
            </a:r>
          </a:p>
          <a:p>
            <a:pPr marL="514350" indent="-514350">
              <a:buFontTx/>
              <a:buAutoNum type="arabicPeriod"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2. Саванны и редколесья</a:t>
            </a:r>
          </a:p>
          <a:p>
            <a:pPr>
              <a:buFontTx/>
              <a:buNone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3. Пустыни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228600"/>
            <a:ext cx="5791200" cy="6477000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4. Здесь ветер - великий властелин и властный хозяин. Караванщики говорят, что вместе с ним сюда приходит смерть. </a:t>
            </a:r>
          </a:p>
          <a:p>
            <a:pPr>
              <a:buFontTx/>
              <a:buNone/>
            </a:pPr>
            <a:r>
              <a:rPr lang="ru-RU" smtClean="0"/>
              <a:t>5. Здесь можно встретить огромные стада диких буйволов, антилоп, а у берегов озера ковёр из диких фламинго... </a:t>
            </a:r>
          </a:p>
          <a:p>
            <a:pPr>
              <a:buFontTx/>
              <a:buNone/>
            </a:pPr>
            <a:r>
              <a:rPr lang="ru-RU" smtClean="0"/>
              <a:t>6. Многие животные приспособились жить на деревьях, так как идут каждый день ливневые дожди. </a:t>
            </a:r>
          </a:p>
          <a:p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800" y="152400"/>
            <a:ext cx="2971800" cy="5973763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ru-RU" b="1" dirty="0" smtClean="0"/>
              <a:t>Влажные экваториальные леса</a:t>
            </a:r>
          </a:p>
          <a:p>
            <a:pPr marL="514350" indent="-514350">
              <a:buFontTx/>
              <a:buAutoNum type="arabicPeriod"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2. Саванны и редколесья</a:t>
            </a:r>
          </a:p>
          <a:p>
            <a:pPr>
              <a:buFontTx/>
              <a:buNone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3. Пустыни</a:t>
            </a: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228600"/>
            <a:ext cx="5791200" cy="6477000"/>
          </a:xfrm>
        </p:spPr>
        <p:txBody>
          <a:bodyPr/>
          <a:lstStyle/>
          <a:p>
            <a:r>
              <a:rPr lang="ru-RU" smtClean="0"/>
              <a:t>7. Ясно выражены два сезона года: влажный и сухой.</a:t>
            </a:r>
          </a:p>
          <a:p>
            <a:pPr>
              <a:buFontTx/>
              <a:buNone/>
            </a:pPr>
            <a:r>
              <a:rPr lang="ru-RU" smtClean="0"/>
              <a:t> </a:t>
            </a:r>
          </a:p>
          <a:p>
            <a:r>
              <a:rPr lang="ru-RU" smtClean="0"/>
              <a:t>8. Большие суточные, годовые амплитуды температур вызывают сильное выветривание.</a:t>
            </a:r>
          </a:p>
          <a:p>
            <a:pPr>
              <a:buFontTx/>
              <a:buNone/>
            </a:pPr>
            <a:r>
              <a:rPr lang="ru-RU" smtClean="0"/>
              <a:t> </a:t>
            </a:r>
          </a:p>
          <a:p>
            <a:r>
              <a:rPr lang="ru-RU" smtClean="0"/>
              <a:t>9. Эти леса, разнообразные по видовому составу, многоярусные, цветут и плодоносят круглый год.</a:t>
            </a:r>
          </a:p>
          <a:p>
            <a:pPr>
              <a:buFontTx/>
              <a:buNone/>
            </a:pP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800" y="152400"/>
            <a:ext cx="2971800" cy="5973763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ru-RU" b="1" dirty="0" smtClean="0"/>
              <a:t>Влажные экваториальные леса</a:t>
            </a:r>
          </a:p>
          <a:p>
            <a:pPr marL="514350" indent="-514350">
              <a:buFontTx/>
              <a:buAutoNum type="arabicPeriod"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2. Саванны и редколесья</a:t>
            </a:r>
          </a:p>
          <a:p>
            <a:pPr>
              <a:buFontTx/>
              <a:buNone/>
              <a:defRPr/>
            </a:pPr>
            <a:endParaRPr lang="ru-RU" dirty="0" smtClean="0"/>
          </a:p>
          <a:p>
            <a:pPr>
              <a:buFontTx/>
              <a:buNone/>
              <a:defRPr/>
            </a:pPr>
            <a:r>
              <a:rPr lang="ru-RU" b="1" dirty="0" smtClean="0"/>
              <a:t>3. Пустыни</a:t>
            </a: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ru-RU" sz="3200" b="1" smtClean="0"/>
              <a:t>Цели сегодняшнего урока</a:t>
            </a:r>
          </a:p>
        </p:txBody>
      </p:sp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1371600" y="1447800"/>
            <a:ext cx="70866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Какие природные зоны есть на материке Африка;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Постараться понять существующие закономерности между климатическими поясами и природными зонами;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Определить, какие климатические условия характерны для каждой природной зоны;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Определить тип почв и разновидности растительного и животного мира природных зон;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Приспособленность растений и животных к различным условиям.</a:t>
            </a: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природных зон человеком</a:t>
            </a:r>
            <a:endParaRPr lang="ru-RU" sz="24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70C0"/>
                </a:solidFill>
              </a:rPr>
              <a:t>Рефлексия</a:t>
            </a:r>
          </a:p>
        </p:txBody>
      </p:sp>
      <p:sp>
        <p:nvSpPr>
          <p:cNvPr id="41987" name="Прямоугольник 4"/>
          <p:cNvSpPr>
            <a:spLocks noChangeArrowheads="1"/>
          </p:cNvSpPr>
          <p:nvPr/>
        </p:nvSpPr>
        <p:spPr bwMode="auto">
          <a:xfrm>
            <a:off x="381000" y="1600200"/>
            <a:ext cx="8534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00B050"/>
                </a:solidFill>
              </a:rPr>
              <a:t>У меня на уроке сегодня получилось…</a:t>
            </a:r>
          </a:p>
          <a:p>
            <a:r>
              <a:rPr lang="ru-RU" sz="3600">
                <a:solidFill>
                  <a:srgbClr val="00B050"/>
                </a:solidFill>
              </a:rPr>
              <a:t> Самым интересным для меня было…</a:t>
            </a:r>
          </a:p>
          <a:p>
            <a:r>
              <a:rPr lang="ru-RU" sz="3600">
                <a:solidFill>
                  <a:srgbClr val="00B050"/>
                </a:solidFill>
              </a:rPr>
              <a:t>Самым сложным для меня было…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52400" y="228600"/>
            <a:ext cx="4495800" cy="5897563"/>
          </a:xfrm>
        </p:spPr>
        <p:txBody>
          <a:bodyPr/>
          <a:lstStyle/>
          <a:p>
            <a:pPr marL="85725" indent="-85725">
              <a:buFontTx/>
              <a:buNone/>
              <a:defRPr/>
            </a:pPr>
            <a:r>
              <a:rPr lang="ru-RU" sz="2400" dirty="0" smtClean="0"/>
              <a:t>        «Кто хоть раз вдохнул пыль его красной земли, услышал бой тамтамов, увидел в отблеске ночных костров мускулистые тела танцоров в завораживающих масках, тому трудно будет возвращаться из </a:t>
            </a:r>
          </a:p>
          <a:p>
            <a:pPr marL="85725" indent="-85725">
              <a:buFontTx/>
              <a:buNone/>
              <a:defRPr/>
            </a:pPr>
            <a:r>
              <a:rPr lang="ru-RU" sz="2400" dirty="0" smtClean="0"/>
              <a:t>этого </a:t>
            </a:r>
          </a:p>
          <a:p>
            <a:pPr marL="85725" indent="-85725">
              <a:buFontTx/>
              <a:buNone/>
              <a:defRPr/>
            </a:pPr>
            <a:r>
              <a:rPr lang="ru-RU" sz="2400" dirty="0" smtClean="0"/>
              <a:t>таинственного </a:t>
            </a:r>
          </a:p>
          <a:p>
            <a:pPr marL="85725" indent="-85725">
              <a:buFontTx/>
              <a:buNone/>
              <a:defRPr/>
            </a:pPr>
            <a:r>
              <a:rPr lang="ru-RU" sz="2400" dirty="0" smtClean="0"/>
              <a:t>мира». </a:t>
            </a:r>
          </a:p>
          <a:p>
            <a:pPr>
              <a:defRPr/>
            </a:pPr>
            <a:endParaRPr lang="ru-RU" sz="2400" dirty="0" smtClean="0"/>
          </a:p>
          <a:p>
            <a:pPr>
              <a:buFontTx/>
              <a:buNone/>
              <a:defRPr/>
            </a:pPr>
            <a:r>
              <a:rPr lang="ru-RU" sz="2400" dirty="0" smtClean="0"/>
              <a:t>Николай Гумилев.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9219" name="Содержимое 6" descr="http://img0.liveinternet.ru/images/attach/c/1/54/55/54055529_atributuy_barabanov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228600"/>
            <a:ext cx="3657600" cy="2743200"/>
          </a:xfrm>
        </p:spPr>
      </p:pic>
      <p:pic>
        <p:nvPicPr>
          <p:cNvPr id="9220" name="Рисунок 7" descr="http://www.africa-escape.ru/index2.php?option=com_datsogallery&amp;func=wmark&amp;mid=13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030538"/>
            <a:ext cx="594042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Etnicheskaya-Tamtamy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Домашнее задание:</a:t>
            </a:r>
            <a:r>
              <a:rPr lang="ru-RU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ru-RU" dirty="0" smtClean="0"/>
              <a:t>1. № 24 учить,</a:t>
            </a:r>
          </a:p>
          <a:p>
            <a:pPr>
              <a:buFontTx/>
              <a:buNone/>
              <a:defRPr/>
            </a:pPr>
            <a:r>
              <a:rPr lang="ru-RU" dirty="0" smtClean="0"/>
              <a:t>2. Творческое задание: </a:t>
            </a:r>
          </a:p>
          <a:p>
            <a:pPr indent="20638">
              <a:defRPr/>
            </a:pPr>
            <a:r>
              <a:rPr lang="ru-RU" dirty="0" smtClean="0"/>
              <a:t>составить презентацию по национальным паркам и заповедникам Африки.</a:t>
            </a:r>
          </a:p>
          <a:p>
            <a:pPr indent="20638">
              <a:defRPr/>
            </a:pPr>
            <a:r>
              <a:rPr lang="ru-RU" dirty="0" smtClean="0"/>
              <a:t>Составить опорный конспект по любой другой природной зоне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-152400" y="0"/>
          <a:ext cx="9296400" cy="6858000"/>
        </p:xfrm>
        <a:graphic>
          <a:graphicData uri="http://schemas.openxmlformats.org/presentationml/2006/ole">
            <p:oleObj spid="_x0000_s4098" name="Слайд" r:id="rId3" imgW="6594176" imgH="4945411" progId="PowerPoint.Slide.8">
              <p:embed/>
            </p:oleObj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43000" y="1447800"/>
            <a:ext cx="853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1">
                <a:solidFill>
                  <a:srgbClr val="660033"/>
                </a:solidFill>
              </a:rPr>
              <a:t>Разнообразие природы Африки</a:t>
            </a:r>
          </a:p>
          <a:p>
            <a:pPr>
              <a:spcBef>
                <a:spcPct val="50000"/>
              </a:spcBef>
            </a:pPr>
            <a:endParaRPr lang="ru-RU" sz="3200" b="1" i="1">
              <a:solidFill>
                <a:srgbClr val="660033"/>
              </a:solidFill>
            </a:endParaRP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3733800" y="1981200"/>
            <a:ext cx="3657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600" b="1">
                <a:solidFill>
                  <a:srgbClr val="2E1700"/>
                </a:solidFill>
              </a:rPr>
              <a:t> Влажные экваториальные леса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 b="1">
                <a:solidFill>
                  <a:srgbClr val="2E1700"/>
                </a:solidFill>
              </a:rPr>
              <a:t> Саванны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 b="1">
                <a:solidFill>
                  <a:srgbClr val="2E1700"/>
                </a:solidFill>
              </a:rPr>
              <a:t> Пустыни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ru-RU" sz="3200" smtClean="0"/>
              <a:t>Совершим увлекательное </a:t>
            </a:r>
            <a:br>
              <a:rPr lang="ru-RU" sz="3200" smtClean="0"/>
            </a:br>
            <a:r>
              <a:rPr lang="ru-RU" sz="3200" b="1" smtClean="0"/>
              <a:t>виртуальное путешествие</a:t>
            </a:r>
            <a:endParaRPr lang="ru-RU" sz="3200" smtClean="0"/>
          </a:p>
        </p:txBody>
      </p:sp>
      <p:pic>
        <p:nvPicPr>
          <p:cNvPr id="10243" name="Содержимое 3" descr="http://dengivsetakipahnyt.com/wp-content/uploads/2011/08/%D0%A1%D0%B0%D0%BC%D1%8B%D0%B5-%D0%B1%D0%BE%D0%B3%D0%B0%D1%82%D1%8B%D0%B5-%D0%BB%D1%8E%D0%B4%D0%B8-%D0%90%D1%84%D1%80%D0%B8%D0%BA%D0%B8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371600"/>
            <a:ext cx="48768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sz="3200" b="1" smtClean="0"/>
              <a:t>Что мы уже знаем?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762000"/>
            <a:ext cx="5562600" cy="599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ru-RU" sz="3200" b="1" smtClean="0"/>
              <a:t>Определим тему сегодняшнего урока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38200"/>
          <a:ext cx="8001000" cy="6009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</a:tblGrid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algn="l"/>
            <a:r>
              <a:rPr lang="ru-RU" sz="3200" b="1" smtClean="0"/>
              <a:t>     Природные зоны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762000"/>
            <a:ext cx="4267200" cy="2843213"/>
          </a:xfrm>
        </p:spPr>
      </p:pic>
      <p:pic>
        <p:nvPicPr>
          <p:cNvPr id="13316" name="Содержимое 6" descr="Джунгл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3200400"/>
            <a:ext cx="4724400" cy="3543300"/>
          </a:xfrm>
          <a:noFill/>
        </p:spPr>
      </p:pic>
      <p:pic>
        <p:nvPicPr>
          <p:cNvPr id="13317" name="Рисунок 19" descr="жирафы и акации"/>
          <p:cNvPicPr>
            <a:picLocks noChangeAspect="1" noChangeArrowheads="1"/>
          </p:cNvPicPr>
          <p:nvPr/>
        </p:nvPicPr>
        <p:blipFill>
          <a:blip r:embed="rId4" cstate="print"/>
          <a:srcRect t="29083" b="6285"/>
          <a:stretch>
            <a:fillRect/>
          </a:stretch>
        </p:blipFill>
        <p:spPr bwMode="auto">
          <a:xfrm>
            <a:off x="5029200" y="152400"/>
            <a:ext cx="35226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print"/>
          <a:srcRect l="9923" t="5191" b="11024"/>
          <a:stretch>
            <a:fillRect/>
          </a:stretch>
        </p:blipFill>
        <p:spPr bwMode="auto">
          <a:xfrm>
            <a:off x="0" y="3810000"/>
            <a:ext cx="41497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ru-RU" sz="3200" b="1" smtClean="0"/>
              <a:t>Цели сегодняшнего урока</a:t>
            </a: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371600" y="1447800"/>
            <a:ext cx="70866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Какие природные зоны есть на материке Африка;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Постараться понять существующие закономерности между климатическими поясами и природными зонами;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Определить, какие климатические условия характерны для каждой природной зоны;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Определить тип почв и разновидности растительного и животного мира природных зон;</a:t>
            </a:r>
            <a:endParaRPr lang="ru-RU" sz="2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Приспособленность растений и животных к различным условиям.</a:t>
            </a:r>
          </a:p>
          <a:p>
            <a:pPr eaLnBrk="0" hangingPunct="0">
              <a:buFontTx/>
              <a:buChar char="•"/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природных зон человеком</a:t>
            </a:r>
            <a:endParaRPr lang="ru-RU" sz="24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623</Words>
  <Application>Microsoft Office PowerPoint</Application>
  <PresentationFormat>Экран (4:3)</PresentationFormat>
  <Paragraphs>145</Paragraphs>
  <Slides>41</Slides>
  <Notes>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Оформление по умолчанию</vt:lpstr>
      <vt:lpstr>Слайд Microsoft Office PowerPoint</vt:lpstr>
      <vt:lpstr>Слайд Microsoft PowerPoint</vt:lpstr>
      <vt:lpstr>Урок географии в 7 классе</vt:lpstr>
      <vt:lpstr>Слайд 2</vt:lpstr>
      <vt:lpstr>ЭТА ВОЛШЕБНАЯ И ЗАГАДОЧНАЯ АФРИКА</vt:lpstr>
      <vt:lpstr>Слайд 4</vt:lpstr>
      <vt:lpstr>Совершим увлекательное  виртуальное путешествие</vt:lpstr>
      <vt:lpstr>Что мы уже знаем?</vt:lpstr>
      <vt:lpstr>Определим тему сегодняшнего урока</vt:lpstr>
      <vt:lpstr>     Природные зоны</vt:lpstr>
      <vt:lpstr>Цели сегодняшнего урока</vt:lpstr>
      <vt:lpstr>Лист самооценки</vt:lpstr>
      <vt:lpstr>Работа в группах</vt:lpstr>
      <vt:lpstr>Верхний ярус влажных  экваториальных лесов</vt:lpstr>
      <vt:lpstr>Средний и нижний ярус влажных экваториальных лесов</vt:lpstr>
      <vt:lpstr>Слайд 14</vt:lpstr>
      <vt:lpstr>Саванна</vt:lpstr>
      <vt:lpstr>Слайд 16</vt:lpstr>
      <vt:lpstr>Слайд 17</vt:lpstr>
      <vt:lpstr>Слайд 18</vt:lpstr>
      <vt:lpstr>Слайд 19</vt:lpstr>
      <vt:lpstr>Слайд 20</vt:lpstr>
      <vt:lpstr>Объяснялки</vt:lpstr>
      <vt:lpstr>По видеофрагментам определить природную зону</vt:lpstr>
      <vt:lpstr>По фотографиям определите, в какой природной зоне живут эти животные и растения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Установите соответствие</vt:lpstr>
      <vt:lpstr>Слайд 36</vt:lpstr>
      <vt:lpstr>Слайд 37</vt:lpstr>
      <vt:lpstr>Цели сегодняшнего урока</vt:lpstr>
      <vt:lpstr>Рефлексия</vt:lpstr>
      <vt:lpstr> Домашнее задание: 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57</cp:revision>
  <cp:lastPrinted>1601-01-01T00:00:00Z</cp:lastPrinted>
  <dcterms:created xsi:type="dcterms:W3CDTF">1601-01-01T00:00:00Z</dcterms:created>
  <dcterms:modified xsi:type="dcterms:W3CDTF">2013-06-14T20:07:59Z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