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5"/>
  </p:notesMasterIdLst>
  <p:sldIdLst>
    <p:sldId id="256" r:id="rId2"/>
    <p:sldId id="294" r:id="rId3"/>
    <p:sldId id="321" r:id="rId4"/>
    <p:sldId id="264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2" r:id="rId24"/>
    <p:sldId id="323" r:id="rId25"/>
    <p:sldId id="326" r:id="rId26"/>
    <p:sldId id="329" r:id="rId27"/>
    <p:sldId id="334" r:id="rId28"/>
    <p:sldId id="339" r:id="rId29"/>
    <p:sldId id="341" r:id="rId30"/>
    <p:sldId id="342" r:id="rId31"/>
    <p:sldId id="343" r:id="rId32"/>
    <p:sldId id="345" r:id="rId33"/>
    <p:sldId id="346" r:id="rId34"/>
    <p:sldId id="348" r:id="rId35"/>
    <p:sldId id="350" r:id="rId36"/>
    <p:sldId id="352" r:id="rId37"/>
    <p:sldId id="354" r:id="rId38"/>
    <p:sldId id="355" r:id="rId39"/>
    <p:sldId id="357" r:id="rId40"/>
    <p:sldId id="359" r:id="rId41"/>
    <p:sldId id="360" r:id="rId42"/>
    <p:sldId id="361" r:id="rId43"/>
    <p:sldId id="362" r:id="rId44"/>
    <p:sldId id="270" r:id="rId45"/>
    <p:sldId id="271" r:id="rId46"/>
    <p:sldId id="273" r:id="rId47"/>
    <p:sldId id="275" r:id="rId48"/>
    <p:sldId id="281" r:id="rId49"/>
    <p:sldId id="282" r:id="rId50"/>
    <p:sldId id="283" r:id="rId51"/>
    <p:sldId id="284" r:id="rId52"/>
    <p:sldId id="285" r:id="rId53"/>
    <p:sldId id="363" r:id="rId54"/>
    <p:sldId id="365" r:id="rId55"/>
    <p:sldId id="366" r:id="rId56"/>
    <p:sldId id="367" r:id="rId57"/>
    <p:sldId id="290" r:id="rId58"/>
    <p:sldId id="291" r:id="rId59"/>
    <p:sldId id="289" r:id="rId60"/>
    <p:sldId id="292" r:id="rId61"/>
    <p:sldId id="293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400" r:id="rId95"/>
    <p:sldId id="401" r:id="rId96"/>
    <p:sldId id="402" r:id="rId97"/>
    <p:sldId id="403" r:id="rId98"/>
    <p:sldId id="404" r:id="rId99"/>
    <p:sldId id="405" r:id="rId100"/>
    <p:sldId id="320" r:id="rId101"/>
    <p:sldId id="297" r:id="rId102"/>
    <p:sldId id="296" r:id="rId103"/>
    <p:sldId id="298" r:id="rId10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3956-1D50-45A0-9562-482F6133272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28EE-390A-419B-9141-4C071915A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22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B2351-F049-402A-A7FE-91ACBF53DF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ECDB2-06EC-4169-B2B1-C01F6D1E994A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EA95B-D10D-4B23-B1EA-20F39D445F3B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C07564-E3EE-458A-9D85-93859D01199A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6144AB-68A1-42A5-83DB-C98BF71A1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hyperlink" Target="http://www.artgif.ru/OGON/ogon025.gif" TargetMode="Externa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ore7007/view/224551/?page=1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2%D0%B5%D1%80%D1%81%D0%BA%D0%B0%D1%8F_%D0%BE%D0%B1%D0%BB%D0%B0%D1%81%D1%82%D1%8C" TargetMode="External"/><Relationship Id="rId3" Type="http://schemas.openxmlformats.org/officeDocument/2006/relationships/hyperlink" Target="http://ru.wikipedia.org/wiki/%D0%A6%D0%B5%D0%BD%D1%82%D1%80%D0%B0%D0%BB%D1%8C%D0%BD%D1%8B%D0%B9_%D1%84%D0%B5%D0%B4%D0%B5%D1%80%D0%B0%D0%BB%D1%8C%D0%BD%D1%8B%D0%B9_%D0%BE%D0%BA%D1%80%D1%83%D0%B3_%D0%A0%D0%BE%D1%81%D1%81%D0%B8%D0%B9%D1%81%D0%BA%D0%BE%D0%B9_%D0%A4%D0%B5%D0%B4%D0%B5%D1%80%D0%B0%D1%86%D0%B8%D0%B8" TargetMode="External"/><Relationship Id="rId7" Type="http://schemas.openxmlformats.org/officeDocument/2006/relationships/hyperlink" Target="http://ru.wikipedia.org/wiki/%D0%9F%D1%81%D0%BA%D0%BE%D0%B2%D1%81%D0%BA%D0%B0%D1%8F_%D0%BE%D0%B1%D0%BB%D0%B0%D1%81%D1%82%D1%8C" TargetMode="External"/><Relationship Id="rId2" Type="http://schemas.openxmlformats.org/officeDocument/2006/relationships/hyperlink" Target="http://ru.wikipedia.org/wiki/%D0%A0%D0%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0%D1%8F%D0%BD%D1%81%D0%BA%D0%B0%D1%8F_%D0%BE%D0%B1%D0%BB%D0%B0%D1%81%D1%82%D1%8C" TargetMode="External"/><Relationship Id="rId11" Type="http://schemas.openxmlformats.org/officeDocument/2006/relationships/hyperlink" Target="http://ru.wikipedia.org/wiki/%D0%91%D0%B5%D0%BB%D0%BE%D1%80%D1%83%D1%81%D1%81%D0%B8%D1%8F" TargetMode="External"/><Relationship Id="rId5" Type="http://schemas.openxmlformats.org/officeDocument/2006/relationships/hyperlink" Target="http://ru.wikipedia.org/wiki/%D0%9A%D0%B0%D0%BB%D1%83%D0%B6%D1%81%D0%BA%D0%B0%D1%8F_%D0%BE%D0%B1%D0%BB%D0%B0%D1%81%D1%82%D1%8C" TargetMode="External"/><Relationship Id="rId10" Type="http://schemas.openxmlformats.org/officeDocument/2006/relationships/hyperlink" Target="http://ru.wikipedia.org/wiki/%D0%92%D0%B8%D1%82%D0%B5%D0%B1%D1%81%D0%BA%D0%B0%D1%8F_%D0%BE%D0%B1%D0%BB%D0%B0%D1%81%D1%82%D1%8C" TargetMode="External"/><Relationship Id="rId4" Type="http://schemas.openxmlformats.org/officeDocument/2006/relationships/hyperlink" Target="http://ru.wikipedia.org/wiki/%D0%9C%D0%BE%D1%81%D0%BA%D0%BE%D0%B2%D1%81%D0%BA%D0%B0%D1%8F_%D0%BE%D0%B1%D0%BB%D0%B0%D1%81%D1%82%D1%8C" TargetMode="External"/><Relationship Id="rId9" Type="http://schemas.openxmlformats.org/officeDocument/2006/relationships/hyperlink" Target="http://ru.wikipedia.org/wiki/%D0%9C%D0%BE%D0%B3%D0%B8%D0%BB%D1%91%D0%B2%D1%81%D0%BA%D0%B0%D1%8F_%D0%BE%D0%B1%D0%BB%D0%B0%D1%81%D1%82%D1%8C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48;&#1088;&#1080;&#1085;&#1072;\&#1084;&#1086;&#1080;%20&#1087;&#1088;&#1077;&#1079;&#1077;&#1085;&#1090;&#1072;&#1094;&#1080;&#1080;\&#1087;&#1088;&#1077;&#1079;&#1077;&#1085;&#1090;&#1072;&#1094;&#1080;&#1080;%20&#1087;&#1086;%20&#1082;&#1083;&#1072;&#1089;&#1089;&#1072;&#1084;\&#1042;&#1077;&#1083;%20&#1054;&#1090;&#1077;&#1095;%20&#1074;&#1086;&#1081;&#1085;&#1072;\&#1091;&#1088;&#1086;&#1082;%20&#1084;&#1086;&#1081;\%5bIS11IO_4-23%5d_%5bKI_07%5d_.avi" TargetMode="Externa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ru/" TargetMode="External"/><Relationship Id="rId2" Type="http://schemas.openxmlformats.org/officeDocument/2006/relationships/hyperlink" Target="http://kartasosputnika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aps.yandex.ru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kartasosputnika.ru/4737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mapsgoogle.r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705213"/>
            <a:ext cx="8712968" cy="93796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«Мы помним, мы гордимся»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dirty="0" smtClean="0">
                <a:solidFill>
                  <a:schemeClr val="hlink"/>
                </a:solidFill>
              </a:rPr>
              <a:t>Летне-осенняя кампания 1941 </a:t>
            </a:r>
            <a:r>
              <a:rPr lang="ru-RU" sz="3800" b="1" dirty="0" smtClean="0">
                <a:solidFill>
                  <a:schemeClr val="hlink"/>
                </a:solidFill>
              </a:rPr>
              <a:t>г.</a:t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hlink"/>
                </a:solidFill>
              </a:rPr>
              <a:t> </a:t>
            </a:r>
            <a:r>
              <a:rPr lang="ru-RU" sz="3800" b="1" dirty="0" smtClean="0">
                <a:solidFill>
                  <a:schemeClr val="hlink"/>
                </a:solidFill>
              </a:rPr>
              <a:t>(22 июня – 4 декабря).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60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Смоленское сражение (10.07. – 10.09.)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225546"/>
            <a:ext cx="5857916" cy="44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51588" y="2297113"/>
            <a:ext cx="24685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/>
              <a:t>В ходе сражения было проведено контрнаступление и </a:t>
            </a:r>
            <a:r>
              <a:rPr lang="ru-RU" sz="2400" b="1">
                <a:solidFill>
                  <a:schemeClr val="hlink"/>
                </a:solidFill>
              </a:rPr>
              <a:t>нанесено поражение под Ельней.</a:t>
            </a:r>
            <a:r>
              <a:rPr lang="ru-RU" sz="2400"/>
              <a:t> </a:t>
            </a:r>
            <a:r>
              <a:rPr lang="ru-RU" sz="2400" b="1"/>
              <a:t>На два месяца задержано наступление на Москву.</a:t>
            </a:r>
          </a:p>
          <a:p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642911" y="279400"/>
            <a:ext cx="7600978" cy="82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Памятные места Смоленска:</a:t>
            </a:r>
          </a:p>
          <a:p>
            <a:endParaRPr lang="ru-RU" sz="2800" b="1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Обелиск Штык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Братское кладбище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Мемориальный знак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Танк Т-34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Курган Бессмертия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Памятник-надгробие «Скорбящая мать»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Мемориал памяти жертв им. полка «Нормандия-Неман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Памятник партизану </a:t>
            </a:r>
            <a:r>
              <a:rPr lang="ru-RU" sz="2400" b="1" dirty="0" err="1">
                <a:solidFill>
                  <a:srgbClr val="C00000"/>
                </a:solidFill>
                <a:latin typeface="Arial" charset="0"/>
              </a:rPr>
              <a:t>В.Куриленко</a:t>
            </a:r>
            <a:endParaRPr lang="ru-RU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Памятник А.Т.Твардовскому и В.Тёркину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Музей Великой Отечественной войны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Сквер Памяти героев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Вечный огонь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Награды города-героя Смоленска</a:t>
            </a:r>
          </a:p>
          <a:p>
            <a:pPr>
              <a:buFontTx/>
              <a:buChar char="•"/>
            </a:pPr>
            <a:endParaRPr lang="ru-RU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sz="2400" b="1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8144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076700"/>
            <a:ext cx="1174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5514975"/>
            <a:ext cx="21605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02476" y="285750"/>
            <a:ext cx="14906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Блиц-викторина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00660"/>
          </a:xfrm>
        </p:spPr>
        <p:txBody>
          <a:bodyPr>
            <a:noAutofit/>
          </a:bodyPr>
          <a:lstStyle/>
          <a:p>
            <a:pPr marL="185738" lvl="1" indent="0"/>
            <a:r>
              <a:rPr lang="ru-RU" dirty="0" smtClean="0"/>
              <a:t>С какой страной граничит Смоленская область?  </a:t>
            </a:r>
          </a:p>
          <a:p>
            <a:pPr marL="185738" lvl="1" indent="0"/>
            <a:r>
              <a:rPr lang="ru-RU" dirty="0" smtClean="0"/>
              <a:t>Когда началась Великая отечественная война?  </a:t>
            </a:r>
          </a:p>
          <a:p>
            <a:pPr marL="185738" lvl="1" indent="0"/>
            <a:r>
              <a:rPr lang="ru-RU" dirty="0" smtClean="0"/>
              <a:t>Как называется книга о </a:t>
            </a:r>
            <a:r>
              <a:rPr lang="ru-RU" dirty="0" err="1" smtClean="0"/>
              <a:t>Гуржапе</a:t>
            </a:r>
            <a:r>
              <a:rPr lang="ru-RU" dirty="0" smtClean="0"/>
              <a:t> </a:t>
            </a:r>
            <a:r>
              <a:rPr lang="ru-RU" dirty="0" err="1" smtClean="0"/>
              <a:t>Ванюшкеевиче</a:t>
            </a:r>
            <a:r>
              <a:rPr lang="ru-RU" dirty="0" smtClean="0"/>
              <a:t> Очирове?  </a:t>
            </a:r>
          </a:p>
          <a:p>
            <a:pPr marL="185738" lvl="1" indent="0"/>
            <a:r>
              <a:rPr lang="ru-RU" dirty="0" smtClean="0"/>
              <a:t>Назовите годы боевых действий в Смоленской области?  </a:t>
            </a:r>
          </a:p>
          <a:p>
            <a:pPr marL="185738" lvl="1" indent="0"/>
            <a:r>
              <a:rPr lang="ru-RU" dirty="0" smtClean="0"/>
              <a:t>Где родился Г.В. Очиров?  </a:t>
            </a:r>
          </a:p>
          <a:p>
            <a:pPr marL="185738" lvl="1" indent="0"/>
            <a:r>
              <a:rPr lang="ru-RU" dirty="0" smtClean="0"/>
              <a:t>В какой федеральный округ входит Смоленская область?  </a:t>
            </a:r>
          </a:p>
          <a:p>
            <a:pPr marL="185738" lvl="1" indent="0"/>
            <a:r>
              <a:rPr lang="ru-RU" dirty="0" smtClean="0"/>
              <a:t>Какие награды получил Г.В. Очиров?  </a:t>
            </a:r>
          </a:p>
          <a:p>
            <a:pPr marL="185738" lvl="1" indent="0"/>
            <a:r>
              <a:rPr lang="ru-RU" dirty="0" smtClean="0"/>
              <a:t>В каком селе установлен бюст Г.В. Очирову.   </a:t>
            </a:r>
          </a:p>
          <a:p>
            <a:pPr marL="185738" lvl="1" indent="0"/>
            <a:r>
              <a:rPr lang="ru-RU" dirty="0" smtClean="0"/>
              <a:t>Что такое ГИС?  </a:t>
            </a:r>
          </a:p>
          <a:p>
            <a:pPr marL="185738" indent="0"/>
            <a:r>
              <a:rPr lang="ru-RU" sz="2400" dirty="0" smtClean="0"/>
              <a:t>Специализация растениеводства Смоленской области?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solidFill>
                  <a:srgbClr val="0070C0"/>
                </a:solidFill>
              </a:rPr>
              <a:t>Синквейн</a:t>
            </a:r>
            <a:r>
              <a:rPr lang="ru-RU" sz="6600" b="1" dirty="0" smtClean="0">
                <a:solidFill>
                  <a:srgbClr val="0070C0"/>
                </a:solidFill>
              </a:rPr>
              <a:t> 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429156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строка – (одно слово) существительное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строка – (два слова) прилагательное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строка – (три слова) глаголы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строка – суждение из четырех слов (значение)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строка – (одно слово) – существительное, синоним первого слова, вывод, заключение.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214290"/>
            <a:ext cx="3900486" cy="114300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Гармаевич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Дамдинов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57752" y="1447800"/>
            <a:ext cx="3929090" cy="505303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поэт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талантливый, творческий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сочинил, прославил, путешествовал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поэт прославивший малую Родину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Писатель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57752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 smtClean="0">
                <a:solidFill>
                  <a:srgbClr val="0070C0"/>
                </a:solidFill>
              </a:rPr>
              <a:t>Синквейн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429156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 строка – (одно слово) существительное </a:t>
            </a:r>
          </a:p>
          <a:p>
            <a:r>
              <a:rPr lang="ru-RU" b="1" dirty="0" smtClean="0"/>
              <a:t>2 строка – (два слова) прилагательное</a:t>
            </a:r>
          </a:p>
          <a:p>
            <a:r>
              <a:rPr lang="ru-RU" b="1" dirty="0" smtClean="0"/>
              <a:t>3 строка – (три слова) глаголы</a:t>
            </a:r>
          </a:p>
          <a:p>
            <a:r>
              <a:rPr lang="ru-RU" b="1" dirty="0" smtClean="0"/>
              <a:t>4 строка – суждение из четырех слов (значение)</a:t>
            </a:r>
          </a:p>
          <a:p>
            <a:r>
              <a:rPr lang="ru-RU" b="1" dirty="0" smtClean="0"/>
              <a:t>5 строка – (одно слово) – существительное, синоним первого слова, вывод, заключение. 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214290"/>
            <a:ext cx="3900486" cy="1143000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Гуржап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Ванюшкеевич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Очиров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/>
          <a:lstStyle/>
          <a:p>
            <a:pPr algn="ctr" eaLnBrk="1" hangingPunct="1"/>
            <a:r>
              <a:rPr lang="ru-RU" sz="3800" b="1" dirty="0" smtClean="0">
                <a:solidFill>
                  <a:srgbClr val="FF0000"/>
                </a:solidFill>
              </a:rPr>
              <a:t>ПАРТИЗАНСКОЕ ДВИЖЕНИЕ</a:t>
            </a:r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57159" y="1484313"/>
            <a:ext cx="8358246" cy="4816475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</a:rPr>
              <a:t>Уже к концу 1941 года на оккупированной территории действовало свыше 2 тысяч партизанских отрядов, в составе которых сражались до 90 тысяч человек.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Май 1942 г</a:t>
            </a:r>
            <a:r>
              <a:rPr lang="ru-RU" sz="2400" dirty="0" smtClean="0">
                <a:solidFill>
                  <a:srgbClr val="C00000"/>
                </a:solidFill>
              </a:rPr>
              <a:t> – создание Центрального штаба партизанского движения.</a:t>
            </a:r>
          </a:p>
          <a:p>
            <a:pPr eaLnBrk="1" hangingPunct="1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</a:rPr>
              <a:t> Всего в годы войны в тылу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врага насчитывалось более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6 тысяч  партизанских отрядов,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в которых  сражалось с свыше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1 млн. 150 тысяч партизан.</a:t>
            </a:r>
          </a:p>
          <a:p>
            <a:pPr eaLnBrk="1" hangingPunct="1"/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89363"/>
            <a:ext cx="40671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33375"/>
            <a:ext cx="2405062" cy="3311525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525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22 июня 1941 года</a:t>
            </a:r>
          </a:p>
          <a:p>
            <a:endParaRPr lang="ru-RU" sz="2400" b="1" i="1">
              <a:latin typeface="Arial" charset="0"/>
            </a:endParaRPr>
          </a:p>
          <a:p>
            <a:r>
              <a:rPr lang="ru-RU" sz="2400" b="1" i="1">
                <a:latin typeface="Arial" charset="0"/>
              </a:rPr>
              <a:t>Всё было раздавлено,   скомкано, смято</a:t>
            </a:r>
          </a:p>
          <a:p>
            <a:r>
              <a:rPr lang="ru-RU" sz="2400" b="1" i="1">
                <a:latin typeface="Arial" charset="0"/>
              </a:rPr>
              <a:t>Внезапно нахлынувшим горем – войной.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5256212" cy="3454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365625"/>
            <a:ext cx="3302000" cy="22256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а 2 из 2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6985000" cy="43926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85786" y="5286388"/>
            <a:ext cx="7345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69676D"/>
                  </a:outerShdw>
                </a:effectLst>
                <a:latin typeface="Arial" charset="0"/>
              </a:rPr>
              <a:t>В эти грозные дни сотни смолян вступали в народное ополчение, добровольцами уходили на фронт </a:t>
            </a:r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войн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822825" cy="40306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5603" name="Picture 3" descr="http://img-fotki.yandex.ru/get/3109/more7007.18/0_36d26_3e38b259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00438"/>
            <a:ext cx="4643437" cy="3119437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5275">
            <a:off x="4922602" y="223660"/>
            <a:ext cx="40671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928662" y="4652963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Arial" charset="0"/>
              </a:rPr>
              <a:t>Я видел груды битого стекла,</a:t>
            </a:r>
            <a:br>
              <a:rPr lang="ru-RU" sz="2400" b="1" i="1" dirty="0">
                <a:latin typeface="Arial" charset="0"/>
              </a:rPr>
            </a:br>
            <a:r>
              <a:rPr lang="ru-RU" sz="2400" b="1" i="1" dirty="0">
                <a:latin typeface="Arial" charset="0"/>
              </a:rPr>
              <a:t>Я видел горы каменных развалин...</a:t>
            </a:r>
            <a:br>
              <a:rPr lang="ru-RU" sz="2400" b="1" i="1" dirty="0">
                <a:latin typeface="Arial" charset="0"/>
              </a:rPr>
            </a:br>
            <a:r>
              <a:rPr lang="ru-RU" sz="2400" b="1" i="1" dirty="0">
                <a:latin typeface="Arial" charset="0"/>
              </a:rPr>
              <a:t>Здесь городская улица была,</a:t>
            </a:r>
            <a:br>
              <a:rPr lang="ru-RU" sz="2400" b="1" i="1" dirty="0">
                <a:latin typeface="Arial" charset="0"/>
              </a:rPr>
            </a:br>
            <a:r>
              <a:rPr lang="ru-RU" sz="2400" b="1" i="1" dirty="0">
                <a:latin typeface="Arial" charset="0"/>
              </a:rPr>
              <a:t>И нет ее: здесь немцы побывали.</a:t>
            </a:r>
            <a:br>
              <a:rPr lang="ru-RU" sz="2400" b="1" i="1" dirty="0">
                <a:latin typeface="Arial" charset="0"/>
              </a:rPr>
            </a:br>
            <a:r>
              <a:rPr lang="ru-RU" sz="2400" b="1" i="1" dirty="0">
                <a:latin typeface="Arial" charset="0"/>
              </a:rPr>
              <a:t>                                           </a:t>
            </a:r>
            <a:r>
              <a:rPr lang="ru-RU" sz="2400" b="1" i="1" dirty="0" smtClean="0">
                <a:latin typeface="Arial" charset="0"/>
              </a:rPr>
              <a:t>                 А.Т.Твардовский</a:t>
            </a:r>
            <a:r>
              <a:rPr lang="ru-RU" sz="2400" b="1" i="1" dirty="0">
                <a:latin typeface="Arial" charset="0"/>
              </a:rPr>
              <a:t/>
            </a:r>
            <a:br>
              <a:rPr lang="ru-RU" sz="2400" b="1" i="1" dirty="0">
                <a:latin typeface="Arial" charset="0"/>
              </a:rPr>
            </a:br>
            <a:endParaRPr lang="ru-RU" sz="2400" b="1" i="1" dirty="0">
              <a:latin typeface="Arial" charset="0"/>
            </a:endParaRPr>
          </a:p>
        </p:txBody>
      </p:sp>
      <p:pic>
        <p:nvPicPr>
          <p:cNvPr id="32777" name="Picture 9" descr="img0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6048375" cy="4122738"/>
          </a:xfrm>
          <a:noFill/>
          <a:ln w="76200">
            <a:solidFill>
              <a:srgbClr val="808080"/>
            </a:solidFill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в тылу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92375"/>
            <a:ext cx="6119812" cy="3989388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11737" cy="3944938"/>
          </a:xfrm>
          <a:prstGeom prst="rect">
            <a:avLst/>
          </a:prstGeom>
          <a:noFill/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292725" y="352425"/>
            <a:ext cx="3671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Воины и мирное население покидают 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895850" cy="3192462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1747" name="Picture 5" descr="война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060575"/>
            <a:ext cx="2868613" cy="4343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1748" name="Picture 6" descr="войн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644900"/>
            <a:ext cx="4102100" cy="28575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580063" y="476250"/>
            <a:ext cx="3563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Оккупация</a:t>
            </a:r>
          </a:p>
          <a:p>
            <a:endParaRPr lang="ru-RU" sz="2400" b="1">
              <a:latin typeface="Arial" charset="0"/>
            </a:endParaRPr>
          </a:p>
          <a:p>
            <a:r>
              <a:rPr lang="ru-RU" sz="2400" b="1">
                <a:latin typeface="Arial" charset="0"/>
              </a:rPr>
              <a:t>Фашисты в городе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36734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/>
            </a:r>
            <a:br>
              <a:rPr lang="ru-RU" i="1">
                <a:latin typeface="Arial" charset="0"/>
              </a:rPr>
            </a:br>
            <a:endParaRPr lang="ru-RU" sz="1600" b="1">
              <a:latin typeface="Arial" charset="0"/>
            </a:endParaRPr>
          </a:p>
        </p:txBody>
      </p:sp>
      <p:pic>
        <p:nvPicPr>
          <p:cNvPr id="33795" name="Picture 7" descr="войн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5976937" cy="411321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331913" y="4652963"/>
            <a:ext cx="6911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Arial" charset="0"/>
              </a:rPr>
              <a:t>Я видел все, что видеть мне пришлось,</a:t>
            </a:r>
            <a:br>
              <a:rPr lang="ru-RU" sz="2400" b="1" i="1">
                <a:latin typeface="Arial" charset="0"/>
              </a:rPr>
            </a:br>
            <a:r>
              <a:rPr lang="ru-RU" sz="2400" b="1" i="1">
                <a:latin typeface="Arial" charset="0"/>
              </a:rPr>
              <a:t>Что враг терзал без всяких сожалений...</a:t>
            </a:r>
            <a:br>
              <a:rPr lang="ru-RU" sz="2400" b="1" i="1">
                <a:latin typeface="Arial" charset="0"/>
              </a:rPr>
            </a:br>
            <a:r>
              <a:rPr lang="ru-RU" sz="2400" b="1" i="1">
                <a:latin typeface="Arial" charset="0"/>
              </a:rPr>
              <a:t>Но ни на миг ему не удалось</a:t>
            </a:r>
            <a:br>
              <a:rPr lang="ru-RU" sz="2400" b="1" i="1">
                <a:latin typeface="Arial" charset="0"/>
              </a:rPr>
            </a:br>
            <a:r>
              <a:rPr lang="ru-RU" sz="2400" b="1" i="1">
                <a:latin typeface="Arial" charset="0"/>
              </a:rPr>
              <a:t>Тебя, Смоленск, поставить на колени.</a:t>
            </a:r>
          </a:p>
          <a:p>
            <a:r>
              <a:rPr lang="ru-RU" sz="2400" b="1" i="1">
                <a:latin typeface="Arial" charset="0"/>
              </a:rPr>
              <a:t>                                            А.Т.Твардовский</a:t>
            </a:r>
          </a:p>
          <a:p>
            <a:endParaRPr lang="ru-RU" sz="2400" b="1" i="1">
              <a:latin typeface="Arial" charset="0"/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 flipH="1" flipV="1">
            <a:off x="9144000" y="325438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606925" cy="29241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8988"/>
            <a:ext cx="5029200" cy="3529012"/>
          </a:xfrm>
          <a:prstGeom prst="rect">
            <a:avLst/>
          </a:prstGeom>
          <a:noFill/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219700" y="333375"/>
            <a:ext cx="3816350" cy="600164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Фашисты разрушили 12 городов, 5 рабочих поселков, 3 районных центра. </a:t>
            </a:r>
            <a:endParaRPr lang="ru-RU" sz="24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Сотни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деревень были стерты с лица земли.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Немцы уничтожили 151319 мирных жителей, 230137 военнопленных, 164630 человек угнали в Германию на каторжные работы. Были сожжены вместе с жителями 20 деревень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ravelel.ru/wp-content/uploads/2011/05/3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500042"/>
            <a:ext cx="9144001" cy="571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25 сентяб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75"/>
            <a:ext cx="6265863" cy="41703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258888" y="4724400"/>
            <a:ext cx="109648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Arial" charset="0"/>
              </a:rPr>
              <a:t>Пустырь угрюмый и безводный,</a:t>
            </a:r>
          </a:p>
          <a:p>
            <a:r>
              <a:rPr lang="ru-RU" sz="2400" b="1" i="1">
                <a:latin typeface="Arial" charset="0"/>
              </a:rPr>
              <a:t>Где у развалин ветер злой</a:t>
            </a:r>
          </a:p>
          <a:p>
            <a:r>
              <a:rPr lang="ru-RU" sz="2400" b="1" i="1">
                <a:latin typeface="Arial" charset="0"/>
              </a:rPr>
              <a:t>В глаза швыряется холодной</a:t>
            </a:r>
          </a:p>
          <a:p>
            <a:r>
              <a:rPr lang="ru-RU" sz="2400" b="1" i="1">
                <a:latin typeface="Arial" charset="0"/>
              </a:rPr>
              <a:t>Кирпичной пылью и золой.</a:t>
            </a:r>
            <a:r>
              <a:rPr lang="ru-RU" b="1" i="1">
                <a:latin typeface="Arial" charset="0"/>
              </a:rPr>
              <a:t>  </a:t>
            </a:r>
          </a:p>
          <a:p>
            <a:r>
              <a:rPr lang="ru-RU" b="1" i="1">
                <a:latin typeface="Arial" charset="0"/>
              </a:rPr>
              <a:t>                                      		    </a:t>
            </a:r>
            <a:r>
              <a:rPr lang="ru-RU" sz="2400" b="1" i="1">
                <a:latin typeface="Arial" charset="0"/>
              </a:rPr>
              <a:t>А.Т.Твардовский</a:t>
            </a:r>
          </a:p>
          <a:p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 descr="партиз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141663"/>
            <a:ext cx="5832475" cy="3287712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314825" cy="26320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9940" name="Picture 6" descr="сын по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692150"/>
            <a:ext cx="3457575" cy="4103688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img0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213100"/>
            <a:ext cx="4716463" cy="2767013"/>
          </a:xfrm>
          <a:noFill/>
          <a:ln w="76200">
            <a:solidFill>
              <a:srgbClr val="808080"/>
            </a:solidFill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500034" y="642918"/>
            <a:ext cx="3743325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 dirty="0">
                <a:latin typeface="Arial" charset="0"/>
              </a:rPr>
              <a:t>25 сентября 1943 года жители Смоленска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 dirty="0">
                <a:latin typeface="Arial" charset="0"/>
              </a:rPr>
              <a:t>возвращаются в свой разрушенный город</a:t>
            </a:r>
          </a:p>
          <a:p>
            <a:pPr algn="ctr"/>
            <a:endParaRPr lang="ru-RU" sz="2400" b="1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025" y="3071810"/>
            <a:ext cx="3863975" cy="2339975"/>
          </a:xfrm>
          <a:prstGeom prst="rect">
            <a:avLst/>
          </a:prstGeom>
          <a:noFill/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5580063" y="5661025"/>
            <a:ext cx="340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Город встречает победителей</a:t>
            </a:r>
          </a:p>
        </p:txBody>
      </p:sp>
      <p:pic>
        <p:nvPicPr>
          <p:cNvPr id="82954" name="Picture 10" descr="в тылу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3375"/>
            <a:ext cx="3308350" cy="2397125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5"/>
            <a:ext cx="5214974" cy="21431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Легендарный  комбриг</a:t>
            </a:r>
            <a:br>
              <a:rPr lang="ru-RU" sz="3600" b="1" dirty="0" smtClean="0"/>
            </a:br>
            <a:r>
              <a:rPr lang="ru-RU" sz="3600" b="1" dirty="0" smtClean="0"/>
              <a:t>Г.В. </a:t>
            </a:r>
            <a:r>
              <a:rPr lang="ru-RU" sz="3600" b="1" dirty="0" smtClean="0"/>
              <a:t>Очиров</a:t>
            </a:r>
            <a:endParaRPr lang="ru-RU" sz="3600" b="1" dirty="0"/>
          </a:p>
        </p:txBody>
      </p:sp>
      <p:pic>
        <p:nvPicPr>
          <p:cNvPr id="4" name="Рисунок 3" descr="на стенд 1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4602508" y="1541104"/>
            <a:ext cx="5072098" cy="327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724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20 марта 1905 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772400" cy="1143008"/>
          </a:xfrm>
        </p:spPr>
        <p:txBody>
          <a:bodyPr/>
          <a:lstStyle/>
          <a:p>
            <a:r>
              <a:rPr lang="ru-RU" dirty="0" err="1" smtClean="0"/>
              <a:t>Гуржап</a:t>
            </a:r>
            <a:r>
              <a:rPr lang="ru-RU" dirty="0" smtClean="0"/>
              <a:t> </a:t>
            </a:r>
            <a:r>
              <a:rPr lang="ru-RU" dirty="0" err="1" smtClean="0"/>
              <a:t>Ванюшкеевич</a:t>
            </a:r>
            <a:r>
              <a:rPr lang="ru-RU" dirty="0" smtClean="0"/>
              <a:t> Очиров родился в улусе </a:t>
            </a:r>
            <a:r>
              <a:rPr lang="ru-RU" dirty="0" err="1" smtClean="0"/>
              <a:t>Ярикто</a:t>
            </a:r>
            <a:r>
              <a:rPr lang="ru-RU" dirty="0" smtClean="0"/>
              <a:t> в 40 </a:t>
            </a:r>
            <a:r>
              <a:rPr lang="ru-RU" dirty="0" smtClean="0"/>
              <a:t>км. </a:t>
            </a:r>
            <a:r>
              <a:rPr lang="ru-RU" dirty="0" smtClean="0"/>
              <a:t>от Баргузина.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8662" y="3214686"/>
            <a:ext cx="777240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Поступил в Нуурскую начальную школу, которая располагалась вблизи с. Ярикто.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357430"/>
            <a:ext cx="7772400" cy="78581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1915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357694"/>
            <a:ext cx="1928826" cy="79690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1922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5286388"/>
            <a:ext cx="7772400" cy="1123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Принимал участие в строительстве кожевенного завода в Улюкчикане.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00039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1923-1927 гг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10525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Работал в строительных и плотницких бригадах «</a:t>
            </a:r>
            <a:r>
              <a:rPr lang="ru-RU" dirty="0" err="1" smtClean="0"/>
              <a:t>Бурлеса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2714620"/>
            <a:ext cx="777240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Был призван в ряды Красной Армии.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928802"/>
            <a:ext cx="3571900" cy="785818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Сентябрь 1927 г.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429000"/>
            <a:ext cx="2014526" cy="71438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1929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214818"/>
            <a:ext cx="7772400" cy="21955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Бурят-Монгольский кавалерийский дивизион, командир отделения разведчиков. Участвовал в боях на Китайско-Восточной железной дороге. За отличное выполнение боевых заданий награжден орденом Красного Знамени.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58204" cy="1123944"/>
          </a:xfrm>
        </p:spPr>
        <p:txBody>
          <a:bodyPr/>
          <a:lstStyle/>
          <a:p>
            <a:r>
              <a:rPr lang="ru-RU" dirty="0" smtClean="0"/>
              <a:t>Направлен в </a:t>
            </a:r>
            <a:r>
              <a:rPr lang="ru-RU" dirty="0" err="1" smtClean="0"/>
              <a:t>Северо-Кавказское</a:t>
            </a:r>
            <a:r>
              <a:rPr lang="ru-RU" dirty="0" smtClean="0"/>
              <a:t> военное училище в г. Краснодар.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57166"/>
            <a:ext cx="4714908" cy="100013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Ноябрь 1933 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786058"/>
            <a:ext cx="7772400" cy="71438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1934-1936 гг.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3714752"/>
            <a:ext cx="8501122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Учился на курсах разведчиков в г. Москве. В 1934 г. за отличную боевую и политическую подготовку наркомом обороны тов. Ворошиловым был премирован именными часами и серебряным портсигаром.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9286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1939 г.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29289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Участвовал в боях на реке Халхин-Гол в качестве агентурного разведчика. За отличное выполнение боевых заданий в тылу у японцев получил именные часы от наркома обороны.</a:t>
            </a:r>
          </a:p>
          <a:p>
            <a:r>
              <a:rPr lang="ru-RU" dirty="0" smtClean="0"/>
              <a:t>После окончания боев на Халхин-Голе остался на сверхсрочной службе в </a:t>
            </a:r>
            <a:r>
              <a:rPr lang="ru-RU" dirty="0" err="1" smtClean="0"/>
              <a:t>Бурят-Монгольском</a:t>
            </a:r>
            <a:r>
              <a:rPr lang="ru-RU" dirty="0" smtClean="0"/>
              <a:t> </a:t>
            </a:r>
            <a:r>
              <a:rPr lang="ru-RU" dirty="0" err="1" smtClean="0"/>
              <a:t>кавдивизионе</a:t>
            </a:r>
            <a:r>
              <a:rPr lang="ru-RU" dirty="0" smtClean="0"/>
              <a:t> на ст. Дивизионная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857628"/>
            <a:ext cx="7772400" cy="7858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1940 г.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786322"/>
            <a:ext cx="8058152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звании капитана служил в штабе кавалерийской дивизии имени М. Горького.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17 июля-2 августа 1941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Участвовал в обороне г. Смоленска. За успешные боевые действия был представлен к награде - ордену Красного Знамени.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49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августа 1941 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4286256"/>
            <a:ext cx="7772400" cy="1123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составе 8-й роты прикрывал отход своей дивизии. Попал в окружение. Получил ранение.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Август 1941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5286412" cy="4645734"/>
          </a:xfrm>
        </p:spPr>
        <p:txBody>
          <a:bodyPr/>
          <a:lstStyle/>
          <a:p>
            <a:r>
              <a:rPr lang="ru-RU" dirty="0" smtClean="0"/>
              <a:t>Совместно с секретарем </a:t>
            </a:r>
            <a:r>
              <a:rPr lang="ru-RU" dirty="0" err="1" smtClean="0"/>
              <a:t>Духовщинского</a:t>
            </a:r>
            <a:r>
              <a:rPr lang="ru-RU" dirty="0" smtClean="0"/>
              <a:t> райкома партии тов. П.Ф. </a:t>
            </a:r>
            <a:r>
              <a:rPr lang="ru-RU" dirty="0" err="1" smtClean="0"/>
              <a:t>Цурановым</a:t>
            </a:r>
            <a:r>
              <a:rPr lang="ru-RU" dirty="0" smtClean="0"/>
              <a:t> организовали в дер. </a:t>
            </a:r>
            <a:r>
              <a:rPr lang="ru-RU" dirty="0" err="1" smtClean="0"/>
              <a:t>Гришково</a:t>
            </a:r>
            <a:r>
              <a:rPr lang="ru-RU" dirty="0" smtClean="0"/>
              <a:t> партизанский отряд, впоследствии партизанскую бригаду.</a:t>
            </a:r>
          </a:p>
          <a:p>
            <a:endParaRPr lang="ru-RU" dirty="0"/>
          </a:p>
        </p:txBody>
      </p:sp>
      <p:pic>
        <p:nvPicPr>
          <p:cNvPr id="4" name="Рисунок 3" descr="IMG_14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785793"/>
            <a:ext cx="3500462" cy="542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805378"/>
          </a:xfrm>
        </p:spPr>
        <p:txBody>
          <a:bodyPr>
            <a:normAutofit fontScale="92500" lnSpcReduction="10000"/>
          </a:bodyPr>
          <a:lstStyle/>
          <a:p>
            <a:pPr marL="0" indent="276225" algn="just">
              <a:buNone/>
            </a:pPr>
            <a:r>
              <a:rPr lang="ru-RU" dirty="0" smtClean="0"/>
              <a:t>Смоленская </a:t>
            </a:r>
            <a:r>
              <a:rPr lang="ru-RU" dirty="0" smtClean="0"/>
              <a:t>область находится на западе России, граничит с Белоруссией. Почти целиком она лежит на Смоленско-Московской возвышенности, на водоразделе трех крупных рек – Волги, Днепра и Западной Двины.</a:t>
            </a:r>
          </a:p>
          <a:p>
            <a:pPr marL="0" indent="276225" algn="just">
              <a:buNone/>
            </a:pPr>
            <a:r>
              <a:rPr lang="ru-RU" dirty="0" smtClean="0"/>
              <a:t>Образовано </a:t>
            </a:r>
            <a:r>
              <a:rPr lang="ru-RU" dirty="0" smtClean="0"/>
              <a:t>27 сентября 1937 года. В области 25 районов, 15 городов. Областной центр – Смоленск.</a:t>
            </a:r>
          </a:p>
          <a:p>
            <a:pPr marL="0" indent="276225" algn="just">
              <a:buNone/>
            </a:pPr>
            <a:r>
              <a:rPr lang="ru-RU" dirty="0" smtClean="0"/>
              <a:t>Смоленск </a:t>
            </a:r>
            <a:r>
              <a:rPr lang="ru-RU" dirty="0" smtClean="0"/>
              <a:t>– один из древнейших городов России. Он старше Москвы, Пскова, Владимира, Суздаля, </a:t>
            </a:r>
            <a:r>
              <a:rPr lang="ru-RU" dirty="0" smtClean="0"/>
              <a:t>Ярославля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24 февраля 1942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Г.В. Очиров назначен командиром 3-го партизанского отряда (партизанская кличка Г.В. Очирова - «Осипович», в сообщениях </a:t>
            </a:r>
            <a:r>
              <a:rPr lang="ru-RU" dirty="0" err="1" smtClean="0"/>
              <a:t>Совинформбюро</a:t>
            </a:r>
            <a:r>
              <a:rPr lang="ru-RU" dirty="0" smtClean="0"/>
              <a:t> неоднократно упоминается «О» - это об отряде Очирова).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Апрель 1942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Партизанская   бригада  Очирова,   в  рядах  которой к тому времени насчитывалось 2 тысячи бойцов, в районе </a:t>
            </a:r>
            <a:r>
              <a:rPr lang="ru-RU" dirty="0" err="1" smtClean="0"/>
              <a:t>Капсля-Липка</a:t>
            </a:r>
            <a:r>
              <a:rPr lang="ru-RU" dirty="0" smtClean="0"/>
              <a:t>, Спас-Липка, </a:t>
            </a:r>
            <a:r>
              <a:rPr lang="ru-RU" dirty="0" err="1" smtClean="0"/>
              <a:t>Босино</a:t>
            </a:r>
            <a:r>
              <a:rPr lang="ru-RU" dirty="0" smtClean="0"/>
              <a:t> -</a:t>
            </a:r>
            <a:r>
              <a:rPr lang="ru-RU" dirty="0" err="1" smtClean="0"/>
              <a:t>Озерецкое</a:t>
            </a:r>
            <a:r>
              <a:rPr lang="ru-RU" dirty="0" smtClean="0"/>
              <a:t> и в деревне </a:t>
            </a:r>
            <a:r>
              <a:rPr lang="ru-RU" dirty="0" err="1" smtClean="0">
                <a:solidFill>
                  <a:srgbClr val="FF0000"/>
                </a:solidFill>
              </a:rPr>
              <a:t>Преображенское</a:t>
            </a:r>
            <a:r>
              <a:rPr lang="ru-RU" dirty="0" smtClean="0"/>
              <a:t> уничтожила 230 немцев. Захватила 17 подвод, большое количество боеприпасов и оружия.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7772400" cy="642934"/>
          </a:xfrm>
        </p:spPr>
        <p:txBody>
          <a:bodyPr>
            <a:normAutofit/>
          </a:bodyPr>
          <a:lstStyle/>
          <a:p>
            <a:r>
              <a:rPr lang="ru-RU" b="1" dirty="0" smtClean="0"/>
              <a:t>10 сентября -6 октября 1942 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01028" cy="30003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 время операции немцев по окружению и уничтожению партизан под кодовым названием «Желтый слон» бригада держала оборону и не отошла ни на шаг. На выручку партизанской бригаде Очирова Ставка Верховного Главнокомандования приняла решение перебросить из района г. Юхнов 43-ю армию под командованием генерал-лейтенанта К.Д. </a:t>
            </a:r>
            <a:r>
              <a:rPr lang="ru-RU" dirty="0" err="1" smtClean="0"/>
              <a:t>Голубева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571612"/>
            <a:ext cx="7772400" cy="1123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Указом Президиума Верховного Совета СССР Г.В. Очиров был награжден орденом Ленина.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74638"/>
            <a:ext cx="8186766" cy="115409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сентября 1942 г.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785818"/>
          </a:xfrm>
        </p:spPr>
        <p:txBody>
          <a:bodyPr/>
          <a:lstStyle/>
          <a:p>
            <a:r>
              <a:rPr lang="ru-RU" b="1" dirty="0" smtClean="0"/>
              <a:t>31 января 1943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30003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Приказом №043 по 4-й Ударной армии Калининского фронта, состоявшей в резерве, бывший командир партизанского отряда капитан Г.В. Очиров назначен командиром стрелкового батальона 115-го стрелкового полка 332-й стрелковой дивизии, где проходил службу до 10.07.1943 г.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78619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11.07-18.10.1943 г.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4714884"/>
            <a:ext cx="7772400" cy="12668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4-й армейский штрафной батальон 39-й армии, командир стрелковой роты.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</a:t>
            </a:r>
            <a:r>
              <a:rPr lang="ru-RU" b="1" dirty="0" smtClean="0"/>
              <a:t>сентября 1943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Выписка из наградного листа Г.В. Очирова, представленного для награждения орденом Красного Знамени: «Очиров, командир штрафной роты, в наступательных боях в районе Духовщины Смоленской области с 14-го по 17 сентября 1943 года проявил отвагу и мужество. При прорыве переднего края обороны противника в районе Комарово его рота первой ворвалась в траншею и в рукопашной схватке уничтожила 60 немцев и захватила 4-х пленных».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7772400" cy="5714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27 января 1945 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429000"/>
            <a:ext cx="7772400" cy="32146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№068 командующего 2-м Белорусским фронтом маршала Советского Союза К.К. Рокоссовского: «Присвоить очередное звание «майор»: Очирову Г.В. -командиру батальона 287-го стрелкового полка 51-й стрелковой Витебской Краснознаменной ордена Суворова дивизии».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1500174"/>
            <a:ext cx="7772400" cy="12668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101-я отдельная стрелковая бригада, заместитель командира стрелкового батальона.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74638"/>
            <a:ext cx="8186766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19.10.1943-7.04.1944 гг.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14488"/>
            <a:ext cx="7772400" cy="785818"/>
          </a:xfrm>
        </p:spPr>
        <p:txBody>
          <a:bodyPr/>
          <a:lstStyle/>
          <a:p>
            <a:r>
              <a:rPr lang="ru-RU" b="1" dirty="0" smtClean="0"/>
              <a:t>21 февраля 1945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00306"/>
            <a:ext cx="7772400" cy="1428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Указом Президиума Верховного Совета СССР майор Г.В. Очиров награжден орденом Красной Звезды.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071546"/>
            <a:ext cx="7772400" cy="48100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Г.В. Очиров на излечении в госпитале.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74638"/>
            <a:ext cx="7772400" cy="79690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февраля 1945 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8662" y="5715016"/>
            <a:ext cx="7772400" cy="9096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Г.В. Очиров встретил победу в Берлине.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407194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мая 1945 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 февраля 1946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47800"/>
            <a:ext cx="818676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приказе Главнокомандующего Группой советских оккупационных войск в Германии записано: «На основании Закона о демобилизации старших возрастов нижепоименованные офицеры увольняются по ст. 43, п. «а»... 112. Состоящий в резерве Группы при 27-м отдельном полку резерва офицерского состава бывший командир стрелкового батальона 661-го стрелкового полка 200-й стрелковой дивизии (так в документе) капитан Очиров </a:t>
            </a:r>
            <a:r>
              <a:rPr lang="ru-RU" dirty="0" err="1" smtClean="0"/>
              <a:t>Гуржап</a:t>
            </a:r>
            <a:r>
              <a:rPr lang="ru-RU" dirty="0" smtClean="0"/>
              <a:t> </a:t>
            </a:r>
            <a:r>
              <a:rPr lang="ru-RU" dirty="0" err="1" smtClean="0"/>
              <a:t>Ванюшкеевич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24" y="0"/>
            <a:ext cx="8134376" cy="8382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1946 г.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76688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Демобилизован из рядов Советской Армии по состоянию здоровья. Обосновался с семьей в местности </a:t>
            </a:r>
            <a:r>
              <a:rPr lang="ru-RU" dirty="0" err="1" smtClean="0"/>
              <a:t>Хашаарганта</a:t>
            </a:r>
            <a:r>
              <a:rPr lang="ru-RU" dirty="0" smtClean="0"/>
              <a:t> близ </a:t>
            </a:r>
            <a:r>
              <a:rPr lang="ru-RU" dirty="0" err="1" smtClean="0"/>
              <a:t>Ярикто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292893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1954 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4286256"/>
            <a:ext cx="7772400" cy="16240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Решением бюро Курумканского райкома партии был  направлен в колхоз им. Сталина бригадиром крупной строительной бригады.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400420" cy="838200"/>
          </a:xfrm>
        </p:spPr>
        <p:txBody>
          <a:bodyPr/>
          <a:lstStyle/>
          <a:p>
            <a:r>
              <a:rPr lang="ru-RU" b="1" dirty="0" smtClean="0"/>
              <a:t>1956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возрасте 51 года Г.В. Очиров вследствие ранений, полученных на фронте, умер. Похоронен в с. Курумкан.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4357694"/>
            <a:ext cx="8272466" cy="14811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Бурятским   книжным   издательством   издана   книга А.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Бальбурова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Хилтухина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«Приказываю жить».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071810"/>
            <a:ext cx="7772400" cy="92869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1963 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7" y="285728"/>
            <a:ext cx="9144000" cy="6572272"/>
          </a:xfrm>
        </p:spPr>
        <p:txBody>
          <a:bodyPr>
            <a:noAutofit/>
          </a:bodyPr>
          <a:lstStyle/>
          <a:p>
            <a:r>
              <a:rPr lang="ru-RU" sz="2800" dirty="0" err="1"/>
              <a:t>Смоле́нская</a:t>
            </a:r>
            <a:r>
              <a:rPr lang="ru-RU" sz="2800" dirty="0"/>
              <a:t> </a:t>
            </a:r>
            <a:r>
              <a:rPr lang="ru-RU" sz="2800" dirty="0" err="1"/>
              <a:t>о́бласть</a:t>
            </a:r>
            <a:r>
              <a:rPr lang="ru-RU" sz="2800" b="0" dirty="0"/>
              <a:t> (</a:t>
            </a:r>
            <a:r>
              <a:rPr lang="ru-RU" sz="2800" b="0" i="1" dirty="0"/>
              <a:t>Смоленщина</a:t>
            </a:r>
            <a:r>
              <a:rPr lang="ru-RU" sz="2800" b="0" dirty="0"/>
              <a:t>) — субъект </a:t>
            </a:r>
            <a:r>
              <a:rPr lang="ru-RU" sz="2800" b="0" dirty="0">
                <a:hlinkClick r:id="rId2" tooltip="РФ"/>
              </a:rPr>
              <a:t>Российской Федерации</a:t>
            </a:r>
            <a:r>
              <a:rPr lang="ru-RU" sz="2800" b="0" dirty="0"/>
              <a:t>, входит в состав </a:t>
            </a:r>
            <a:r>
              <a:rPr lang="ru-RU" sz="2800" b="0" dirty="0">
                <a:hlinkClick r:id="rId3" tooltip="Центральный федеральный округ Российской Федерации"/>
              </a:rPr>
              <a:t>Центрального федерального округа</a:t>
            </a:r>
            <a:r>
              <a:rPr lang="ru-RU" sz="2800" b="0" dirty="0" smtClean="0"/>
              <a:t>.</a:t>
            </a:r>
          </a:p>
          <a:p>
            <a:pPr marL="0" indent="0">
              <a:buNone/>
            </a:pPr>
            <a:endParaRPr lang="ru-RU" sz="2800" b="0" dirty="0"/>
          </a:p>
          <a:p>
            <a:r>
              <a:rPr lang="ru-RU" sz="2800" b="0" dirty="0"/>
              <a:t>Граничит с </a:t>
            </a:r>
            <a:r>
              <a:rPr lang="ru-RU" sz="2800" b="0" dirty="0">
                <a:hlinkClick r:id="rId4" tooltip="Московская область"/>
              </a:rPr>
              <a:t>Московской</a:t>
            </a:r>
            <a:r>
              <a:rPr lang="ru-RU" sz="2800" b="0" dirty="0"/>
              <a:t>, </a:t>
            </a:r>
            <a:r>
              <a:rPr lang="ru-RU" sz="2800" b="0" dirty="0">
                <a:hlinkClick r:id="rId5" tooltip="Калужская область"/>
              </a:rPr>
              <a:t>Калужской</a:t>
            </a:r>
            <a:r>
              <a:rPr lang="ru-RU" sz="2800" b="0" dirty="0"/>
              <a:t>, </a:t>
            </a:r>
            <a:r>
              <a:rPr lang="ru-RU" sz="2800" b="0" dirty="0">
                <a:hlinkClick r:id="rId6" tooltip="Брянская область"/>
              </a:rPr>
              <a:t>Брянской</a:t>
            </a:r>
            <a:r>
              <a:rPr lang="ru-RU" sz="2800" b="0" dirty="0"/>
              <a:t>, </a:t>
            </a:r>
            <a:r>
              <a:rPr lang="ru-RU" sz="2800" b="0" dirty="0">
                <a:hlinkClick r:id="rId7" tooltip="Псковская область"/>
              </a:rPr>
              <a:t>Псковской</a:t>
            </a:r>
            <a:r>
              <a:rPr lang="ru-RU" sz="2800" b="0" dirty="0"/>
              <a:t> и </a:t>
            </a:r>
            <a:r>
              <a:rPr lang="ru-RU" sz="2800" b="0" dirty="0">
                <a:hlinkClick r:id="rId8" tooltip="Тверская область"/>
              </a:rPr>
              <a:t>Тверской</a:t>
            </a:r>
            <a:r>
              <a:rPr lang="ru-RU" sz="2800" b="0" dirty="0"/>
              <a:t> областями России, а также с </a:t>
            </a:r>
            <a:r>
              <a:rPr lang="ru-RU" sz="2800" b="0" dirty="0">
                <a:hlinkClick r:id="rId9" tooltip="Могилёвская область"/>
              </a:rPr>
              <a:t>Могилёвской</a:t>
            </a:r>
            <a:r>
              <a:rPr lang="ru-RU" sz="2800" b="0" dirty="0"/>
              <a:t> и </a:t>
            </a:r>
            <a:r>
              <a:rPr lang="ru-RU" sz="2800" b="0" dirty="0" smtClean="0">
                <a:hlinkClick r:id="rId10" tooltip="Витебская область"/>
              </a:rPr>
              <a:t>Витебской</a:t>
            </a:r>
            <a:r>
              <a:rPr lang="ru-RU" sz="2800" b="0" dirty="0" smtClean="0"/>
              <a:t> областями</a:t>
            </a:r>
            <a:r>
              <a:rPr lang="ru-RU" sz="2800" b="0" dirty="0"/>
              <a:t> </a:t>
            </a:r>
            <a:r>
              <a:rPr lang="ru-RU" sz="2800" b="0" dirty="0">
                <a:hlinkClick r:id="rId11" tooltip="Белоруссия"/>
              </a:rPr>
              <a:t>Белоруссии</a:t>
            </a:r>
            <a:r>
              <a:rPr lang="ru-RU" sz="2800" b="0" dirty="0" smtClean="0"/>
              <a:t>.</a:t>
            </a:r>
          </a:p>
          <a:p>
            <a:pPr marL="0" indent="0">
              <a:buNone/>
            </a:pPr>
            <a:endParaRPr lang="ru-RU" sz="2800" b="0" dirty="0"/>
          </a:p>
          <a:p>
            <a:r>
              <a:rPr lang="ru-RU" sz="2800" b="0" i="1" dirty="0"/>
              <a:t>Площадь</a:t>
            </a:r>
            <a:r>
              <a:rPr lang="ru-RU" sz="2800" b="0" dirty="0"/>
              <a:t> — 49 779 км².</a:t>
            </a:r>
            <a:br>
              <a:rPr lang="ru-RU" sz="2800" b="0" dirty="0"/>
            </a:br>
            <a:r>
              <a:rPr lang="ru-RU" sz="2800" b="0" i="1" dirty="0"/>
              <a:t>Население</a:t>
            </a:r>
            <a:r>
              <a:rPr lang="ru-RU" sz="2800" b="0" dirty="0"/>
              <a:t> — 980 482 чел. (2012)</a:t>
            </a:r>
            <a:br>
              <a:rPr lang="ru-RU" sz="2800" b="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608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1964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614866" cy="4325112"/>
          </a:xfrm>
        </p:spPr>
        <p:txBody>
          <a:bodyPr/>
          <a:lstStyle/>
          <a:p>
            <a:r>
              <a:rPr lang="ru-RU" dirty="0" smtClean="0"/>
              <a:t>На могиле героя в с. Курумкан установлен памятник.</a:t>
            </a:r>
          </a:p>
          <a:p>
            <a:endParaRPr lang="ru-RU" dirty="0"/>
          </a:p>
        </p:txBody>
      </p:sp>
      <p:pic>
        <p:nvPicPr>
          <p:cNvPr id="4" name="Рисунок 3" descr="Обелиск 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785794"/>
            <a:ext cx="357774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3929090" cy="1143000"/>
          </a:xfrm>
        </p:spPr>
        <p:txBody>
          <a:bodyPr/>
          <a:lstStyle/>
          <a:p>
            <a:pPr algn="ctr"/>
            <a:r>
              <a:rPr lang="ru-RU" b="1" dirty="0" smtClean="0"/>
              <a:t>7 ноября 1967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002528"/>
          </a:xfrm>
        </p:spPr>
        <p:txBody>
          <a:bodyPr/>
          <a:lstStyle/>
          <a:p>
            <a:r>
              <a:rPr lang="ru-RU" dirty="0" smtClean="0"/>
              <a:t>Отдавая дань уважения герою-земляку, в с. </a:t>
            </a:r>
            <a:r>
              <a:rPr lang="ru-RU" dirty="0" err="1" smtClean="0"/>
              <a:t>Улюн</a:t>
            </a:r>
            <a:r>
              <a:rPr lang="ru-RU" dirty="0" smtClean="0"/>
              <a:t> торжественно открыли памятник-бюст Г.В. Очирову.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85794"/>
            <a:ext cx="3790412" cy="342902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1971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829180" cy="4325112"/>
          </a:xfrm>
        </p:spPr>
        <p:txBody>
          <a:bodyPr/>
          <a:lstStyle/>
          <a:p>
            <a:r>
              <a:rPr lang="ru-RU" dirty="0" smtClean="0"/>
              <a:t>Бурятским книжным издательством выпущено третье издание книги А. </a:t>
            </a:r>
            <a:r>
              <a:rPr lang="ru-RU" dirty="0" err="1" smtClean="0"/>
              <a:t>Бальбурова</a:t>
            </a:r>
            <a:r>
              <a:rPr lang="ru-RU" dirty="0" smtClean="0"/>
              <a:t> и Д. </a:t>
            </a:r>
            <a:r>
              <a:rPr lang="ru-RU" dirty="0" err="1" smtClean="0"/>
              <a:t>Хилтухина</a:t>
            </a:r>
            <a:r>
              <a:rPr lang="ru-RU" dirty="0" smtClean="0"/>
              <a:t> «Приказываю жить».</a:t>
            </a:r>
          </a:p>
          <a:p>
            <a:endParaRPr lang="ru-RU" dirty="0"/>
          </a:p>
        </p:txBody>
      </p:sp>
      <p:pic>
        <p:nvPicPr>
          <p:cNvPr id="4" name="Picture 4" descr="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142984"/>
            <a:ext cx="3357586" cy="486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1857388" cy="1143000"/>
          </a:xfrm>
        </p:spPr>
        <p:txBody>
          <a:bodyPr/>
          <a:lstStyle/>
          <a:p>
            <a:r>
              <a:rPr lang="ru-RU" b="1" dirty="0" smtClean="0"/>
              <a:t>2005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716908"/>
          </a:xfrm>
        </p:spPr>
        <p:txBody>
          <a:bodyPr/>
          <a:lstStyle/>
          <a:p>
            <a:r>
              <a:rPr lang="ru-RU" dirty="0" smtClean="0"/>
              <a:t>Краеведческая конференция, посвященная 100-летию Г.В. Очирова.</a:t>
            </a:r>
          </a:p>
          <a:p>
            <a:r>
              <a:rPr lang="ru-RU" dirty="0" smtClean="0"/>
              <a:t>Открытие мемориальной доски на улице Очирова в с. Курумкан.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428604"/>
            <a:ext cx="6408738" cy="32400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28625" y="928688"/>
            <a:ext cx="8215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>
                <a:latin typeface="Calibri" pitchFamily="34" charset="0"/>
              </a:rPr>
              <a:t>Геоинформационная система </a:t>
            </a:r>
            <a:r>
              <a:rPr lang="ru-RU" sz="2200">
                <a:latin typeface="Calibri" pitchFamily="34" charset="0"/>
              </a:rPr>
              <a:t>— это система, предназначенная для сбора, хранения, анализа пространственных данных и связанной с ними информации. </a:t>
            </a:r>
          </a:p>
        </p:txBody>
      </p:sp>
      <p:pic>
        <p:nvPicPr>
          <p:cNvPr id="9219" name="Рисунок 4" descr="гис_оп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28875"/>
            <a:ext cx="53657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42875" y="142875"/>
            <a:ext cx="8858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Что такое </a:t>
            </a:r>
            <a:r>
              <a:rPr lang="ru-RU" sz="3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геоинформационная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система?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Цилиндр 5"/>
          <p:cNvSpPr/>
          <p:nvPr/>
        </p:nvSpPr>
        <p:spPr>
          <a:xfrm>
            <a:off x="3643306" y="2357430"/>
            <a:ext cx="1785950" cy="1214446"/>
          </a:xfrm>
          <a:prstGeom prst="can">
            <a:avLst/>
          </a:prstGeom>
          <a:gradFill flip="none" rotWithShape="1">
            <a:gsLst>
              <a:gs pos="0">
                <a:srgbClr val="006666">
                  <a:alpha val="8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0066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Общие геоданные </a:t>
            </a: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165100" y="2643188"/>
            <a:ext cx="254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Профессиональные ГИС</a:t>
            </a: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428625" y="4500563"/>
            <a:ext cx="159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Открытые ГИС</a:t>
            </a: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428625" y="6357938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Встроенные ГИС</a:t>
            </a: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3286125" y="6357938"/>
            <a:ext cx="265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GPS (Geo Position System)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6858000" y="2643188"/>
            <a:ext cx="178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Настольные ГИС</a:t>
            </a:r>
          </a:p>
        </p:txBody>
      </p:sp>
      <p:sp>
        <p:nvSpPr>
          <p:cNvPr id="10250" name="Прямоугольник 11"/>
          <p:cNvSpPr>
            <a:spLocks noChangeArrowheads="1"/>
          </p:cNvSpPr>
          <p:nvPr/>
        </p:nvSpPr>
        <p:spPr bwMode="auto">
          <a:xfrm>
            <a:off x="7286625" y="4500563"/>
            <a:ext cx="1144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САПР-ГИС</a:t>
            </a:r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7023100" y="6357938"/>
            <a:ext cx="154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Интернет-ГИС</a:t>
            </a:r>
          </a:p>
        </p:txBody>
      </p:sp>
      <p:pic>
        <p:nvPicPr>
          <p:cNvPr id="10252" name="Рисунок 13" descr="профи_ги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14" descr="gps_гис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643438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15" descr="настол_гис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071563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16" descr="откр_гис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" y="3071813"/>
            <a:ext cx="2173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17" descr="вст_гис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72063"/>
            <a:ext cx="2143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18" descr="инт_гис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38713"/>
            <a:ext cx="2174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19" descr="сапр_гис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071813"/>
            <a:ext cx="21748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rot="10800000">
            <a:off x="2516188" y="1881188"/>
            <a:ext cx="1127125" cy="619125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500313" y="2963863"/>
            <a:ext cx="1143000" cy="822325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928813" y="4000500"/>
            <a:ext cx="2286000" cy="1143000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017962" y="4089401"/>
            <a:ext cx="1071563" cy="36512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H="1">
            <a:off x="5445125" y="1881188"/>
            <a:ext cx="1127125" cy="619125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H="1" flipV="1">
            <a:off x="5429250" y="2963863"/>
            <a:ext cx="1143000" cy="822325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857750" y="4000500"/>
            <a:ext cx="2286000" cy="1143000"/>
          </a:xfrm>
          <a:prstGeom prst="straightConnector1">
            <a:avLst/>
          </a:prstGeom>
          <a:ln w="190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3"/>
          <p:cNvSpPr txBox="1">
            <a:spLocks/>
          </p:cNvSpPr>
          <p:nvPr/>
        </p:nvSpPr>
        <p:spPr bwMode="auto">
          <a:xfrm>
            <a:off x="142875" y="142875"/>
            <a:ext cx="8858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Типы </a:t>
            </a:r>
            <a:r>
              <a:rPr lang="ru-RU" sz="3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геоинформационных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систем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500063" y="5929313"/>
            <a:ext cx="8358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	ГИС хранит информацию о реальном мире в виде набора тематических карт-слоев и баз данных, связанных с этими картами.</a:t>
            </a:r>
          </a:p>
        </p:txBody>
      </p:sp>
      <p:pic>
        <p:nvPicPr>
          <p:cNvPr id="12291" name="Рисунок 7" descr="вектор_раст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4214813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8" descr="в_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28938"/>
            <a:ext cx="40941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42875" y="142875"/>
            <a:ext cx="8858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работает ГИС?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826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100" b="1" dirty="0" smtClean="0">
                <a:solidFill>
                  <a:srgbClr val="C00000"/>
                </a:solidFill>
              </a:rPr>
              <a:t>Космическая съёмка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85750" y="100012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>
                <a:latin typeface="Calibri" pitchFamily="34" charset="0"/>
              </a:rPr>
              <a:t>- съемка земной поверхности с космических летательных аппаратов при помощи специальной аппаратуры (фотосъемка, сканерная съемка, тепловая съемка и др.).</a:t>
            </a:r>
          </a:p>
        </p:txBody>
      </p:sp>
      <p:pic>
        <p:nvPicPr>
          <p:cNvPr id="15364" name="Рисунок 4" descr="с_ракет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4688"/>
            <a:ext cx="45402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с_корабл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214688"/>
            <a:ext cx="205581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39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142875"/>
            <a:ext cx="903605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>
                <a:solidFill>
                  <a:srgbClr val="C00000"/>
                </a:solidFill>
              </a:rPr>
              <a:t>Использование космической съемки и </a:t>
            </a:r>
            <a:r>
              <a:rPr lang="en-US" sz="3100" b="1" dirty="0" smtClean="0">
                <a:solidFill>
                  <a:srgbClr val="C00000"/>
                </a:solidFill>
              </a:rPr>
              <a:t/>
            </a:r>
            <a:br>
              <a:rPr lang="en-US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ГИС-технологий для экологического мониторинга</a:t>
            </a: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2875" y="5214938"/>
            <a:ext cx="8858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>
                <a:latin typeface="Calibri" pitchFamily="34" charset="0"/>
              </a:rPr>
              <a:t>	 - это наиболее простой и рентабельный способ оперативных мониторинговых наблюдений за состоянием природной среды.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86375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26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14500"/>
            <a:ext cx="88280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42875" y="5214938"/>
            <a:ext cx="8858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	- это оперативное получение полной и объективной информации о состоянии лесных массивов на разных уровнях управления лесами - от участка аренды лесного фонда и лесничества до уровня субъекта Российской Федерации или всей страны.</a:t>
            </a:r>
          </a:p>
          <a:p>
            <a:pPr eaLnBrk="1" hangingPunct="1"/>
            <a:endParaRPr lang="ru-RU" sz="200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42875"/>
            <a:ext cx="8893175" cy="100012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+mj-lt"/>
              </a:rPr>
              <a:t>Использование космической съемки и 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100" b="1" dirty="0">
                <a:solidFill>
                  <a:srgbClr val="C00000"/>
                </a:solidFill>
                <a:latin typeface="+mj-lt"/>
              </a:rPr>
            </a:br>
            <a:r>
              <a:rPr lang="ru-RU" sz="3100" b="1" dirty="0">
                <a:solidFill>
                  <a:srgbClr val="C00000"/>
                </a:solidFill>
                <a:latin typeface="+mj-lt"/>
              </a:rPr>
              <a:t>ГИС-технологий в лесном хозяйстве</a:t>
            </a:r>
            <a:endParaRPr lang="ru-RU" sz="3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2"/>
            <a:ext cx="3313112" cy="2863155"/>
          </a:xfrm>
        </p:spPr>
        <p:txBody>
          <a:bodyPr/>
          <a:lstStyle/>
          <a:p>
            <a:pPr eaLnBrk="1" hangingPunct="1"/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22 июня 1941 г</a:t>
            </a:r>
          </a:p>
        </p:txBody>
      </p:sp>
      <p:pic>
        <p:nvPicPr>
          <p:cNvPr id="7184" name="[IS11IO_4-23]_[KI_07]_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1913" y="4868863"/>
            <a:ext cx="2184400" cy="1638300"/>
          </a:xfrm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60350"/>
            <a:ext cx="5051425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42875" y="5214938"/>
            <a:ext cx="885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	- это источник объективной и оперативной информации, необходимой как для решения комплексных задач управления сельскохозяйственными территориями, так и в узкоспециализированных направлениях.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86439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0825" y="142875"/>
            <a:ext cx="8893175" cy="1000125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+mj-lt"/>
              </a:rPr>
              <a:t>Использование космической съемки и 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100" b="1" dirty="0">
                <a:solidFill>
                  <a:srgbClr val="C00000"/>
                </a:solidFill>
                <a:latin typeface="+mj-lt"/>
              </a:rPr>
            </a:br>
            <a:r>
              <a:rPr lang="ru-RU" sz="3100" b="1" dirty="0">
                <a:solidFill>
                  <a:srgbClr val="C00000"/>
                </a:solidFill>
                <a:latin typeface="+mj-lt"/>
              </a:rPr>
              <a:t>ГИС-технологий в сельском хозяйстве</a:t>
            </a:r>
            <a:endParaRPr lang="ru-RU" sz="3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2875" y="5214938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	- это оперативный мониторинг природной среды и динамики инфраструктуры на всех этапах жизненного цикла объектов строительства.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864393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42875"/>
            <a:ext cx="8893175" cy="1000125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+mj-lt"/>
              </a:rPr>
              <a:t>Использование космической съемки и 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100" b="1" dirty="0">
                <a:solidFill>
                  <a:srgbClr val="C00000"/>
                </a:solidFill>
                <a:latin typeface="+mj-lt"/>
              </a:rPr>
            </a:br>
            <a:r>
              <a:rPr lang="ru-RU" sz="3100" b="1" dirty="0">
                <a:solidFill>
                  <a:srgbClr val="C00000"/>
                </a:solidFill>
                <a:latin typeface="+mj-lt"/>
              </a:rPr>
              <a:t>ГИС-технологий в строительстве</a:t>
            </a:r>
            <a:endParaRPr lang="ru-RU" sz="3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4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42875" y="5214938"/>
            <a:ext cx="8858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	- это источник объективной информации для обновления и составления различных тематических и топографических карт всего масштабного ряда с минимальными временными, трудовыми и экономическими затратами.</a:t>
            </a:r>
          </a:p>
          <a:p>
            <a:pPr eaLnBrk="1" hangingPunct="1"/>
            <a:endParaRPr lang="ru-RU" sz="2000">
              <a:latin typeface="Calibri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88455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42875"/>
            <a:ext cx="8893175" cy="1000125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+mj-lt"/>
              </a:rPr>
              <a:t>Использование космической съемки и </a:t>
            </a:r>
            <a:r>
              <a:rPr lang="en-US" sz="31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100" b="1" dirty="0">
                <a:solidFill>
                  <a:srgbClr val="C00000"/>
                </a:solidFill>
                <a:latin typeface="+mj-lt"/>
              </a:rPr>
            </a:br>
            <a:r>
              <a:rPr lang="ru-RU" sz="3100" b="1" dirty="0">
                <a:solidFill>
                  <a:srgbClr val="C00000"/>
                </a:solidFill>
                <a:latin typeface="+mj-lt"/>
              </a:rPr>
              <a:t>ГИС-технологий в картографии</a:t>
            </a:r>
            <a:endParaRPr lang="ru-RU" sz="3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9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ГИС в Интернете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1785926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0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http://kartasosputnika.ru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maps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google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http://maps.yandex.ru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3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kartasosputnika.ru/4737.htm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705045"/>
            <a:ext cx="6480720" cy="60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 rot="2286019">
            <a:off x="2076837" y="2946783"/>
            <a:ext cx="2090843" cy="1780962"/>
          </a:xfrm>
          <a:prstGeom prst="round1Rect">
            <a:avLst>
              <a:gd name="adj" fmla="val 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2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889000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889000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Задание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47800"/>
            <a:ext cx="8429684" cy="4981596"/>
          </a:xfrm>
        </p:spPr>
        <p:txBody>
          <a:bodyPr>
            <a:normAutofit/>
          </a:bodyPr>
          <a:lstStyle/>
          <a:p>
            <a:r>
              <a:rPr lang="ru-RU" dirty="0" smtClean="0"/>
              <a:t>Включить компьютер</a:t>
            </a:r>
          </a:p>
          <a:p>
            <a:r>
              <a:rPr lang="ru-RU" dirty="0" smtClean="0"/>
              <a:t>Запустить браузер </a:t>
            </a:r>
          </a:p>
          <a:p>
            <a:r>
              <a:rPr lang="ru-RU" dirty="0" smtClean="0"/>
              <a:t>Зайти на сайт </a:t>
            </a:r>
            <a:r>
              <a:rPr lang="en-US" dirty="0" smtClean="0">
                <a:hlinkClick r:id="rId2"/>
              </a:rPr>
              <a:t>http://mapsgoogle.ru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Проложить маршрут </a:t>
            </a:r>
          </a:p>
          <a:p>
            <a:pPr marL="0" indent="0">
              <a:buNone/>
            </a:pPr>
            <a:r>
              <a:rPr lang="ru-RU" dirty="0" smtClean="0"/>
              <a:t>Курумкан-Улан-Удэ-Москва-Смоленск-Духовщина-Смоленск-Пржевальское-Москва-Санкт-Петеррбург-Москва-Улан-Удэ-Курумкан</a:t>
            </a:r>
          </a:p>
          <a:p>
            <a:r>
              <a:rPr lang="ru-RU" dirty="0" smtClean="0"/>
              <a:t>Посчитать сколько километров проедут участники</a:t>
            </a:r>
            <a:r>
              <a:rPr lang="en-US" dirty="0" smtClean="0"/>
              <a:t>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724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" y="0"/>
            <a:ext cx="9141746" cy="60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28" y="4714884"/>
            <a:ext cx="100013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1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ctr" eaLnBrk="1" hangingPunct="1"/>
            <a:r>
              <a:rPr lang="ru-RU" sz="3100" b="1" dirty="0" smtClean="0">
                <a:solidFill>
                  <a:srgbClr val="C00000"/>
                </a:solidFill>
              </a:rPr>
              <a:t>Практическая работа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000125" y="928688"/>
            <a:ext cx="721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err="1">
                <a:solidFill>
                  <a:srgbClr val="C00000"/>
                </a:solidFill>
              </a:rPr>
              <a:t>Геоинформационная</a:t>
            </a:r>
            <a:r>
              <a:rPr lang="ru-RU" b="1" dirty="0">
                <a:solidFill>
                  <a:srgbClr val="C00000"/>
                </a:solidFill>
              </a:rPr>
              <a:t> система Смоленской области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1428750"/>
            <a:ext cx="6918325" cy="52863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92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 eaLnBrk="1" hangingPunct="1"/>
            <a:r>
              <a:rPr lang="ru-RU" sz="3800" b="1" dirty="0" smtClean="0">
                <a:solidFill>
                  <a:schemeClr val="hlink"/>
                </a:solidFill>
              </a:rPr>
              <a:t>ВЕРОЛОМНОЕ НАПАДЕНИЕ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5040312" cy="4530725"/>
          </a:xfrm>
        </p:spPr>
        <p:txBody>
          <a:bodyPr/>
          <a:lstStyle/>
          <a:p>
            <a:pPr eaLnBrk="1" hangingPunct="1"/>
            <a:r>
              <a:rPr lang="ru-RU" sz="2400" smtClean="0"/>
              <a:t>22.06.41.- объявлена всеобщая мобилизация</a:t>
            </a:r>
          </a:p>
          <a:p>
            <a:pPr eaLnBrk="1" hangingPunct="1"/>
            <a:r>
              <a:rPr lang="ru-RU" sz="2400" smtClean="0"/>
              <a:t>В западных  районах страны введено военное положение</a:t>
            </a:r>
          </a:p>
        </p:txBody>
      </p:sp>
      <p:pic>
        <p:nvPicPr>
          <p:cNvPr id="5125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4249738" cy="27797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6" name="Picture 6" descr="Рисунок4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508625" y="1628775"/>
            <a:ext cx="3463925" cy="49577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Задание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47800"/>
            <a:ext cx="892971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Посчитайте расстояние между следующими пунктами</a:t>
            </a:r>
          </a:p>
          <a:p>
            <a:r>
              <a:rPr lang="ru-RU" sz="4000" dirty="0" smtClean="0"/>
              <a:t>От Курумкана до Смоленска?</a:t>
            </a:r>
          </a:p>
          <a:p>
            <a:r>
              <a:rPr lang="ru-RU" sz="4000" dirty="0" smtClean="0"/>
              <a:t>От Смоленска до Духовщины</a:t>
            </a:r>
            <a:r>
              <a:rPr lang="en-US" sz="4000" dirty="0" smtClean="0"/>
              <a:t>?</a:t>
            </a:r>
          </a:p>
          <a:p>
            <a:r>
              <a:rPr lang="ru-RU" sz="4000" dirty="0" smtClean="0"/>
              <a:t>От Смоленска до Пржевальское</a:t>
            </a:r>
            <a:r>
              <a:rPr lang="en-US" sz="4000" dirty="0" smtClean="0"/>
              <a:t>?</a:t>
            </a:r>
          </a:p>
          <a:p>
            <a:r>
              <a:rPr lang="ru-RU" sz="4000" dirty="0" smtClean="0"/>
              <a:t>От Смоленска до </a:t>
            </a:r>
            <a:r>
              <a:rPr lang="ru-RU" sz="4000" dirty="0" err="1" smtClean="0"/>
              <a:t>Преображенское</a:t>
            </a:r>
            <a:r>
              <a:rPr lang="en-US" sz="4000" dirty="0" smtClean="0"/>
              <a:t>?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65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2" y="692696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3286124"/>
            <a:ext cx="214314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24288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Настоящая слава не знает забвения,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Яркий свет её крепнет, летя сквозь года,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И волнует умы молодых поколений, 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Чтобы в сердце и память войти навсегда. </a:t>
            </a:r>
            <a:br>
              <a:rPr lang="ru-RU" sz="3200" dirty="0" smtClean="0"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772300" cy="739369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 smtClean="0">
                <a:solidFill>
                  <a:srgbClr val="FF0000"/>
                </a:solidFill>
              </a:rPr>
              <a:t>Н. Дамдинов 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Открытие музея Г.В. Очирова в с. </a:t>
            </a:r>
            <a:r>
              <a:rPr lang="ru-RU" dirty="0" err="1" smtClean="0"/>
              <a:t>Ярикто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Республиканский турнир по вольной борьбе в с. </a:t>
            </a:r>
            <a:r>
              <a:rPr lang="ru-RU" dirty="0" err="1" smtClean="0"/>
              <a:t>Улюн</a:t>
            </a:r>
            <a:r>
              <a:rPr lang="ru-RU" dirty="0" smtClean="0"/>
              <a:t>, посвященный 105-летию Г.В. Очирова. </a:t>
            </a:r>
          </a:p>
          <a:p>
            <a:r>
              <a:rPr lang="ru-RU" dirty="0" smtClean="0"/>
              <a:t>Поисково-краеведческая экспедиция по местам боев Г.В. Очирова в Смоленскую область.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6"/>
            <a:ext cx="7524803" cy="5643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8191557" cy="6143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357166"/>
            <a:ext cx="7358114" cy="5518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85794"/>
            <a:ext cx="7358114" cy="5518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00042"/>
            <a:ext cx="7929618" cy="5947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238755" y="0"/>
            <a:ext cx="3905245" cy="2928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3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3000372"/>
            <a:ext cx="2714612" cy="3619483"/>
          </a:xfrm>
          <a:prstGeom prst="rect">
            <a:avLst/>
          </a:prstGeom>
        </p:spPr>
      </p:pic>
      <p:pic>
        <p:nvPicPr>
          <p:cNvPr id="7" name="Рисунок 6" descr="IMG_13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4329114" cy="8382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hlink"/>
                </a:solidFill>
              </a:rPr>
              <a:t>И.В. Сталин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569325" cy="4530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mtClean="0"/>
              <a:t>Генеральный Секретарь ЦК КПСС</a:t>
            </a:r>
          </a:p>
          <a:p>
            <a:pPr eaLnBrk="1" hangingPunct="1"/>
            <a:r>
              <a:rPr lang="ru-RU" smtClean="0"/>
              <a:t>Председатель СНК</a:t>
            </a:r>
          </a:p>
          <a:p>
            <a:pPr eaLnBrk="1" hangingPunct="1"/>
            <a:r>
              <a:rPr lang="ru-RU" smtClean="0"/>
              <a:t>Председатель ГКО</a:t>
            </a:r>
          </a:p>
          <a:p>
            <a:pPr eaLnBrk="1" hangingPunct="1"/>
            <a:r>
              <a:rPr lang="ru-RU" smtClean="0"/>
              <a:t>Верховный Главнокомандующий</a:t>
            </a:r>
          </a:p>
          <a:p>
            <a:pPr eaLnBrk="1" hangingPunct="1"/>
            <a:r>
              <a:rPr lang="ru-RU" smtClean="0"/>
              <a:t>Глава Ставки Верховного Главнокомандования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hlink"/>
                </a:solidFill>
              </a:rPr>
              <a:t>В годы войны была создана  жёсткая централизованная система управления:</a:t>
            </a:r>
          </a:p>
          <a:p>
            <a:pPr eaLnBrk="1" hangingPunct="1"/>
            <a:endParaRPr lang="ru-RU" b="1" smtClean="0">
              <a:solidFill>
                <a:schemeClr val="hlink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60350"/>
            <a:ext cx="25352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3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76749" cy="33575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4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268264"/>
            <a:ext cx="4786314" cy="3589736"/>
          </a:xfrm>
          <a:prstGeom prst="rect">
            <a:avLst/>
          </a:prstGeom>
        </p:spPr>
      </p:pic>
      <p:pic>
        <p:nvPicPr>
          <p:cNvPr id="6" name="Рисунок 5" descr="IMG_14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-1"/>
            <a:ext cx="4714875" cy="3536157"/>
          </a:xfrm>
          <a:prstGeom prst="rect">
            <a:avLst/>
          </a:prstGeom>
        </p:spPr>
      </p:pic>
      <p:pic>
        <p:nvPicPr>
          <p:cNvPr id="7" name="Рисунок 6" descr="IMG_14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86124"/>
            <a:ext cx="4762501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75025"/>
            <a:ext cx="8643966" cy="6482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642918"/>
            <a:ext cx="7929618" cy="5947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571480"/>
            <a:ext cx="8286808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39841" cy="5786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_15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78200" y="2533650"/>
            <a:ext cx="57658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5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2533650"/>
            <a:ext cx="57658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147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85918" y="0"/>
            <a:ext cx="4857752" cy="2717043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5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dirty="0" smtClean="0">
                <a:solidFill>
                  <a:schemeClr val="hlink"/>
                </a:solidFill>
              </a:rPr>
              <a:t>Летне-осенняя кампания 1941 </a:t>
            </a:r>
            <a:r>
              <a:rPr lang="ru-RU" sz="3800" b="1" dirty="0" smtClean="0">
                <a:solidFill>
                  <a:schemeClr val="hlink"/>
                </a:solidFill>
              </a:rPr>
              <a:t>г. </a:t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hlink"/>
                </a:solidFill>
              </a:rPr>
              <a:t>(</a:t>
            </a:r>
            <a:r>
              <a:rPr lang="ru-RU" sz="3800" b="1" dirty="0" smtClean="0">
                <a:solidFill>
                  <a:schemeClr val="hlink"/>
                </a:solidFill>
              </a:rPr>
              <a:t>22 июня – 4 декабря</a:t>
            </a:r>
            <a:r>
              <a:rPr lang="ru-RU" sz="3800" b="1" dirty="0" smtClean="0">
                <a:solidFill>
                  <a:schemeClr val="hlink"/>
                </a:solidFill>
              </a:rPr>
              <a:t>)</a:t>
            </a:r>
            <a:endParaRPr lang="ru-RU" sz="3800" b="1" dirty="0" smtClean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7"/>
            <a:ext cx="8686800" cy="121444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Оборона Брестской крепости: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22.06 – 23.07.41.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0" y="6308725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П. Кривоногов, «Защитники Брестской крепости» (1951)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714620"/>
            <a:ext cx="68992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15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5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429001"/>
            <a:ext cx="4571999" cy="3428999"/>
          </a:xfrm>
          <a:prstGeom prst="rect">
            <a:avLst/>
          </a:prstGeom>
        </p:spPr>
      </p:pic>
      <p:pic>
        <p:nvPicPr>
          <p:cNvPr id="6" name="Рисунок 5" descr="IMG_15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3356578"/>
            <a:ext cx="4143372" cy="350142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7658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0720104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62272" y="615696"/>
            <a:ext cx="4681728" cy="624230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70720104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78200" y="1857364"/>
            <a:ext cx="57658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0720104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385765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500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500041"/>
            <a:ext cx="7786742" cy="58400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500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57752" cy="36433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B250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2786058"/>
            <a:ext cx="5429256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2500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5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dirty="0" smtClean="0">
                <a:solidFill>
                  <a:schemeClr val="hlink"/>
                </a:solidFill>
              </a:rPr>
              <a:t>Летне-осенняя кампания 1941 </a:t>
            </a:r>
            <a:r>
              <a:rPr lang="ru-RU" sz="3800" b="1" dirty="0" smtClean="0">
                <a:solidFill>
                  <a:schemeClr val="hlink"/>
                </a:solidFill>
              </a:rPr>
              <a:t>г.</a:t>
            </a:r>
            <a:br>
              <a:rPr lang="ru-RU" sz="3800" b="1" dirty="0" smtClean="0">
                <a:solidFill>
                  <a:schemeClr val="hlink"/>
                </a:solidFill>
              </a:rPr>
            </a:br>
            <a:r>
              <a:rPr lang="ru-RU" sz="3800" b="1" dirty="0" smtClean="0">
                <a:solidFill>
                  <a:schemeClr val="hlink"/>
                </a:solidFill>
              </a:rPr>
              <a:t> </a:t>
            </a:r>
            <a:r>
              <a:rPr lang="ru-RU" sz="3800" b="1" dirty="0" smtClean="0">
                <a:solidFill>
                  <a:schemeClr val="hlink"/>
                </a:solidFill>
              </a:rPr>
              <a:t>(22 июня – 4 декабря</a:t>
            </a:r>
            <a:r>
              <a:rPr lang="ru-RU" sz="3800" b="1" dirty="0" smtClean="0">
                <a:solidFill>
                  <a:schemeClr val="hlink"/>
                </a:solidFill>
              </a:rPr>
              <a:t>)</a:t>
            </a:r>
            <a:endParaRPr lang="ru-RU" sz="3800" b="1" dirty="0" smtClean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892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ЛЕНИНГРАДСКАЯ ОБОРОНИТЕЛЬНАЯ ОПЕРАЦИЯ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(10.07. – 30.09.)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628843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804025" y="2924175"/>
            <a:ext cx="2339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Враг остановлен на подступах к городу.</a:t>
            </a:r>
          </a:p>
          <a:p>
            <a:r>
              <a:rPr lang="ru-RU" sz="2400"/>
              <a:t>Фронт сабилизиро-вался.</a:t>
            </a:r>
          </a:p>
          <a:p>
            <a:r>
              <a:rPr lang="ru-RU" sz="2400"/>
              <a:t>Начало битвы за Ленинград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358214" cy="62686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286908" cy="6965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720725" y="720725"/>
            <a:ext cx="5765800" cy="432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6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539102" y="800699"/>
            <a:ext cx="6405597" cy="4804198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6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720105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8501090" cy="6375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</TotalTime>
  <Words>1742</Words>
  <Application>Microsoft Office PowerPoint</Application>
  <PresentationFormat>Экран (4:3)</PresentationFormat>
  <Paragraphs>243</Paragraphs>
  <Slides>103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Трек</vt:lpstr>
      <vt:lpstr>Слайд 1</vt:lpstr>
      <vt:lpstr>Слайд 2</vt:lpstr>
      <vt:lpstr>Слайд 3</vt:lpstr>
      <vt:lpstr>Слайд 4</vt:lpstr>
      <vt:lpstr> 22 июня 1941 г</vt:lpstr>
      <vt:lpstr>ВЕРОЛОМНОЕ НАПАДЕНИЕ</vt:lpstr>
      <vt:lpstr>И.В. Сталин</vt:lpstr>
      <vt:lpstr>Летне-осенняя кампания 1941 г.  (22 июня – 4 декабря)</vt:lpstr>
      <vt:lpstr>Летне-осенняя кампания 1941 г.  (22 июня – 4 декабря)</vt:lpstr>
      <vt:lpstr>Летне-осенняя кампания 1941 г.  (22 июня – 4 декабря).</vt:lpstr>
      <vt:lpstr>ПАРТИЗАНСКОЕ ДВИЖЕНИЕ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Легендарный  комбриг Г.В. Очиров</vt:lpstr>
      <vt:lpstr>20 марта 1905 г.</vt:lpstr>
      <vt:lpstr>1923-1927 гг.</vt:lpstr>
      <vt:lpstr>Слайд 26</vt:lpstr>
      <vt:lpstr>1939 г.</vt:lpstr>
      <vt:lpstr>17 июля-2 августа 1941 г. </vt:lpstr>
      <vt:lpstr>Август 1941 г. </vt:lpstr>
      <vt:lpstr>24 февраля 1942 г.</vt:lpstr>
      <vt:lpstr>Апрель 1942 г.</vt:lpstr>
      <vt:lpstr>10 сентября -6 октября 1942 г.</vt:lpstr>
      <vt:lpstr>31 января 1943 г.</vt:lpstr>
      <vt:lpstr>22 сентября 1943 г</vt:lpstr>
      <vt:lpstr>27 января 1945 г.</vt:lpstr>
      <vt:lpstr>21 февраля 1945 г. </vt:lpstr>
      <vt:lpstr>20 февраля 1946 г. </vt:lpstr>
      <vt:lpstr>1946 г.</vt:lpstr>
      <vt:lpstr>1956 г.</vt:lpstr>
      <vt:lpstr>1964 г.</vt:lpstr>
      <vt:lpstr>7 ноября 1967 г.</vt:lpstr>
      <vt:lpstr>1971 г.</vt:lpstr>
      <vt:lpstr>2005 г.</vt:lpstr>
      <vt:lpstr>Слайд 44</vt:lpstr>
      <vt:lpstr>Слайд 45</vt:lpstr>
      <vt:lpstr>Слайд 46</vt:lpstr>
      <vt:lpstr>Космическая съёмка</vt:lpstr>
      <vt:lpstr>Использование космической съемки и  ГИС-технологий для экологического мониторинга</vt:lpstr>
      <vt:lpstr>Слайд 49</vt:lpstr>
      <vt:lpstr>Слайд 50</vt:lpstr>
      <vt:lpstr>Слайд 51</vt:lpstr>
      <vt:lpstr>Слайд 52</vt:lpstr>
      <vt:lpstr>ГИС в Интернете</vt:lpstr>
      <vt:lpstr>Слайд 54</vt:lpstr>
      <vt:lpstr>Слайд 55</vt:lpstr>
      <vt:lpstr>Слайд 56</vt:lpstr>
      <vt:lpstr>Задание </vt:lpstr>
      <vt:lpstr>Слайд 58</vt:lpstr>
      <vt:lpstr>Практическая работа</vt:lpstr>
      <vt:lpstr>Задание </vt:lpstr>
      <vt:lpstr>Слайд 61</vt:lpstr>
      <vt:lpstr>Настоящая слава не знает забвения, Яркий свет её крепнет, летя сквозь года, И волнует умы молодых поколений,  Чтобы в сердце и память войти навсегда.  </vt:lpstr>
      <vt:lpstr>2010 г.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Блиц-викторина </vt:lpstr>
      <vt:lpstr>Синквейн </vt:lpstr>
      <vt:lpstr>Синквейн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47</cp:revision>
  <dcterms:created xsi:type="dcterms:W3CDTF">2013-01-22T13:13:44Z</dcterms:created>
  <dcterms:modified xsi:type="dcterms:W3CDTF">2013-02-04T08:06:58Z</dcterms:modified>
</cp:coreProperties>
</file>