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64" r:id="rId4"/>
    <p:sldId id="265" r:id="rId5"/>
    <p:sldId id="266" r:id="rId6"/>
    <p:sldId id="267" r:id="rId7"/>
    <p:sldId id="269" r:id="rId8"/>
    <p:sldId id="276" r:id="rId9"/>
    <p:sldId id="277" r:id="rId10"/>
    <p:sldId id="278" r:id="rId11"/>
    <p:sldId id="28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5EA50-DF10-4DDB-91CC-B81EF2014E9A}" type="datetimeFigureOut">
              <a:rPr lang="ru-RU" smtClean="0"/>
              <a:pPr/>
              <a:t>17.03.2003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109FF-50CF-4026-B1B5-BE6483466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D5B1-8C67-4108-BD00-DDB524FDC879}" type="datetimeFigureOut">
              <a:rPr lang="ru-RU" smtClean="0"/>
              <a:pPr/>
              <a:t>17.03.2003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762-CBE6-4995-81F8-4EF9204E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D5B1-8C67-4108-BD00-DDB524FDC879}" type="datetimeFigureOut">
              <a:rPr lang="ru-RU" smtClean="0"/>
              <a:pPr/>
              <a:t>17.03.2003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762-CBE6-4995-81F8-4EF9204E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D5B1-8C67-4108-BD00-DDB524FDC879}" type="datetimeFigureOut">
              <a:rPr lang="ru-RU" smtClean="0"/>
              <a:pPr/>
              <a:t>17.03.2003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762-CBE6-4995-81F8-4EF9204E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D5B1-8C67-4108-BD00-DDB524FDC879}" type="datetimeFigureOut">
              <a:rPr lang="ru-RU" smtClean="0"/>
              <a:pPr/>
              <a:t>17.03.2003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762-CBE6-4995-81F8-4EF9204E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D5B1-8C67-4108-BD00-DDB524FDC879}" type="datetimeFigureOut">
              <a:rPr lang="ru-RU" smtClean="0"/>
              <a:pPr/>
              <a:t>17.03.2003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762-CBE6-4995-81F8-4EF9204E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D5B1-8C67-4108-BD00-DDB524FDC879}" type="datetimeFigureOut">
              <a:rPr lang="ru-RU" smtClean="0"/>
              <a:pPr/>
              <a:t>17.03.2003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762-CBE6-4995-81F8-4EF9204E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D5B1-8C67-4108-BD00-DDB524FDC879}" type="datetimeFigureOut">
              <a:rPr lang="ru-RU" smtClean="0"/>
              <a:pPr/>
              <a:t>17.03.2003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762-CBE6-4995-81F8-4EF9204E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D5B1-8C67-4108-BD00-DDB524FDC879}" type="datetimeFigureOut">
              <a:rPr lang="ru-RU" smtClean="0"/>
              <a:pPr/>
              <a:t>17.03.2003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762-CBE6-4995-81F8-4EF9204E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D5B1-8C67-4108-BD00-DDB524FDC879}" type="datetimeFigureOut">
              <a:rPr lang="ru-RU" smtClean="0"/>
              <a:pPr/>
              <a:t>17.03.2003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762-CBE6-4995-81F8-4EF9204E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D5B1-8C67-4108-BD00-DDB524FDC879}" type="datetimeFigureOut">
              <a:rPr lang="ru-RU" smtClean="0"/>
              <a:pPr/>
              <a:t>17.03.2003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762-CBE6-4995-81F8-4EF9204E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D5B1-8C67-4108-BD00-DDB524FDC879}" type="datetimeFigureOut">
              <a:rPr lang="ru-RU" smtClean="0"/>
              <a:pPr/>
              <a:t>17.03.2003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762-CBE6-4995-81F8-4EF9204E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AD5B1-8C67-4108-BD00-DDB524FDC879}" type="datetimeFigureOut">
              <a:rPr lang="ru-RU" smtClean="0"/>
              <a:pPr/>
              <a:t>17.03.2003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D762-CBE6-4995-81F8-4EF9204E7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УГОЛ. ВИДЫ УГЛОВ. 1 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>
            <a:endCxn id="12" idx="4"/>
          </p:cNvCxnSpPr>
          <p:nvPr/>
        </p:nvCxnSpPr>
        <p:spPr>
          <a:xfrm rot="16200000" flipH="1">
            <a:off x="2678893" y="3286124"/>
            <a:ext cx="385765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12" idx="2"/>
          </p:cNvCxnSpPr>
          <p:nvPr/>
        </p:nvCxnSpPr>
        <p:spPr>
          <a:xfrm flipH="1">
            <a:off x="2714612" y="3286124"/>
            <a:ext cx="378621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12" idx="3"/>
          </p:cNvCxnSpPr>
          <p:nvPr/>
        </p:nvCxnSpPr>
        <p:spPr>
          <a:xfrm rot="16200000" flipH="1" flipV="1">
            <a:off x="3243833" y="1947496"/>
            <a:ext cx="2727772" cy="26772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12" idx="5"/>
          </p:cNvCxnSpPr>
          <p:nvPr/>
        </p:nvCxnSpPr>
        <p:spPr>
          <a:xfrm rot="16200000" flipH="1">
            <a:off x="3243833" y="1947496"/>
            <a:ext cx="2727772" cy="26772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ирог 21"/>
          <p:cNvSpPr/>
          <p:nvPr/>
        </p:nvSpPr>
        <p:spPr>
          <a:xfrm rot="3782693">
            <a:off x="3637110" y="2364832"/>
            <a:ext cx="1943119" cy="1837510"/>
          </a:xfrm>
          <a:prstGeom prst="pie">
            <a:avLst>
              <a:gd name="adj1" fmla="val 9787861"/>
              <a:gd name="adj2" fmla="val 17766599"/>
            </a:avLst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ирог 22"/>
          <p:cNvSpPr/>
          <p:nvPr/>
        </p:nvSpPr>
        <p:spPr>
          <a:xfrm rot="18513023">
            <a:off x="3388646" y="1963968"/>
            <a:ext cx="2438145" cy="2715750"/>
          </a:xfrm>
          <a:prstGeom prst="pie">
            <a:avLst>
              <a:gd name="adj1" fmla="val 11126764"/>
              <a:gd name="adj2" fmla="val 13915395"/>
            </a:avLst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ирог 23"/>
          <p:cNvSpPr/>
          <p:nvPr/>
        </p:nvSpPr>
        <p:spPr>
          <a:xfrm rot="10800000">
            <a:off x="3870610" y="2569153"/>
            <a:ext cx="1490235" cy="1501493"/>
          </a:xfrm>
          <a:prstGeom prst="pie">
            <a:avLst>
              <a:gd name="adj1" fmla="val 10587875"/>
              <a:gd name="adj2" fmla="val 16232515"/>
            </a:avLst>
          </a:prstGeom>
          <a:solidFill>
            <a:schemeClr val="accent5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</a:rPr>
              <a:t>Закончи предложение: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1"/>
            <a:ext cx="8643998" cy="1543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Геометрическая фигура, образованная двумя</a:t>
            </a:r>
          </a:p>
          <a:p>
            <a:pPr>
              <a:buNone/>
            </a:pPr>
            <a:r>
              <a:rPr lang="ru-RU" dirty="0" smtClean="0"/>
              <a:t>лучами, исходящими из одной точки – это ...</a:t>
            </a:r>
          </a:p>
          <a:p>
            <a:pPr>
              <a:buNone/>
            </a:pPr>
            <a:endParaRPr lang="ru-RU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643174" y="5929330"/>
            <a:ext cx="3929090" cy="158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2637981" y="4354218"/>
            <a:ext cx="3143272" cy="1571636"/>
          </a:xfrm>
          <a:prstGeom prst="line">
            <a:avLst/>
          </a:prstGeom>
          <a:ln w="25400">
            <a:solidFill>
              <a:srgbClr val="C000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8794" y="564357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О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7884" y="600076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К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752" y="392906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М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12" name="Пирог 11"/>
          <p:cNvSpPr/>
          <p:nvPr/>
        </p:nvSpPr>
        <p:spPr>
          <a:xfrm rot="14188090">
            <a:off x="1644221" y="4663990"/>
            <a:ext cx="2069344" cy="2485191"/>
          </a:xfrm>
          <a:prstGeom prst="pie">
            <a:avLst>
              <a:gd name="adj1" fmla="val 5821678"/>
              <a:gd name="adj2" fmla="val 7523403"/>
            </a:avLst>
          </a:prstGeom>
          <a:solidFill>
            <a:schemeClr val="accent6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768" y="2857496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угол</a:t>
            </a:r>
            <a:endParaRPr lang="ru-RU" sz="3200" dirty="0">
              <a:solidFill>
                <a:srgbClr val="C00000"/>
              </a:solidFill>
            </a:endParaRPr>
          </a:p>
        </p:txBody>
      </p:sp>
      <p:sp useBgFill="1">
        <p:nvSpPr>
          <p:cNvPr id="14" name="Прямоугольник 13"/>
          <p:cNvSpPr/>
          <p:nvPr/>
        </p:nvSpPr>
        <p:spPr>
          <a:xfrm>
            <a:off x="642910" y="3714752"/>
            <a:ext cx="7429552" cy="2928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214282" y="1593272"/>
            <a:ext cx="8643998" cy="8355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Лучи, выходящие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из 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дной точки –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это 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190041" y="2216727"/>
            <a:ext cx="8643998" cy="787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Показанный угол читается как 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43570" y="2189018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стороны угла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57752" y="2928934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М О К     или     К О М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86380" y="2571744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острый угол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86380" y="2571744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тупой угол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214282" y="1857364"/>
            <a:ext cx="8643998" cy="8355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Угол, который меньше прямого угла - это 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214282" y="1785926"/>
            <a:ext cx="8643998" cy="8355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Угол, который больше прямого угла - это 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3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3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13" grpId="0"/>
      <p:bldP spid="13" grpId="1"/>
      <p:bldP spid="14" grpId="0" animBg="1"/>
      <p:bldP spid="15" grpId="0" build="p"/>
      <p:bldP spid="16" grpId="0" build="p"/>
      <p:bldP spid="16" grpId="1" build="p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 build="p"/>
      <p:bldP spid="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01122" cy="928694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2"/>
                </a:solidFill>
                <a:latin typeface="Century Schoolbook" pitchFamily="18" charset="0"/>
              </a:rPr>
              <a:t>« </a:t>
            </a:r>
            <a:r>
              <a:rPr lang="ru-RU" sz="4800" b="1" dirty="0" smtClean="0">
                <a:solidFill>
                  <a:schemeClr val="tx2"/>
                </a:solidFill>
                <a:latin typeface="Century Schoolbook" pitchFamily="18" charset="0"/>
              </a:rPr>
              <a:t>Четвёртый лишний </a:t>
            </a:r>
            <a:r>
              <a:rPr lang="ru-RU" sz="4800" dirty="0" smtClean="0">
                <a:solidFill>
                  <a:schemeClr val="tx2"/>
                </a:solidFill>
                <a:latin typeface="Century Schoolbook" pitchFamily="18" charset="0"/>
              </a:rPr>
              <a:t>»</a:t>
            </a:r>
            <a:endParaRPr lang="ru-RU" sz="4800" dirty="0">
              <a:solidFill>
                <a:schemeClr val="tx2"/>
              </a:solidFill>
              <a:latin typeface="Century Schoolbook" pitchFamily="18" charset="0"/>
            </a:endParaRPr>
          </a:p>
        </p:txBody>
      </p:sp>
      <p:grpSp>
        <p:nvGrpSpPr>
          <p:cNvPr id="2" name="Group 32"/>
          <p:cNvGrpSpPr>
            <a:grpSpLocks noChangeAspect="1"/>
          </p:cNvGrpSpPr>
          <p:nvPr/>
        </p:nvGrpSpPr>
        <p:grpSpPr bwMode="auto">
          <a:xfrm>
            <a:off x="857224" y="1214422"/>
            <a:ext cx="7286676" cy="1151238"/>
            <a:chOff x="1545" y="210"/>
            <a:chExt cx="5365" cy="1394"/>
          </a:xfrm>
        </p:grpSpPr>
        <p:sp>
          <p:nvSpPr>
            <p:cNvPr id="1057" name="AutoShape 33"/>
            <p:cNvSpPr>
              <a:spLocks noChangeAspect="1" noChangeArrowheads="1"/>
            </p:cNvSpPr>
            <p:nvPr/>
          </p:nvSpPr>
          <p:spPr bwMode="auto">
            <a:xfrm>
              <a:off x="1545" y="210"/>
              <a:ext cx="5365" cy="1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8" name="Line 34"/>
            <p:cNvSpPr>
              <a:spLocks noChangeShapeType="1"/>
            </p:cNvSpPr>
            <p:nvPr/>
          </p:nvSpPr>
          <p:spPr bwMode="auto">
            <a:xfrm flipV="1">
              <a:off x="1686" y="489"/>
              <a:ext cx="706" cy="557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9" name="Line 35"/>
            <p:cNvSpPr>
              <a:spLocks noChangeShapeType="1"/>
            </p:cNvSpPr>
            <p:nvPr/>
          </p:nvSpPr>
          <p:spPr bwMode="auto">
            <a:xfrm flipV="1">
              <a:off x="2251" y="489"/>
              <a:ext cx="141" cy="976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0" name="Line 36"/>
            <p:cNvSpPr>
              <a:spLocks noChangeShapeType="1"/>
            </p:cNvSpPr>
            <p:nvPr/>
          </p:nvSpPr>
          <p:spPr bwMode="auto">
            <a:xfrm flipV="1">
              <a:off x="5922" y="628"/>
              <a:ext cx="706" cy="836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1" name="Line 37"/>
            <p:cNvSpPr>
              <a:spLocks noChangeShapeType="1"/>
            </p:cNvSpPr>
            <p:nvPr/>
          </p:nvSpPr>
          <p:spPr bwMode="auto">
            <a:xfrm flipV="1">
              <a:off x="2251" y="628"/>
              <a:ext cx="706" cy="83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2" name="Line 38"/>
            <p:cNvSpPr>
              <a:spLocks noChangeShapeType="1"/>
            </p:cNvSpPr>
            <p:nvPr/>
          </p:nvSpPr>
          <p:spPr bwMode="auto">
            <a:xfrm flipH="1" flipV="1">
              <a:off x="2957" y="628"/>
              <a:ext cx="141" cy="697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3" name="Line 39"/>
            <p:cNvSpPr>
              <a:spLocks noChangeShapeType="1"/>
            </p:cNvSpPr>
            <p:nvPr/>
          </p:nvSpPr>
          <p:spPr bwMode="auto">
            <a:xfrm flipV="1">
              <a:off x="4078" y="393"/>
              <a:ext cx="1" cy="1116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4" name="Line 40"/>
            <p:cNvSpPr>
              <a:spLocks noChangeShapeType="1"/>
            </p:cNvSpPr>
            <p:nvPr/>
          </p:nvSpPr>
          <p:spPr bwMode="auto">
            <a:xfrm flipH="1" flipV="1">
              <a:off x="6204" y="628"/>
              <a:ext cx="282" cy="837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5" name="Line 41"/>
            <p:cNvSpPr>
              <a:spLocks noChangeShapeType="1"/>
            </p:cNvSpPr>
            <p:nvPr/>
          </p:nvSpPr>
          <p:spPr bwMode="auto">
            <a:xfrm flipV="1">
              <a:off x="4771" y="586"/>
              <a:ext cx="706" cy="838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oval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" name="Group 61"/>
          <p:cNvGrpSpPr>
            <a:grpSpLocks noChangeAspect="1"/>
          </p:cNvGrpSpPr>
          <p:nvPr/>
        </p:nvGrpSpPr>
        <p:grpSpPr bwMode="auto">
          <a:xfrm>
            <a:off x="857224" y="2571744"/>
            <a:ext cx="7286676" cy="1144588"/>
            <a:chOff x="1704" y="1146"/>
            <a:chExt cx="6840" cy="1803"/>
          </a:xfrm>
        </p:grpSpPr>
        <p:sp>
          <p:nvSpPr>
            <p:cNvPr id="1086" name="AutoShape 62"/>
            <p:cNvSpPr>
              <a:spLocks noChangeAspect="1" noChangeArrowheads="1"/>
            </p:cNvSpPr>
            <p:nvPr/>
          </p:nvSpPr>
          <p:spPr bwMode="auto">
            <a:xfrm>
              <a:off x="1704" y="1146"/>
              <a:ext cx="6840" cy="18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7" name="Line 63"/>
            <p:cNvSpPr>
              <a:spLocks noChangeShapeType="1"/>
            </p:cNvSpPr>
            <p:nvPr/>
          </p:nvSpPr>
          <p:spPr bwMode="auto">
            <a:xfrm flipH="1" flipV="1">
              <a:off x="3864" y="1326"/>
              <a:ext cx="771" cy="1384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8" name="Line 64"/>
            <p:cNvSpPr>
              <a:spLocks noChangeShapeType="1"/>
            </p:cNvSpPr>
            <p:nvPr/>
          </p:nvSpPr>
          <p:spPr bwMode="auto">
            <a:xfrm flipV="1">
              <a:off x="4944" y="1506"/>
              <a:ext cx="898" cy="1081"/>
            </a:xfrm>
            <a:prstGeom prst="line">
              <a:avLst/>
            </a:prstGeom>
            <a:noFill/>
            <a:ln w="50800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9" name="Line 65"/>
            <p:cNvSpPr>
              <a:spLocks noChangeShapeType="1"/>
            </p:cNvSpPr>
            <p:nvPr/>
          </p:nvSpPr>
          <p:spPr bwMode="auto">
            <a:xfrm flipH="1" flipV="1">
              <a:off x="5790" y="1503"/>
              <a:ext cx="436" cy="518"/>
            </a:xfrm>
            <a:prstGeom prst="line">
              <a:avLst/>
            </a:prstGeom>
            <a:noFill/>
            <a:ln w="50800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0" name="Line 66"/>
            <p:cNvSpPr>
              <a:spLocks noChangeShapeType="1"/>
            </p:cNvSpPr>
            <p:nvPr/>
          </p:nvSpPr>
          <p:spPr bwMode="auto">
            <a:xfrm flipV="1">
              <a:off x="5664" y="2022"/>
              <a:ext cx="587" cy="242"/>
            </a:xfrm>
            <a:prstGeom prst="line">
              <a:avLst/>
            </a:prstGeom>
            <a:noFill/>
            <a:ln w="50800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1" name="Line 67"/>
            <p:cNvSpPr>
              <a:spLocks noChangeShapeType="1"/>
            </p:cNvSpPr>
            <p:nvPr/>
          </p:nvSpPr>
          <p:spPr bwMode="auto">
            <a:xfrm flipH="1" flipV="1">
              <a:off x="5664" y="2254"/>
              <a:ext cx="524" cy="354"/>
            </a:xfrm>
            <a:prstGeom prst="line">
              <a:avLst/>
            </a:prstGeom>
            <a:noFill/>
            <a:ln w="50800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2064" y="1506"/>
              <a:ext cx="1440" cy="1023"/>
            </a:xfrm>
            <a:custGeom>
              <a:avLst/>
              <a:gdLst/>
              <a:ahLst/>
              <a:cxnLst>
                <a:cxn ang="0">
                  <a:pos x="103" y="183"/>
                </a:cxn>
                <a:cxn ang="0">
                  <a:pos x="133" y="153"/>
                </a:cxn>
                <a:cxn ang="0">
                  <a:pos x="143" y="123"/>
                </a:cxn>
                <a:cxn ang="0">
                  <a:pos x="183" y="93"/>
                </a:cxn>
                <a:cxn ang="0">
                  <a:pos x="233" y="33"/>
                </a:cxn>
                <a:cxn ang="0">
                  <a:pos x="353" y="3"/>
                </a:cxn>
                <a:cxn ang="0">
                  <a:pos x="853" y="13"/>
                </a:cxn>
                <a:cxn ang="0">
                  <a:pos x="893" y="263"/>
                </a:cxn>
                <a:cxn ang="0">
                  <a:pos x="993" y="343"/>
                </a:cxn>
                <a:cxn ang="0">
                  <a:pos x="1103" y="433"/>
                </a:cxn>
                <a:cxn ang="0">
                  <a:pos x="1163" y="493"/>
                </a:cxn>
                <a:cxn ang="0">
                  <a:pos x="1033" y="933"/>
                </a:cxn>
                <a:cxn ang="0">
                  <a:pos x="943" y="993"/>
                </a:cxn>
                <a:cxn ang="0">
                  <a:pos x="883" y="1013"/>
                </a:cxn>
                <a:cxn ang="0">
                  <a:pos x="853" y="1023"/>
                </a:cxn>
                <a:cxn ang="0">
                  <a:pos x="513" y="983"/>
                </a:cxn>
                <a:cxn ang="0">
                  <a:pos x="333" y="1003"/>
                </a:cxn>
                <a:cxn ang="0">
                  <a:pos x="253" y="1023"/>
                </a:cxn>
                <a:cxn ang="0">
                  <a:pos x="143" y="1003"/>
                </a:cxn>
                <a:cxn ang="0">
                  <a:pos x="73" y="903"/>
                </a:cxn>
                <a:cxn ang="0">
                  <a:pos x="63" y="863"/>
                </a:cxn>
                <a:cxn ang="0">
                  <a:pos x="23" y="833"/>
                </a:cxn>
                <a:cxn ang="0">
                  <a:pos x="53" y="583"/>
                </a:cxn>
                <a:cxn ang="0">
                  <a:pos x="83" y="523"/>
                </a:cxn>
                <a:cxn ang="0">
                  <a:pos x="163" y="463"/>
                </a:cxn>
                <a:cxn ang="0">
                  <a:pos x="53" y="233"/>
                </a:cxn>
                <a:cxn ang="0">
                  <a:pos x="73" y="203"/>
                </a:cxn>
                <a:cxn ang="0">
                  <a:pos x="103" y="183"/>
                </a:cxn>
              </a:cxnLst>
              <a:rect l="0" t="0" r="r" b="b"/>
              <a:pathLst>
                <a:path w="1211" h="1023">
                  <a:moveTo>
                    <a:pt x="103" y="183"/>
                  </a:moveTo>
                  <a:cubicBezTo>
                    <a:pt x="113" y="173"/>
                    <a:pt x="125" y="165"/>
                    <a:pt x="133" y="153"/>
                  </a:cubicBezTo>
                  <a:cubicBezTo>
                    <a:pt x="139" y="144"/>
                    <a:pt x="136" y="131"/>
                    <a:pt x="143" y="123"/>
                  </a:cubicBezTo>
                  <a:cubicBezTo>
                    <a:pt x="154" y="110"/>
                    <a:pt x="171" y="105"/>
                    <a:pt x="183" y="93"/>
                  </a:cubicBezTo>
                  <a:cubicBezTo>
                    <a:pt x="209" y="67"/>
                    <a:pt x="196" y="53"/>
                    <a:pt x="233" y="33"/>
                  </a:cubicBezTo>
                  <a:cubicBezTo>
                    <a:pt x="267" y="14"/>
                    <a:pt x="316" y="9"/>
                    <a:pt x="353" y="3"/>
                  </a:cubicBezTo>
                  <a:cubicBezTo>
                    <a:pt x="520" y="6"/>
                    <a:pt x="687" y="0"/>
                    <a:pt x="853" y="13"/>
                  </a:cubicBezTo>
                  <a:cubicBezTo>
                    <a:pt x="914" y="18"/>
                    <a:pt x="883" y="197"/>
                    <a:pt x="893" y="263"/>
                  </a:cubicBezTo>
                  <a:cubicBezTo>
                    <a:pt x="899" y="304"/>
                    <a:pt x="960" y="332"/>
                    <a:pt x="993" y="343"/>
                  </a:cubicBezTo>
                  <a:cubicBezTo>
                    <a:pt x="1027" y="377"/>
                    <a:pt x="1068" y="402"/>
                    <a:pt x="1103" y="433"/>
                  </a:cubicBezTo>
                  <a:cubicBezTo>
                    <a:pt x="1124" y="452"/>
                    <a:pt x="1163" y="493"/>
                    <a:pt x="1163" y="493"/>
                  </a:cubicBezTo>
                  <a:cubicBezTo>
                    <a:pt x="1160" y="604"/>
                    <a:pt x="1211" y="889"/>
                    <a:pt x="1033" y="933"/>
                  </a:cubicBezTo>
                  <a:cubicBezTo>
                    <a:pt x="1007" y="959"/>
                    <a:pt x="977" y="978"/>
                    <a:pt x="943" y="993"/>
                  </a:cubicBezTo>
                  <a:cubicBezTo>
                    <a:pt x="924" y="1002"/>
                    <a:pt x="903" y="1006"/>
                    <a:pt x="883" y="1013"/>
                  </a:cubicBezTo>
                  <a:cubicBezTo>
                    <a:pt x="873" y="1016"/>
                    <a:pt x="853" y="1023"/>
                    <a:pt x="853" y="1023"/>
                  </a:cubicBezTo>
                  <a:cubicBezTo>
                    <a:pt x="730" y="1016"/>
                    <a:pt x="630" y="1002"/>
                    <a:pt x="513" y="983"/>
                  </a:cubicBezTo>
                  <a:cubicBezTo>
                    <a:pt x="244" y="1001"/>
                    <a:pt x="433" y="976"/>
                    <a:pt x="333" y="1003"/>
                  </a:cubicBezTo>
                  <a:cubicBezTo>
                    <a:pt x="306" y="1010"/>
                    <a:pt x="253" y="1023"/>
                    <a:pt x="253" y="1023"/>
                  </a:cubicBezTo>
                  <a:cubicBezTo>
                    <a:pt x="216" y="1016"/>
                    <a:pt x="178" y="1016"/>
                    <a:pt x="143" y="1003"/>
                  </a:cubicBezTo>
                  <a:cubicBezTo>
                    <a:pt x="114" y="993"/>
                    <a:pt x="83" y="929"/>
                    <a:pt x="73" y="903"/>
                  </a:cubicBezTo>
                  <a:cubicBezTo>
                    <a:pt x="68" y="890"/>
                    <a:pt x="71" y="874"/>
                    <a:pt x="63" y="863"/>
                  </a:cubicBezTo>
                  <a:cubicBezTo>
                    <a:pt x="53" y="849"/>
                    <a:pt x="36" y="843"/>
                    <a:pt x="23" y="833"/>
                  </a:cubicBezTo>
                  <a:cubicBezTo>
                    <a:pt x="0" y="742"/>
                    <a:pt x="18" y="665"/>
                    <a:pt x="53" y="583"/>
                  </a:cubicBezTo>
                  <a:cubicBezTo>
                    <a:pt x="63" y="559"/>
                    <a:pt x="61" y="542"/>
                    <a:pt x="83" y="523"/>
                  </a:cubicBezTo>
                  <a:cubicBezTo>
                    <a:pt x="257" y="374"/>
                    <a:pt x="38" y="588"/>
                    <a:pt x="163" y="463"/>
                  </a:cubicBezTo>
                  <a:cubicBezTo>
                    <a:pt x="198" y="357"/>
                    <a:pt x="103" y="308"/>
                    <a:pt x="53" y="233"/>
                  </a:cubicBezTo>
                  <a:cubicBezTo>
                    <a:pt x="60" y="223"/>
                    <a:pt x="64" y="211"/>
                    <a:pt x="73" y="203"/>
                  </a:cubicBezTo>
                  <a:cubicBezTo>
                    <a:pt x="106" y="176"/>
                    <a:pt x="103" y="208"/>
                    <a:pt x="103" y="183"/>
                  </a:cubicBezTo>
                  <a:close/>
                </a:path>
              </a:pathLst>
            </a:custGeom>
            <a:noFill/>
            <a:ln w="50800">
              <a:solidFill>
                <a:srgbClr val="00863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6744" y="1326"/>
              <a:ext cx="1459" cy="1273"/>
            </a:xfrm>
            <a:custGeom>
              <a:avLst/>
              <a:gdLst/>
              <a:ahLst/>
              <a:cxnLst>
                <a:cxn ang="0">
                  <a:pos x="0" y="1353"/>
                </a:cxn>
                <a:cxn ang="0">
                  <a:pos x="230" y="1243"/>
                </a:cxn>
                <a:cxn ang="0">
                  <a:pos x="580" y="1063"/>
                </a:cxn>
                <a:cxn ang="0">
                  <a:pos x="660" y="963"/>
                </a:cxn>
                <a:cxn ang="0">
                  <a:pos x="700" y="863"/>
                </a:cxn>
                <a:cxn ang="0">
                  <a:pos x="690" y="693"/>
                </a:cxn>
                <a:cxn ang="0">
                  <a:pos x="570" y="543"/>
                </a:cxn>
                <a:cxn ang="0">
                  <a:pos x="500" y="483"/>
                </a:cxn>
                <a:cxn ang="0">
                  <a:pos x="400" y="453"/>
                </a:cxn>
                <a:cxn ang="0">
                  <a:pos x="280" y="503"/>
                </a:cxn>
                <a:cxn ang="0">
                  <a:pos x="210" y="593"/>
                </a:cxn>
                <a:cxn ang="0">
                  <a:pos x="170" y="683"/>
                </a:cxn>
                <a:cxn ang="0">
                  <a:pos x="180" y="883"/>
                </a:cxn>
                <a:cxn ang="0">
                  <a:pos x="220" y="953"/>
                </a:cxn>
                <a:cxn ang="0">
                  <a:pos x="250" y="1023"/>
                </a:cxn>
                <a:cxn ang="0">
                  <a:pos x="450" y="1173"/>
                </a:cxn>
                <a:cxn ang="0">
                  <a:pos x="500" y="1183"/>
                </a:cxn>
                <a:cxn ang="0">
                  <a:pos x="560" y="1213"/>
                </a:cxn>
                <a:cxn ang="0">
                  <a:pos x="650" y="1223"/>
                </a:cxn>
                <a:cxn ang="0">
                  <a:pos x="680" y="1233"/>
                </a:cxn>
                <a:cxn ang="0">
                  <a:pos x="1040" y="1173"/>
                </a:cxn>
                <a:cxn ang="0">
                  <a:pos x="1070" y="1153"/>
                </a:cxn>
                <a:cxn ang="0">
                  <a:pos x="1290" y="1093"/>
                </a:cxn>
                <a:cxn ang="0">
                  <a:pos x="1400" y="953"/>
                </a:cxn>
                <a:cxn ang="0">
                  <a:pos x="1440" y="853"/>
                </a:cxn>
                <a:cxn ang="0">
                  <a:pos x="1440" y="523"/>
                </a:cxn>
                <a:cxn ang="0">
                  <a:pos x="1360" y="333"/>
                </a:cxn>
                <a:cxn ang="0">
                  <a:pos x="1280" y="123"/>
                </a:cxn>
                <a:cxn ang="0">
                  <a:pos x="1210" y="53"/>
                </a:cxn>
              </a:cxnLst>
              <a:rect l="0" t="0" r="r" b="b"/>
              <a:pathLst>
                <a:path w="1461" h="1353">
                  <a:moveTo>
                    <a:pt x="0" y="1353"/>
                  </a:moveTo>
                  <a:cubicBezTo>
                    <a:pt x="86" y="1324"/>
                    <a:pt x="152" y="1272"/>
                    <a:pt x="230" y="1243"/>
                  </a:cubicBezTo>
                  <a:cubicBezTo>
                    <a:pt x="352" y="1197"/>
                    <a:pt x="474" y="1139"/>
                    <a:pt x="580" y="1063"/>
                  </a:cubicBezTo>
                  <a:cubicBezTo>
                    <a:pt x="616" y="1037"/>
                    <a:pt x="629" y="994"/>
                    <a:pt x="660" y="963"/>
                  </a:cubicBezTo>
                  <a:cubicBezTo>
                    <a:pt x="672" y="926"/>
                    <a:pt x="678" y="896"/>
                    <a:pt x="700" y="863"/>
                  </a:cubicBezTo>
                  <a:cubicBezTo>
                    <a:pt x="697" y="806"/>
                    <a:pt x="696" y="749"/>
                    <a:pt x="690" y="693"/>
                  </a:cubicBezTo>
                  <a:cubicBezTo>
                    <a:pt x="684" y="629"/>
                    <a:pt x="614" y="580"/>
                    <a:pt x="570" y="543"/>
                  </a:cubicBezTo>
                  <a:cubicBezTo>
                    <a:pt x="531" y="511"/>
                    <a:pt x="548" y="510"/>
                    <a:pt x="500" y="483"/>
                  </a:cubicBezTo>
                  <a:cubicBezTo>
                    <a:pt x="471" y="467"/>
                    <a:pt x="431" y="463"/>
                    <a:pt x="400" y="453"/>
                  </a:cubicBezTo>
                  <a:cubicBezTo>
                    <a:pt x="351" y="463"/>
                    <a:pt x="321" y="476"/>
                    <a:pt x="280" y="503"/>
                  </a:cubicBezTo>
                  <a:cubicBezTo>
                    <a:pt x="232" y="575"/>
                    <a:pt x="257" y="546"/>
                    <a:pt x="210" y="593"/>
                  </a:cubicBezTo>
                  <a:cubicBezTo>
                    <a:pt x="198" y="623"/>
                    <a:pt x="171" y="650"/>
                    <a:pt x="170" y="683"/>
                  </a:cubicBezTo>
                  <a:cubicBezTo>
                    <a:pt x="167" y="750"/>
                    <a:pt x="171" y="817"/>
                    <a:pt x="180" y="883"/>
                  </a:cubicBezTo>
                  <a:cubicBezTo>
                    <a:pt x="183" y="910"/>
                    <a:pt x="209" y="928"/>
                    <a:pt x="220" y="953"/>
                  </a:cubicBezTo>
                  <a:cubicBezTo>
                    <a:pt x="229" y="974"/>
                    <a:pt x="233" y="1006"/>
                    <a:pt x="250" y="1023"/>
                  </a:cubicBezTo>
                  <a:cubicBezTo>
                    <a:pt x="275" y="1048"/>
                    <a:pt x="419" y="1157"/>
                    <a:pt x="450" y="1173"/>
                  </a:cubicBezTo>
                  <a:cubicBezTo>
                    <a:pt x="465" y="1181"/>
                    <a:pt x="483" y="1180"/>
                    <a:pt x="500" y="1183"/>
                  </a:cubicBezTo>
                  <a:cubicBezTo>
                    <a:pt x="520" y="1193"/>
                    <a:pt x="538" y="1207"/>
                    <a:pt x="560" y="1213"/>
                  </a:cubicBezTo>
                  <a:cubicBezTo>
                    <a:pt x="589" y="1221"/>
                    <a:pt x="620" y="1218"/>
                    <a:pt x="650" y="1223"/>
                  </a:cubicBezTo>
                  <a:cubicBezTo>
                    <a:pt x="660" y="1225"/>
                    <a:pt x="670" y="1230"/>
                    <a:pt x="680" y="1233"/>
                  </a:cubicBezTo>
                  <a:cubicBezTo>
                    <a:pt x="812" y="1221"/>
                    <a:pt x="920" y="1223"/>
                    <a:pt x="1040" y="1173"/>
                  </a:cubicBezTo>
                  <a:cubicBezTo>
                    <a:pt x="1051" y="1168"/>
                    <a:pt x="1059" y="1157"/>
                    <a:pt x="1070" y="1153"/>
                  </a:cubicBezTo>
                  <a:cubicBezTo>
                    <a:pt x="1143" y="1129"/>
                    <a:pt x="1218" y="1122"/>
                    <a:pt x="1290" y="1093"/>
                  </a:cubicBezTo>
                  <a:cubicBezTo>
                    <a:pt x="1348" y="1035"/>
                    <a:pt x="1353" y="1015"/>
                    <a:pt x="1400" y="953"/>
                  </a:cubicBezTo>
                  <a:cubicBezTo>
                    <a:pt x="1412" y="916"/>
                    <a:pt x="1418" y="886"/>
                    <a:pt x="1440" y="853"/>
                  </a:cubicBezTo>
                  <a:cubicBezTo>
                    <a:pt x="1460" y="716"/>
                    <a:pt x="1461" y="738"/>
                    <a:pt x="1440" y="523"/>
                  </a:cubicBezTo>
                  <a:cubicBezTo>
                    <a:pt x="1434" y="462"/>
                    <a:pt x="1382" y="391"/>
                    <a:pt x="1360" y="333"/>
                  </a:cubicBezTo>
                  <a:cubicBezTo>
                    <a:pt x="1333" y="260"/>
                    <a:pt x="1327" y="186"/>
                    <a:pt x="1280" y="123"/>
                  </a:cubicBezTo>
                  <a:cubicBezTo>
                    <a:pt x="1271" y="86"/>
                    <a:pt x="1263" y="0"/>
                    <a:pt x="1210" y="53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" name="Group 70"/>
          <p:cNvGrpSpPr>
            <a:grpSpLocks noChangeAspect="1"/>
          </p:cNvGrpSpPr>
          <p:nvPr/>
        </p:nvGrpSpPr>
        <p:grpSpPr bwMode="auto">
          <a:xfrm>
            <a:off x="857224" y="4000504"/>
            <a:ext cx="7286676" cy="1144588"/>
            <a:chOff x="1704" y="1146"/>
            <a:chExt cx="6840" cy="1803"/>
          </a:xfrm>
        </p:grpSpPr>
        <p:sp>
          <p:nvSpPr>
            <p:cNvPr id="1095" name="AutoShape 71"/>
            <p:cNvSpPr>
              <a:spLocks noChangeAspect="1" noChangeArrowheads="1"/>
            </p:cNvSpPr>
            <p:nvPr/>
          </p:nvSpPr>
          <p:spPr bwMode="auto">
            <a:xfrm>
              <a:off x="1704" y="1146"/>
              <a:ext cx="6840" cy="18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1884" y="1506"/>
              <a:ext cx="1440" cy="1080"/>
            </a:xfrm>
            <a:prstGeom prst="rect">
              <a:avLst/>
            </a:prstGeom>
            <a:noFill/>
            <a:ln w="50800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 rot="1208776">
              <a:off x="5946" y="1450"/>
              <a:ext cx="623" cy="1091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8" name="AutoShape 74"/>
            <p:cNvSpPr>
              <a:spLocks noChangeArrowheads="1"/>
            </p:cNvSpPr>
            <p:nvPr/>
          </p:nvSpPr>
          <p:spPr bwMode="auto">
            <a:xfrm>
              <a:off x="3864" y="1506"/>
              <a:ext cx="1620" cy="10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50800">
              <a:solidFill>
                <a:srgbClr val="FFC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9" name="AutoShape 75"/>
            <p:cNvSpPr>
              <a:spLocks noChangeArrowheads="1"/>
            </p:cNvSpPr>
            <p:nvPr/>
          </p:nvSpPr>
          <p:spPr bwMode="auto">
            <a:xfrm>
              <a:off x="7284" y="1506"/>
              <a:ext cx="1080" cy="1080"/>
            </a:xfrm>
            <a:prstGeom prst="rtTriangle">
              <a:avLst/>
            </a:prstGeom>
            <a:noFill/>
            <a:ln w="50800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" name="Group 9"/>
          <p:cNvGrpSpPr>
            <a:grpSpLocks noChangeAspect="1"/>
          </p:cNvGrpSpPr>
          <p:nvPr/>
        </p:nvGrpSpPr>
        <p:grpSpPr bwMode="auto">
          <a:xfrm>
            <a:off x="842826" y="5366543"/>
            <a:ext cx="7301074" cy="1153475"/>
            <a:chOff x="1704" y="1132"/>
            <a:chExt cx="8640" cy="1817"/>
          </a:xfrm>
        </p:grpSpPr>
        <p:sp>
          <p:nvSpPr>
            <p:cNvPr id="1034" name="AutoShape 10"/>
            <p:cNvSpPr>
              <a:spLocks noChangeAspect="1" noChangeArrowheads="1"/>
            </p:cNvSpPr>
            <p:nvPr/>
          </p:nvSpPr>
          <p:spPr bwMode="auto">
            <a:xfrm>
              <a:off x="1704" y="1146"/>
              <a:ext cx="8640" cy="18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1953" y="1522"/>
              <a:ext cx="2135" cy="1106"/>
            </a:xfrm>
            <a:prstGeom prst="parallelogram">
              <a:avLst>
                <a:gd name="adj" fmla="val 39127"/>
              </a:avLst>
            </a:prstGeom>
            <a:noFill/>
            <a:ln w="50800">
              <a:solidFill>
                <a:srgbClr val="FFCC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 rot="2334613">
              <a:off x="8866" y="1132"/>
              <a:ext cx="1161" cy="1337"/>
            </a:xfrm>
            <a:prstGeom prst="triangle">
              <a:avLst>
                <a:gd name="adj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6878" y="1456"/>
              <a:ext cx="1317" cy="126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AutoShape 14"/>
            <p:cNvSpPr>
              <a:spLocks noChangeArrowheads="1"/>
            </p:cNvSpPr>
            <p:nvPr/>
          </p:nvSpPr>
          <p:spPr bwMode="auto">
            <a:xfrm>
              <a:off x="4764" y="1343"/>
              <a:ext cx="1437" cy="1260"/>
            </a:xfrm>
            <a:prstGeom prst="pentagon">
              <a:avLst/>
            </a:prstGeom>
            <a:noFill/>
            <a:ln w="50800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4929190" y="1285860"/>
            <a:ext cx="1430046" cy="1027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214414" y="2643182"/>
            <a:ext cx="1785950" cy="1027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286512" y="4071943"/>
            <a:ext cx="1785950" cy="9572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857752" y="5500702"/>
            <a:ext cx="1785950" cy="941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2" grpId="0" animBg="1"/>
      <p:bldP spid="43" grpId="0" animBg="1"/>
      <p:bldP spid="44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Что такое угол?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5400" b="1" i="1" dirty="0" smtClean="0">
                <a:solidFill>
                  <a:srgbClr val="FF0000"/>
                </a:solidFill>
              </a:rPr>
              <a:t>Угол</a:t>
            </a:r>
            <a:r>
              <a:rPr lang="ru-RU" dirty="0" smtClean="0"/>
              <a:t> – это фигура, образованная двумя лучами, выходящими из одной точки.</a:t>
            </a:r>
          </a:p>
        </p:txBody>
      </p:sp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2057400" y="3208338"/>
            <a:ext cx="5048250" cy="2735262"/>
            <a:chOff x="2057400" y="2743200"/>
            <a:chExt cx="5048298" cy="2735997"/>
          </a:xfrm>
        </p:grpSpPr>
        <p:grpSp>
          <p:nvGrpSpPr>
            <p:cNvPr id="3" name="Группа 9"/>
            <p:cNvGrpSpPr>
              <a:grpSpLocks/>
            </p:cNvGrpSpPr>
            <p:nvPr/>
          </p:nvGrpSpPr>
          <p:grpSpPr bwMode="auto">
            <a:xfrm>
              <a:off x="2667000" y="3048000"/>
              <a:ext cx="4267200" cy="2286000"/>
              <a:chOff x="2514600" y="2743200"/>
              <a:chExt cx="3124200" cy="1295400"/>
            </a:xfrm>
          </p:grpSpPr>
          <p:sp>
            <p:nvSpPr>
              <p:cNvPr id="4" name="Овал 3"/>
              <p:cNvSpPr/>
              <p:nvPr/>
            </p:nvSpPr>
            <p:spPr>
              <a:xfrm>
                <a:off x="2514604" y="3733954"/>
                <a:ext cx="152260" cy="15297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6" name="Прямая соединительная линия 5"/>
              <p:cNvCxnSpPr>
                <a:stCxn id="4" idx="7"/>
              </p:cNvCxnSpPr>
              <p:nvPr/>
            </p:nvCxnSpPr>
            <p:spPr>
              <a:xfrm rot="5400000" flipH="1" flipV="1">
                <a:off x="3140071" y="2247956"/>
                <a:ext cx="1013203" cy="2003784"/>
              </a:xfrm>
              <a:prstGeom prst="line">
                <a:avLst/>
              </a:prstGeom>
              <a:ln w="5080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>
                <a:stCxn id="4" idx="5"/>
              </p:cNvCxnSpPr>
              <p:nvPr/>
            </p:nvCxnSpPr>
            <p:spPr>
              <a:xfrm rot="16200000" flipH="1">
                <a:off x="4054524" y="2454685"/>
                <a:ext cx="174566" cy="2994054"/>
              </a:xfrm>
              <a:prstGeom prst="line">
                <a:avLst/>
              </a:prstGeom>
              <a:ln w="5080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78" name="TextBox 10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62869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800" b="1" i="1">
                  <a:solidFill>
                    <a:srgbClr val="002060"/>
                  </a:solidFill>
                </a:rPr>
                <a:t>А</a:t>
              </a:r>
            </a:p>
          </p:txBody>
        </p:sp>
        <p:sp>
          <p:nvSpPr>
            <p:cNvPr id="3079" name="TextBox 11"/>
            <p:cNvSpPr txBox="1">
              <a:spLocks noChangeArrowheads="1"/>
            </p:cNvSpPr>
            <p:nvPr/>
          </p:nvSpPr>
          <p:spPr bwMode="auto">
            <a:xfrm>
              <a:off x="6477000" y="4648200"/>
              <a:ext cx="62869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800" b="1" i="1">
                  <a:solidFill>
                    <a:srgbClr val="002060"/>
                  </a:solidFill>
                </a:rPr>
                <a:t>В</a:t>
              </a:r>
            </a:p>
          </p:txBody>
        </p:sp>
        <p:sp>
          <p:nvSpPr>
            <p:cNvPr id="3080" name="TextBox 12"/>
            <p:cNvSpPr txBox="1">
              <a:spLocks noChangeArrowheads="1"/>
            </p:cNvSpPr>
            <p:nvPr/>
          </p:nvSpPr>
          <p:spPr bwMode="auto">
            <a:xfrm>
              <a:off x="2057400" y="4495800"/>
              <a:ext cx="663964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800" b="1" i="1">
                  <a:solidFill>
                    <a:srgbClr val="002060"/>
                  </a:solidFill>
                </a:rPr>
                <a:t>О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Как построить угол?</a:t>
            </a:r>
          </a:p>
        </p:txBody>
      </p:sp>
      <p:sp>
        <p:nvSpPr>
          <p:cNvPr id="16" name="Овал 15"/>
          <p:cNvSpPr/>
          <p:nvPr/>
        </p:nvSpPr>
        <p:spPr>
          <a:xfrm>
            <a:off x="2571750" y="3957638"/>
            <a:ext cx="207963" cy="269875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>
            <a:stCxn id="16" idx="7"/>
          </p:cNvCxnSpPr>
          <p:nvPr/>
        </p:nvCxnSpPr>
        <p:spPr>
          <a:xfrm rot="5400000" flipH="1" flipV="1">
            <a:off x="3224212" y="1735138"/>
            <a:ext cx="1787525" cy="2736850"/>
          </a:xfrm>
          <a:prstGeom prst="line">
            <a:avLst/>
          </a:prstGeom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6" idx="5"/>
          </p:cNvCxnSpPr>
          <p:nvPr/>
        </p:nvCxnSpPr>
        <p:spPr>
          <a:xfrm rot="16200000" flipH="1">
            <a:off x="4640262" y="2297113"/>
            <a:ext cx="307975" cy="4089400"/>
          </a:xfrm>
          <a:prstGeom prst="line">
            <a:avLst/>
          </a:prstGeom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8"/>
          <p:cNvSpPr>
            <a:spLocks noGrp="1"/>
          </p:cNvSpPr>
          <p:nvPr>
            <p:ph type="title"/>
          </p:nvPr>
        </p:nvSpPr>
        <p:spPr>
          <a:xfrm>
            <a:off x="762000" y="27463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Сколько букв можно использовать для обозначения угла?</a:t>
            </a:r>
          </a:p>
        </p:txBody>
      </p:sp>
      <p:grpSp>
        <p:nvGrpSpPr>
          <p:cNvPr id="2" name="Содержимое 10"/>
          <p:cNvGrpSpPr>
            <a:grpSpLocks noGrp="1"/>
          </p:cNvGrpSpPr>
          <p:nvPr>
            <p:ph idx="1"/>
          </p:nvPr>
        </p:nvGrpSpPr>
        <p:grpSpPr bwMode="auto">
          <a:xfrm>
            <a:off x="696913" y="1447800"/>
            <a:ext cx="3798887" cy="2125663"/>
            <a:chOff x="1735167" y="2743200"/>
            <a:chExt cx="5354762" cy="2632733"/>
          </a:xfrm>
        </p:grpSpPr>
        <p:grpSp>
          <p:nvGrpSpPr>
            <p:cNvPr id="3" name="Группа 9"/>
            <p:cNvGrpSpPr>
              <a:grpSpLocks/>
            </p:cNvGrpSpPr>
            <p:nvPr/>
          </p:nvGrpSpPr>
          <p:grpSpPr bwMode="auto">
            <a:xfrm>
              <a:off x="2666998" y="3047998"/>
              <a:ext cx="4267198" cy="2285999"/>
              <a:chOff x="2514600" y="2743200"/>
              <a:chExt cx="3124200" cy="1295400"/>
            </a:xfrm>
          </p:grpSpPr>
          <p:sp>
            <p:nvSpPr>
              <p:cNvPr id="16" name="Овал 15"/>
              <p:cNvSpPr/>
              <p:nvPr/>
            </p:nvSpPr>
            <p:spPr>
              <a:xfrm>
                <a:off x="2513899" y="3733681"/>
                <a:ext cx="152361" cy="152643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7" name="Прямая соединительная линия 16"/>
              <p:cNvCxnSpPr>
                <a:stCxn id="16" idx="7"/>
              </p:cNvCxnSpPr>
              <p:nvPr/>
            </p:nvCxnSpPr>
            <p:spPr>
              <a:xfrm rot="5400000" flipH="1" flipV="1">
                <a:off x="3138752" y="2247751"/>
                <a:ext cx="1012786" cy="2003642"/>
              </a:xfrm>
              <a:prstGeom prst="line">
                <a:avLst/>
              </a:prstGeom>
              <a:ln w="508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>
                <a:stCxn id="16" idx="5"/>
              </p:cNvCxnSpPr>
              <p:nvPr/>
            </p:nvCxnSpPr>
            <p:spPr>
              <a:xfrm rot="16200000" flipH="1">
                <a:off x="4053268" y="2454097"/>
                <a:ext cx="174925" cy="2994813"/>
              </a:xfrm>
              <a:prstGeom prst="line">
                <a:avLst/>
              </a:prstGeom>
              <a:ln w="508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33" name="TextBox 12"/>
            <p:cNvSpPr txBox="1">
              <a:spLocks noChangeArrowheads="1"/>
            </p:cNvSpPr>
            <p:nvPr/>
          </p:nvSpPr>
          <p:spPr bwMode="auto">
            <a:xfrm>
              <a:off x="5387128" y="2743200"/>
              <a:ext cx="628697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800" b="1" i="1">
                  <a:solidFill>
                    <a:srgbClr val="002060"/>
                  </a:solidFill>
                </a:rPr>
                <a:t>А</a:t>
              </a:r>
            </a:p>
          </p:txBody>
        </p:sp>
        <p:sp>
          <p:nvSpPr>
            <p:cNvPr id="5134" name="TextBox 13"/>
            <p:cNvSpPr txBox="1">
              <a:spLocks noChangeArrowheads="1"/>
            </p:cNvSpPr>
            <p:nvPr/>
          </p:nvSpPr>
          <p:spPr bwMode="auto">
            <a:xfrm>
              <a:off x="6461232" y="4441405"/>
              <a:ext cx="628697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800" b="1" i="1">
                  <a:solidFill>
                    <a:srgbClr val="002060"/>
                  </a:solidFill>
                </a:rPr>
                <a:t>В</a:t>
              </a:r>
            </a:p>
          </p:txBody>
        </p:sp>
        <p:sp>
          <p:nvSpPr>
            <p:cNvPr id="5135" name="TextBox 14"/>
            <p:cNvSpPr txBox="1">
              <a:spLocks noChangeArrowheads="1"/>
            </p:cNvSpPr>
            <p:nvPr/>
          </p:nvSpPr>
          <p:spPr bwMode="auto">
            <a:xfrm>
              <a:off x="1735167" y="4347060"/>
              <a:ext cx="935915" cy="1028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800" b="1" i="1">
                  <a:solidFill>
                    <a:srgbClr val="00B0F0"/>
                  </a:solidFill>
                </a:rPr>
                <a:t>О</a:t>
              </a:r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516063" y="3505200"/>
            <a:ext cx="21313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002060"/>
                </a:solidFill>
                <a:sym typeface="Symbol" pitchFamily="18" charset="2"/>
              </a:rPr>
              <a:t> </a:t>
            </a:r>
            <a:r>
              <a:rPr lang="ru-RU" sz="5400" b="1" dirty="0" smtClean="0">
                <a:solidFill>
                  <a:srgbClr val="002060"/>
                </a:solidFill>
                <a:sym typeface="Symbol" pitchFamily="18" charset="2"/>
              </a:rPr>
              <a:t>А</a:t>
            </a:r>
            <a:r>
              <a:rPr lang="ru-RU" sz="5400" b="1" dirty="0" smtClean="0">
                <a:solidFill>
                  <a:srgbClr val="00B0F0"/>
                </a:solidFill>
                <a:sym typeface="Symbol" pitchFamily="18" charset="2"/>
              </a:rPr>
              <a:t>О</a:t>
            </a:r>
            <a:r>
              <a:rPr lang="ru-RU" sz="5400" b="1" dirty="0" smtClean="0">
                <a:solidFill>
                  <a:srgbClr val="002060"/>
                </a:solidFill>
                <a:sym typeface="Symbol" pitchFamily="18" charset="2"/>
              </a:rPr>
              <a:t>В</a:t>
            </a:r>
            <a:endParaRPr lang="ru-RU" sz="5400" b="1" dirty="0">
              <a:solidFill>
                <a:srgbClr val="002060"/>
              </a:solidFill>
            </a:endParaRPr>
          </a:p>
        </p:txBody>
      </p:sp>
      <p:grpSp>
        <p:nvGrpSpPr>
          <p:cNvPr id="4" name="Группа 19"/>
          <p:cNvGrpSpPr>
            <a:grpSpLocks/>
          </p:cNvGrpSpPr>
          <p:nvPr/>
        </p:nvGrpSpPr>
        <p:grpSpPr bwMode="auto">
          <a:xfrm>
            <a:off x="5289550" y="3352800"/>
            <a:ext cx="3321050" cy="1752600"/>
            <a:chOff x="1696806" y="3047998"/>
            <a:chExt cx="5237390" cy="2421252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2666998" y="3047998"/>
              <a:ext cx="4267198" cy="2285999"/>
              <a:chOff x="2514600" y="2743200"/>
              <a:chExt cx="3124200" cy="1295400"/>
            </a:xfrm>
          </p:grpSpPr>
          <p:sp>
            <p:nvSpPr>
              <p:cNvPr id="25" name="Овал 24"/>
              <p:cNvSpPr/>
              <p:nvPr/>
            </p:nvSpPr>
            <p:spPr>
              <a:xfrm>
                <a:off x="2515462" y="3733707"/>
                <a:ext cx="152135" cy="151621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26" name="Прямая соединительная линия 25"/>
              <p:cNvCxnSpPr>
                <a:stCxn id="25" idx="7"/>
              </p:cNvCxnSpPr>
              <p:nvPr/>
            </p:nvCxnSpPr>
            <p:spPr>
              <a:xfrm rot="5400000" flipH="1" flipV="1">
                <a:off x="3140868" y="2247935"/>
                <a:ext cx="1012877" cy="2003408"/>
              </a:xfrm>
              <a:prstGeom prst="line">
                <a:avLst/>
              </a:prstGeom>
              <a:ln w="508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>
                <a:stCxn id="25" idx="5"/>
              </p:cNvCxnSpPr>
              <p:nvPr/>
            </p:nvCxnSpPr>
            <p:spPr>
              <a:xfrm rot="16200000" flipH="1">
                <a:off x="4054584" y="2453975"/>
                <a:ext cx="175233" cy="2993198"/>
              </a:xfrm>
              <a:prstGeom prst="line">
                <a:avLst/>
              </a:prstGeom>
              <a:ln w="508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28" name="TextBox 23"/>
            <p:cNvSpPr txBox="1">
              <a:spLocks noChangeArrowheads="1"/>
            </p:cNvSpPr>
            <p:nvPr/>
          </p:nvSpPr>
          <p:spPr bwMode="auto">
            <a:xfrm>
              <a:off x="1696806" y="4321660"/>
              <a:ext cx="1047334" cy="1147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800" b="1" i="1">
                  <a:solidFill>
                    <a:srgbClr val="008000"/>
                  </a:solidFill>
                </a:rPr>
                <a:t>О</a:t>
              </a:r>
            </a:p>
          </p:txBody>
        </p:sp>
      </p:grp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00800" y="5019675"/>
            <a:ext cx="1447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002060"/>
                </a:solidFill>
                <a:sym typeface="Symbol" pitchFamily="18" charset="2"/>
              </a:rPr>
              <a:t> </a:t>
            </a:r>
            <a:r>
              <a:rPr lang="ru-RU" sz="5400" b="1">
                <a:solidFill>
                  <a:srgbClr val="008000"/>
                </a:solidFill>
                <a:sym typeface="Symbol" pitchFamily="18" charset="2"/>
              </a:rPr>
              <a:t>О</a:t>
            </a:r>
            <a:endParaRPr lang="ru-RU" sz="5400" b="1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/>
          <p:cNvSpPr>
            <a:spLocks noGrp="1"/>
          </p:cNvSpPr>
          <p:nvPr>
            <p:ph type="title"/>
          </p:nvPr>
        </p:nvSpPr>
        <p:spPr>
          <a:xfrm>
            <a:off x="7620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Назовите вершину угла и его стороны.</a:t>
            </a:r>
          </a:p>
        </p:txBody>
      </p:sp>
      <p:grpSp>
        <p:nvGrpSpPr>
          <p:cNvPr id="2" name="Содержимое 10"/>
          <p:cNvGrpSpPr>
            <a:grpSpLocks noGrp="1"/>
          </p:cNvGrpSpPr>
          <p:nvPr>
            <p:ph idx="1"/>
          </p:nvPr>
        </p:nvGrpSpPr>
        <p:grpSpPr bwMode="auto">
          <a:xfrm>
            <a:off x="2209800" y="1600200"/>
            <a:ext cx="3981450" cy="2201863"/>
            <a:chOff x="1735167" y="2743200"/>
            <a:chExt cx="5612253" cy="2727434"/>
          </a:xfrm>
        </p:grpSpPr>
        <p:grpSp>
          <p:nvGrpSpPr>
            <p:cNvPr id="3" name="Группа 9"/>
            <p:cNvGrpSpPr>
              <a:grpSpLocks/>
            </p:cNvGrpSpPr>
            <p:nvPr/>
          </p:nvGrpSpPr>
          <p:grpSpPr bwMode="auto">
            <a:xfrm>
              <a:off x="2666045" y="3047963"/>
              <a:ext cx="4267256" cy="2286683"/>
              <a:chOff x="2513899" y="2743179"/>
              <a:chExt cx="3124238" cy="1295787"/>
            </a:xfrm>
          </p:grpSpPr>
          <p:sp>
            <p:nvSpPr>
              <p:cNvPr id="10" name="Овал 9"/>
              <p:cNvSpPr/>
              <p:nvPr/>
            </p:nvSpPr>
            <p:spPr>
              <a:xfrm>
                <a:off x="2513916" y="3733818"/>
                <a:ext cx="152367" cy="152661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1" name="Прямая соединительная линия 10"/>
              <p:cNvCxnSpPr>
                <a:stCxn id="10" idx="7"/>
              </p:cNvCxnSpPr>
              <p:nvPr/>
            </p:nvCxnSpPr>
            <p:spPr>
              <a:xfrm rot="5400000" flipH="1" flipV="1">
                <a:off x="3138739" y="2247804"/>
                <a:ext cx="1012906" cy="2003694"/>
              </a:xfrm>
              <a:prstGeom prst="line">
                <a:avLst/>
              </a:prstGeom>
              <a:ln w="508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>
                <a:stCxn id="10" idx="5"/>
              </p:cNvCxnSpPr>
              <p:nvPr/>
            </p:nvCxnSpPr>
            <p:spPr>
              <a:xfrm rot="16200000" flipH="1">
                <a:off x="4053318" y="2454219"/>
                <a:ext cx="174946" cy="2994893"/>
              </a:xfrm>
              <a:prstGeom prst="line">
                <a:avLst/>
              </a:prstGeom>
              <a:ln w="508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51" name="TextBox 12"/>
            <p:cNvSpPr txBox="1">
              <a:spLocks noChangeArrowheads="1"/>
            </p:cNvSpPr>
            <p:nvPr/>
          </p:nvSpPr>
          <p:spPr bwMode="auto">
            <a:xfrm>
              <a:off x="5387127" y="2743200"/>
              <a:ext cx="886188" cy="1029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800" b="1" i="1">
                  <a:solidFill>
                    <a:srgbClr val="0000CC"/>
                  </a:solidFill>
                </a:rPr>
                <a:t>А</a:t>
              </a:r>
            </a:p>
          </p:txBody>
        </p:sp>
        <p:sp>
          <p:nvSpPr>
            <p:cNvPr id="6152" name="TextBox 13"/>
            <p:cNvSpPr txBox="1">
              <a:spLocks noChangeArrowheads="1"/>
            </p:cNvSpPr>
            <p:nvPr/>
          </p:nvSpPr>
          <p:spPr bwMode="auto">
            <a:xfrm>
              <a:off x="6461232" y="4441405"/>
              <a:ext cx="886188" cy="1029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800" b="1" i="1">
                  <a:solidFill>
                    <a:srgbClr val="0000CC"/>
                  </a:solidFill>
                </a:rPr>
                <a:t>В</a:t>
              </a:r>
            </a:p>
          </p:txBody>
        </p:sp>
        <p:sp>
          <p:nvSpPr>
            <p:cNvPr id="6153" name="TextBox 14"/>
            <p:cNvSpPr txBox="1">
              <a:spLocks noChangeArrowheads="1"/>
            </p:cNvSpPr>
            <p:nvPr/>
          </p:nvSpPr>
          <p:spPr bwMode="auto">
            <a:xfrm>
              <a:off x="1735167" y="4347060"/>
              <a:ext cx="935915" cy="1028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800" b="1" i="1">
                  <a:solidFill>
                    <a:srgbClr val="0000CC"/>
                  </a:solidFill>
                </a:rPr>
                <a:t>О</a:t>
              </a:r>
            </a:p>
          </p:txBody>
        </p: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362200" y="4267200"/>
            <a:ext cx="518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CC"/>
                </a:solidFill>
              </a:rPr>
              <a:t>О</a:t>
            </a:r>
            <a:r>
              <a:rPr lang="ru-RU" sz="3600" b="1"/>
              <a:t> – вершина </a:t>
            </a:r>
            <a:r>
              <a:rPr lang="ru-RU" sz="3600" b="1">
                <a:sym typeface="Symbol" pitchFamily="18" charset="2"/>
              </a:rPr>
              <a:t> АОВ</a:t>
            </a:r>
            <a:r>
              <a:rPr lang="ru-RU" sz="3600" b="1"/>
              <a:t>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752600" y="4916488"/>
            <a:ext cx="6248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CC"/>
                </a:solidFill>
              </a:rPr>
              <a:t>ОА, ОВ</a:t>
            </a:r>
            <a:r>
              <a:rPr lang="ru-RU" sz="3600" b="1"/>
              <a:t> – стороны </a:t>
            </a:r>
            <a:r>
              <a:rPr lang="ru-RU" sz="3600" b="1">
                <a:sym typeface="Symbol" pitchFamily="18" charset="2"/>
              </a:rPr>
              <a:t> АОВ</a:t>
            </a:r>
            <a:r>
              <a:rPr lang="ru-RU" sz="3600" b="1"/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357430"/>
            <a:ext cx="7477985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78595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Виды  углов</a:t>
            </a:r>
            <a:endParaRPr lang="ru-RU" sz="8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730859" y="4020627"/>
            <a:ext cx="1643868" cy="7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3541132" y="4842935"/>
            <a:ext cx="1989808" cy="61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1296271" y="4862498"/>
            <a:ext cx="1989808" cy="6156"/>
          </a:xfrm>
          <a:prstGeom prst="line">
            <a:avLst/>
          </a:prstGeom>
          <a:ln w="3810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050336" y="3635091"/>
            <a:ext cx="1494995" cy="910490"/>
          </a:xfrm>
          <a:prstGeom prst="line">
            <a:avLst/>
          </a:prstGeom>
          <a:ln w="3810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V="1">
            <a:off x="4978827" y="3807993"/>
            <a:ext cx="1584528" cy="54079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>
            <a:off x="6054436" y="4849092"/>
            <a:ext cx="1705396" cy="821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V="1">
            <a:off x="5172127" y="3959737"/>
            <a:ext cx="1739525" cy="14759"/>
          </a:xfrm>
          <a:prstGeom prst="line">
            <a:avLst/>
          </a:prstGeom>
          <a:ln w="2222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V="1">
            <a:off x="463964" y="3962100"/>
            <a:ext cx="1739525" cy="36000"/>
          </a:xfrm>
          <a:prstGeom prst="line">
            <a:avLst/>
          </a:prstGeom>
          <a:ln w="2222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86182" y="5286388"/>
            <a:ext cx="1785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прямой угол</a:t>
            </a:r>
            <a:endParaRPr lang="ru-RU" sz="32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00166" y="5286388"/>
            <a:ext cx="1643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острый угол</a:t>
            </a:r>
            <a:endParaRPr lang="ru-RU" sz="32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29388" y="5286388"/>
            <a:ext cx="13573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тупой угол</a:t>
            </a:r>
            <a:endParaRPr lang="ru-RU" sz="3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УЗНАЙ  УГЛЫ</a:t>
            </a:r>
            <a:endParaRPr lang="ru-RU" sz="4000" b="1" dirty="0">
              <a:solidFill>
                <a:schemeClr val="tx2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500562" y="2000239"/>
            <a:ext cx="1071570" cy="71438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371584" y="1928802"/>
            <a:ext cx="914400" cy="91440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143636" y="6072206"/>
            <a:ext cx="1628780" cy="5714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7065198" y="4850629"/>
            <a:ext cx="2000264" cy="585766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3357554" y="4857760"/>
            <a:ext cx="1857388" cy="71438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6322231" y="1964521"/>
            <a:ext cx="1357322" cy="128588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42890" y="2428868"/>
            <a:ext cx="1428760" cy="42862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357950" y="1928802"/>
            <a:ext cx="1714512" cy="158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4000496" y="4572008"/>
            <a:ext cx="2214578" cy="92869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3143240" y="2000239"/>
            <a:ext cx="1357322" cy="1214446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43042" y="4286256"/>
            <a:ext cx="1714512" cy="21431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93274" y="4678768"/>
            <a:ext cx="1643074" cy="85805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357290" y="250030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1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43768" y="528638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6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72330" y="200024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3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29124" y="464344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5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86248" y="235743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2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85918" y="485776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4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00034" y="1571612"/>
            <a:ext cx="2143140" cy="2071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000364" y="1785926"/>
            <a:ext cx="2857520" cy="2071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6143636" y="1643050"/>
            <a:ext cx="2428892" cy="2071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571472" y="4071942"/>
            <a:ext cx="2928958" cy="21431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3857620" y="3786190"/>
            <a:ext cx="1857388" cy="2500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6072198" y="4000504"/>
            <a:ext cx="2500330" cy="26432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85720" y="1214422"/>
            <a:ext cx="8643998" cy="54292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1928794" y="2214554"/>
            <a:ext cx="62865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ru-RU" sz="4000" b="1" dirty="0" smtClean="0"/>
              <a:t>1, 3, 5  –  острые углы</a:t>
            </a:r>
          </a:p>
          <a:p>
            <a:pPr marL="742950" indent="-742950"/>
            <a:endParaRPr lang="ru-RU" sz="4000" dirty="0" smtClean="0">
              <a:solidFill>
                <a:srgbClr val="C00000"/>
              </a:solidFill>
            </a:endParaRPr>
          </a:p>
          <a:p>
            <a:r>
              <a:rPr lang="ru-RU" sz="4000" b="1" dirty="0" smtClean="0"/>
              <a:t>2, 4, 6  –  тупые углы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>
            <a:endCxn id="17" idx="3"/>
          </p:cNvCxnSpPr>
          <p:nvPr/>
        </p:nvCxnSpPr>
        <p:spPr>
          <a:xfrm rot="16200000" flipH="1" flipV="1">
            <a:off x="3683666" y="1969163"/>
            <a:ext cx="1919544" cy="1919542"/>
          </a:xfrm>
          <a:prstGeom prst="line">
            <a:avLst/>
          </a:prstGeom>
          <a:ln w="228600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17" idx="5"/>
          </p:cNvCxnSpPr>
          <p:nvPr/>
        </p:nvCxnSpPr>
        <p:spPr>
          <a:xfrm rot="16200000" flipH="1">
            <a:off x="3683666" y="1969163"/>
            <a:ext cx="1919544" cy="1919542"/>
          </a:xfrm>
          <a:prstGeom prst="line">
            <a:avLst/>
          </a:prstGeom>
          <a:ln w="228600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17" idx="2"/>
          </p:cNvCxnSpPr>
          <p:nvPr/>
        </p:nvCxnSpPr>
        <p:spPr>
          <a:xfrm flipH="1">
            <a:off x="3286116" y="2928934"/>
            <a:ext cx="2714644" cy="1588"/>
          </a:xfrm>
          <a:prstGeom prst="line">
            <a:avLst/>
          </a:prstGeom>
          <a:ln w="228600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0023 0.00104 -0.02685 0.00295 -0.03241 C 0.00572 -0.04028 0.01128 -0.04931 0.0151 -0.05672 C 0.01631 -0.05903 0.02777 -0.07292 0.0302 -0.07477 C 0.03298 -0.07685 0.03923 -0.07894 0.03923 -0.07894 C 0.04427 -0.08542 0.04982 -0.08912 0.0559 -0.09306 C 0.05763 -0.09422 0.0592 -0.09537 0.06059 -0.09699 C 0.06163 -0.09815 0.06232 -0.10023 0.06354 -0.10116 C 0.0684 -0.1044 0.07864 -0.10926 0.07864 -0.10926 C 0.10156 -0.1382 0.11927 -0.13773 0.14843 -0.1456 C 0.15607 -0.14769 0.16336 -0.15 0.17118 -0.15162 C 0.18385 -0.14861 0.19756 -0.14537 0.20902 -0.1375 C 0.21961 -0.1301 0.20763 -0.13565 0.21805 -0.13148 C 0.22326 -0.12639 0.24062 -0.11088 0.24392 -0.1051 C 0.25156 -0.09144 0.25763 -0.07662 0.2651 -0.06273 C 0.26666 -0.05973 0.26666 -0.05579 0.26805 -0.05255 C 0.27031 -0.04746 0.27413 -0.04375 0.27569 -0.03843 C 0.27673 -0.03519 0.27708 -0.03148 0.27864 -0.02848 C 0.28072 -0.02454 0.28628 -0.01829 0.28628 -0.01829 C 0.2875 -0.01366 0.28784 -0.00857 0.28923 -0.00417 C 0.29357 0.00949 0.29149 -0.00556 0.29392 0.00787 C 0.29704 0.02523 0.30017 0.04352 0.30451 0.06041 C 0.30347 0.12731 0.31145 0.19467 0.27413 0.24444 C 0.26718 0.2537 0.26475 0.26435 0.25451 0.26852 C 0.24809 0.27708 0.25538 0.26875 0.24531 0.27453 C 0.22934 0.28356 0.25381 0.2743 0.23472 0.28078 C 0.22621 0.27963 0.21736 0.27916 0.20902 0.27662 C 0.20121 0.2743 0.19513 0.26481 0.18784 0.26041 C 0.1842 0.25833 0.18107 0.25833 0.17708 0.25648 C 0.17152 0.25347 0.16614 0.24815 0.16041 0.24444 C 0.15659 0.23912 0.15329 0.2375 0.14843 0.23426 C 0.14097 0.22916 0.14652 0.23102 0.13906 0.22407 C 0.13732 0.22245 0.13506 0.22199 0.13333 0.22014 C 0.13055 0.21713 0.12569 0.20995 0.12569 0.20995 C 0.12204 0.19606 0.12708 0.21157 0.11961 0.2 C 0.10538 0.17824 0.11788 0.19583 0.11197 0.18171 C 0.10034 0.1544 0.11024 0.17847 0.10295 0.16551 C 0.0868 0.13657 0.07066 0.11041 0.05138 0.08472 C 0.046 0.07754 0.03767 0.07338 0.03177 0.06666 C 0.02621 0.06041 0.02118 0.0537 0.0151 0.04838 C 0.00885 0.03657 0.00138 0.02592 -0.00469 0.01412 C -0.00782 -0.00023 -0.0033 0.01713 -0.01077 0 C -0.01164 -0.00185 -0.01146 -0.0044 -0.01216 -0.00625 C -0.01303 -0.00834 -0.01424 -0.01019 -0.01528 -0.01227 C -0.01719 -0.02084 -0.02084 -0.03079 -0.02431 -0.03843 C -0.02657 -0.04352 -0.03195 -0.05255 -0.03195 -0.05255 C -0.03438 -0.06667 -0.03108 -0.05556 -0.03941 -0.06667 C -0.0408 -0.06852 -0.04132 -0.07107 -0.04254 -0.07292 C -0.05018 -0.08496 -0.0658 -0.10047 -0.07744 -0.1051 C -0.08594 -0.11297 -0.09896 -0.12246 -0.10921 -0.12547 C -0.11042 -0.12593 -0.12014 -0.12871 -0.12136 -0.1294 C -0.13247 -0.13565 -0.14323 -0.14398 -0.15469 -0.14954 C -0.16059 -0.15255 -0.16702 -0.15394 -0.17275 -0.15764 C -0.17622 -0.15996 -0.18247 -0.16598 -0.18646 -0.16783 C -0.2033 -0.17593 -0.22466 -0.17917 -0.24254 -0.18195 C -0.25105 -0.18125 -0.25973 -0.18172 -0.26823 -0.17986 C -0.26962 -0.17963 -0.27014 -0.17685 -0.27136 -0.17593 C -0.27414 -0.17408 -0.28039 -0.17176 -0.28039 -0.17176 C -0.28681 -0.16135 -0.29289 -0.15116 -0.3 -0.14144 C -0.30191 -0.13403 -0.30452 -0.12778 -0.30764 -0.1213 C -0.31059 -0.10718 -0.31337 -0.09306 -0.31667 -0.07894 C -0.31563 0.01065 -0.31511 0.10023 -0.31372 0.18981 C -0.31355 0.20324 -0.29775 0.23333 -0.28941 0.24027 C -0.28421 0.2544 -0.27691 0.2618 -0.26667 0.26852 C -0.26112 0.27639 -0.26684 0.26921 -0.25764 0.27662 C -0.24462 0.28703 -0.24705 0.28611 -0.23039 0.28889 C -0.2198 0.28819 -0.20921 0.28819 -0.19862 0.2868 C -0.17848 0.28402 -0.16042 0.27176 -0.14254 0.26041 C -0.12379 0.24838 -0.10434 0.23773 -0.08803 0.22014 C -0.08125 0.21273 -0.06875 0.19097 -0.06528 0.18565 C -0.05869 0.175 -0.04879 0.16365 -0.0441 0.15139 C -0.0382 0.13565 -0.03334 0.12037 -0.02744 0.10486 C -0.02431 0.09652 -0.02362 0.08842 -0.0198 0.08078 C -0.01858 0.07106 -0.01737 0.0618 -0.01528 0.05231 C -0.01476 0.04328 -0.01528 0.01967 -0.01077 0.00995 C -0.00903 0.00602 -0.00157 0.00115 0 0 Z " pathEditMode="relative" ptsTypes="ffffffffffffffffffffffffffffffffffffffffffffffffffffffffffffffffffffffffffff"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0023 0.00104 -0.02685 0.00295 -0.03241 C 0.00572 -0.04028 0.01128 -0.04931 0.0151 -0.05672 C 0.01631 -0.05903 0.02777 -0.07292 0.0302 -0.07477 C 0.03298 -0.07685 0.03923 -0.07894 0.03923 -0.07894 C 0.04427 -0.08542 0.04982 -0.08912 0.0559 -0.09306 C 0.05763 -0.09422 0.0592 -0.09537 0.06059 -0.09699 C 0.06163 -0.09815 0.06232 -0.10023 0.06354 -0.10116 C 0.0684 -0.1044 0.07864 -0.10926 0.07864 -0.10926 C 0.10156 -0.1382 0.11927 -0.13773 0.14843 -0.1456 C 0.15607 -0.14769 0.16336 -0.15 0.17118 -0.15162 C 0.18385 -0.14861 0.19756 -0.14537 0.20902 -0.1375 C 0.21961 -0.1301 0.20763 -0.13565 0.21805 -0.13148 C 0.22326 -0.12639 0.24062 -0.11088 0.24392 -0.1051 C 0.25156 -0.09144 0.25763 -0.07662 0.2651 -0.06273 C 0.26666 -0.05973 0.26666 -0.05579 0.26805 -0.05255 C 0.27031 -0.04746 0.27413 -0.04375 0.27569 -0.03843 C 0.27673 -0.03519 0.27708 -0.03148 0.27864 -0.02848 C 0.28072 -0.02454 0.28628 -0.01829 0.28628 -0.01829 C 0.2875 -0.01366 0.28784 -0.00857 0.28923 -0.00417 C 0.29357 0.00949 0.29149 -0.00556 0.29392 0.00787 C 0.29704 0.02523 0.30017 0.04352 0.30451 0.06041 C 0.30347 0.12731 0.31145 0.19467 0.27413 0.24444 C 0.26718 0.2537 0.26475 0.26435 0.25451 0.26852 C 0.24809 0.27708 0.25538 0.26875 0.24531 0.27453 C 0.22934 0.28356 0.25381 0.2743 0.23472 0.28078 C 0.22621 0.27963 0.21736 0.27916 0.20902 0.27662 C 0.20121 0.2743 0.19513 0.26481 0.18784 0.26041 C 0.1842 0.25833 0.18107 0.25833 0.17708 0.25648 C 0.17152 0.25347 0.16614 0.24815 0.16041 0.24444 C 0.15659 0.23912 0.15329 0.2375 0.14843 0.23426 C 0.14097 0.22916 0.14652 0.23102 0.13906 0.22407 C 0.13732 0.22245 0.13506 0.22199 0.13333 0.22014 C 0.13055 0.21713 0.12569 0.20995 0.12569 0.20995 C 0.12204 0.19606 0.12708 0.21157 0.11961 0.2 C 0.10538 0.17824 0.11788 0.19583 0.11197 0.18171 C 0.10034 0.1544 0.11024 0.17847 0.10295 0.16551 C 0.0868 0.13657 0.07066 0.11041 0.05138 0.08472 C 0.046 0.07754 0.03767 0.07338 0.03177 0.06666 C 0.02621 0.06041 0.02118 0.0537 0.0151 0.04838 C 0.00885 0.03657 0.00138 0.02592 -0.00469 0.01412 C -0.00782 -0.00023 -0.0033 0.01713 -0.01077 0 C -0.01164 -0.00185 -0.01146 -0.0044 -0.01216 -0.00625 C -0.01303 -0.00834 -0.01424 -0.01019 -0.01528 -0.01227 C -0.01719 -0.02084 -0.02084 -0.03079 -0.02431 -0.03843 C -0.02657 -0.04352 -0.03195 -0.05255 -0.03195 -0.05255 C -0.03438 -0.06667 -0.03108 -0.05556 -0.03941 -0.06667 C -0.0408 -0.06852 -0.04132 -0.07107 -0.04254 -0.07292 C -0.05018 -0.08496 -0.0658 -0.10047 -0.07744 -0.1051 C -0.08594 -0.11297 -0.09896 -0.12246 -0.10921 -0.12547 C -0.11042 -0.12593 -0.12014 -0.12871 -0.12136 -0.1294 C -0.13247 -0.13565 -0.14323 -0.14398 -0.15469 -0.14954 C -0.16059 -0.15255 -0.16702 -0.15394 -0.17275 -0.15764 C -0.17622 -0.15996 -0.18247 -0.16598 -0.18646 -0.16783 C -0.2033 -0.17593 -0.22466 -0.17917 -0.24254 -0.18195 C -0.25105 -0.18125 -0.25973 -0.18172 -0.26823 -0.17986 C -0.26962 -0.17963 -0.27014 -0.17685 -0.27136 -0.17593 C -0.27414 -0.17408 -0.28039 -0.17176 -0.28039 -0.17176 C -0.28681 -0.16135 -0.29289 -0.15116 -0.3 -0.14144 C -0.30191 -0.13403 -0.30452 -0.12778 -0.30764 -0.1213 C -0.31059 -0.10718 -0.31337 -0.09306 -0.31667 -0.07894 C -0.31563 0.01065 -0.31511 0.10023 -0.31372 0.18981 C -0.31355 0.20324 -0.29775 0.23333 -0.28941 0.24027 C -0.28421 0.2544 -0.27691 0.2618 -0.26667 0.26852 C -0.26112 0.27639 -0.26684 0.26921 -0.25764 0.27662 C -0.24462 0.28703 -0.24705 0.28611 -0.23039 0.28889 C -0.2198 0.28819 -0.20921 0.28819 -0.19862 0.2868 C -0.17848 0.28402 -0.16042 0.27176 -0.14254 0.26041 C -0.12379 0.24838 -0.10434 0.23773 -0.08803 0.22014 C -0.08125 0.21273 -0.06875 0.19097 -0.06528 0.18565 C -0.05869 0.175 -0.04879 0.16365 -0.0441 0.15139 C -0.0382 0.13565 -0.03334 0.12037 -0.02744 0.10486 C -0.02431 0.09652 -0.02362 0.08842 -0.0198 0.08078 C -0.01858 0.07106 -0.01737 0.0618 -0.01528 0.05231 C -0.01476 0.04328 -0.01528 0.01967 -0.01077 0.00995 C -0.00903 0.00602 -0.00157 0.00115 0 0 Z " pathEditMode="relative" ptsTypes="ffffffffffffffffffffffffffffffffffffffffffffffffffffffffffffffffffffffffffff">
                                      <p:cBhvr>
                                        <p:cTn id="2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-0.00023 0.00104 -0.02685 0.00295 -0.03241 C 0.00572 -0.04028 0.01128 -0.04931 0.0151 -0.05672 C 0.01631 -0.05903 0.02777 -0.07292 0.0302 -0.07477 C 0.03298 -0.07685 0.03923 -0.07894 0.03923 -0.07894 C 0.04427 -0.08542 0.04982 -0.08912 0.0559 -0.09306 C 0.05763 -0.09422 0.0592 -0.09537 0.06059 -0.09699 C 0.06163 -0.09815 0.06232 -0.10023 0.06354 -0.10116 C 0.0684 -0.1044 0.07864 -0.10926 0.07864 -0.10926 C 0.10156 -0.1382 0.11927 -0.13773 0.14843 -0.1456 C 0.15607 -0.14769 0.16336 -0.15 0.17118 -0.15162 C 0.18385 -0.14861 0.19756 -0.14537 0.20902 -0.1375 C 0.21961 -0.1301 0.20763 -0.13565 0.21805 -0.13148 C 0.22326 -0.12639 0.24062 -0.11088 0.24392 -0.1051 C 0.25156 -0.09144 0.25763 -0.07662 0.2651 -0.06273 C 0.26666 -0.05973 0.26666 -0.05579 0.26805 -0.05255 C 0.27031 -0.04746 0.27413 -0.04375 0.27569 -0.03843 C 0.27673 -0.03519 0.27708 -0.03148 0.27864 -0.02848 C 0.28072 -0.02454 0.28628 -0.01829 0.28628 -0.01829 C 0.2875 -0.01366 0.28784 -0.00857 0.28923 -0.00417 C 0.29357 0.00949 0.29149 -0.00556 0.29392 0.00787 C 0.29704 0.02523 0.30017 0.04352 0.30451 0.06041 C 0.30347 0.12731 0.31145 0.19467 0.27413 0.24444 C 0.26718 0.2537 0.26475 0.26435 0.25451 0.26852 C 0.24809 0.27708 0.25538 0.26875 0.24531 0.27453 C 0.22934 0.28356 0.25381 0.2743 0.23472 0.28078 C 0.22621 0.27963 0.21736 0.27916 0.20902 0.27662 C 0.20121 0.2743 0.19513 0.26481 0.18784 0.26041 C 0.1842 0.25833 0.18107 0.25833 0.17708 0.25648 C 0.17152 0.25347 0.16614 0.24815 0.16041 0.24444 C 0.15659 0.23912 0.15329 0.2375 0.14843 0.23426 C 0.14097 0.22916 0.14652 0.23102 0.13906 0.22407 C 0.13732 0.22245 0.13506 0.22199 0.13333 0.22014 C 0.13055 0.21713 0.12569 0.20995 0.12569 0.20995 C 0.12204 0.19606 0.12708 0.21157 0.11961 0.2 C 0.10538 0.17824 0.11788 0.19583 0.11197 0.18171 C 0.10034 0.1544 0.11024 0.17847 0.10295 0.16551 C 0.0868 0.13657 0.07066 0.11041 0.05138 0.08472 C 0.046 0.07754 0.03767 0.07338 0.03177 0.06666 C 0.02621 0.06041 0.02118 0.0537 0.0151 0.04838 C 0.00885 0.03657 0.00138 0.02592 -0.00469 0.01412 C -0.00782 -0.00023 -0.0033 0.01713 -0.01077 0 C -0.01164 -0.00185 -0.01146 -0.0044 -0.01216 -0.00625 C -0.01303 -0.00834 -0.01424 -0.01019 -0.01528 -0.01227 C -0.01719 -0.02084 -0.02084 -0.03079 -0.02431 -0.03843 C -0.02657 -0.04352 -0.03195 -0.05255 -0.03195 -0.05255 C -0.03438 -0.06667 -0.03108 -0.05556 -0.03941 -0.06667 C -0.0408 -0.06852 -0.04132 -0.07107 -0.04254 -0.07292 C -0.05018 -0.08496 -0.0658 -0.10047 -0.07744 -0.1051 C -0.08594 -0.11297 -0.09896 -0.12246 -0.10921 -0.12547 C -0.11042 -0.12593 -0.12014 -0.12871 -0.12136 -0.1294 C -0.13247 -0.13565 -0.14323 -0.14398 -0.15469 -0.14954 C -0.16059 -0.15255 -0.16702 -0.15394 -0.17275 -0.15764 C -0.17622 -0.15996 -0.18247 -0.16598 -0.18646 -0.16783 C -0.2033 -0.17593 -0.22466 -0.17917 -0.24254 -0.18195 C -0.25105 -0.18125 -0.25973 -0.18172 -0.26823 -0.17986 C -0.26962 -0.17963 -0.27014 -0.17685 -0.27136 -0.17593 C -0.27414 -0.17408 -0.28039 -0.17176 -0.28039 -0.17176 C -0.28681 -0.16135 -0.29289 -0.15116 -0.3 -0.14144 C -0.30191 -0.13403 -0.30452 -0.12778 -0.30764 -0.1213 C -0.31059 -0.10718 -0.31337 -0.09306 -0.31667 -0.07894 C -0.31563 0.01065 -0.31511 0.10023 -0.31372 0.18981 C -0.31355 0.20324 -0.29775 0.23333 -0.28941 0.24027 C -0.28421 0.2544 -0.27691 0.2618 -0.26667 0.26852 C -0.26112 0.27639 -0.26684 0.26921 -0.25764 0.27662 C -0.24462 0.28703 -0.24705 0.28611 -0.23039 0.28889 C -0.2198 0.28819 -0.20921 0.28819 -0.19862 0.2868 C -0.17848 0.28402 -0.16042 0.27176 -0.14254 0.26041 C -0.12379 0.24838 -0.10434 0.23773 -0.08803 0.22014 C -0.08125 0.21273 -0.06875 0.19097 -0.06528 0.18565 C -0.05869 0.175 -0.04879 0.16365 -0.0441 0.15139 C -0.0382 0.13565 -0.03334 0.12037 -0.02744 0.10486 C -0.02431 0.09652 -0.02362 0.08842 -0.0198 0.08078 C -0.01858 0.07106 -0.01737 0.0618 -0.01528 0.05231 C -0.01476 0.04328 -0.01528 0.01967 -0.01077 0.00995 C -0.00903 0.00602 -0.00157 0.00115 0 0 Z " pathEditMode="relative" ptsTypes="ffffffffffffffffffffffffffffffffffffffffffffffffffffffffffffffffffffffffffff">
                                      <p:cBhvr>
                                        <p:cTn id="3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173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УГОЛ. ВИДЫ УГЛОВ. 1 класс.</vt:lpstr>
      <vt:lpstr>Слайд 2</vt:lpstr>
      <vt:lpstr>Что такое угол?</vt:lpstr>
      <vt:lpstr>Как построить угол?</vt:lpstr>
      <vt:lpstr>Сколько букв можно использовать для обозначения угла?</vt:lpstr>
      <vt:lpstr>Назовите вершину угла и его стороны.</vt:lpstr>
      <vt:lpstr>Виды  углов</vt:lpstr>
      <vt:lpstr>УЗНАЙ  УГЛЫ</vt:lpstr>
      <vt:lpstr>Слайд 9</vt:lpstr>
      <vt:lpstr>Слайд 10</vt:lpstr>
      <vt:lpstr>Закончи предложение: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2003-02-11T21:29:22Z</dcterms:created>
  <dcterms:modified xsi:type="dcterms:W3CDTF">2003-03-17T18:51:03Z</dcterms:modified>
</cp:coreProperties>
</file>