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71" r:id="rId6"/>
    <p:sldId id="263" r:id="rId7"/>
    <p:sldId id="272" r:id="rId8"/>
    <p:sldId id="269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739D1-3534-4A08-BFB1-23355E6E1D95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A5239-B18C-40D6-AC06-B3F5668E08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67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75CBA7-38D2-4E0B-AB90-4090703C0927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75CBA7-38D2-4E0B-AB90-4090703C0927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4&amp;text=%D0%BA%D0%B0%D1%80%D1%82%D0%B8%D0%BD%D0%BA%D0%B8%20%D1%80%D0%B0%D0%B1%D0%BE%D1%82%D1%8B%20%D0%B4%D0%BE%D0%BC%D0%B0%20%D0%BC%D0%BE%D0%B4&amp;img_url=http://us.cdn3.123rf.com/168nwm/arquiplay77/arquiplay770902/arquiplay77090200018/4396909-3d-house-model-emerging-from-architectural-drawings.jpg&amp;pos=149&amp;rpt=simage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yandex.ru/yandsearch?p=3&amp;text=%D0%BA%D0%B0%D1%80%D1%82%D0%B8%D0%BD%D0%BA%D0%B8%20%D1%80%D0%B0%D0%B1%D0%BE%D1%82%D1%8B%20%D0%B4%D0%BE%D0%BC%D0%B0%20%D0%BC%D0%BE%D0%B4&amp;img_url=http://v2497.vps.masterhost.ru/tmp/cache/7/142/3.jpg?1251512011&amp;pos=118&amp;rpt=simage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5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576064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Конструирование фартука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 работа: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«Построение чертежа фартука в М 1:4»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ознакомиться с приемами конструирования;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научиться выполнять конструкцию фартука и косынки, читать и оформлять чертеж.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9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одежды по назначению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98072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бытовая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980728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производственная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980728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форменная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im2-tub-ru.yandex.net/i?id=466586643-63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628800"/>
            <a:ext cx="838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8-tub-ru.yandex.net/i?id=619097303-38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12976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4-tub-ru.yandex.net/i?id=265290592-30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556792"/>
            <a:ext cx="733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m0-tub-ru.yandex.net/i?id=497150089-20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628800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im6-tub-ru.yandex.net/i?id=96611037-55-72&amp;n=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869160"/>
            <a:ext cx="8953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im8-tub-ru.yandex.net/i?id=340357041-70-72&amp;n=2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3284984"/>
            <a:ext cx="11811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im4-tub-ru.yandex.net/i?id=175303131-48-72&amp;n=2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3212976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im0-tub-ru.yandex.net/i?id=228810862-37-72&amp;n=2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1628800"/>
            <a:ext cx="8191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im5-tub-ru.yandex.net/i?id=539021438-62-72&amp;n=21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0032" y="4797152"/>
            <a:ext cx="571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im3-tub-ru.yandex.net/i?id=25590308-59-72&amp;n=21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8224" y="1628800"/>
            <a:ext cx="6480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://im4-tub-ru.yandex.net/i?id=414088397-47-72&amp;n=21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2240" y="4869160"/>
            <a:ext cx="1447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://im7-tub-ru.yandex.net/i?id=117643035-01-72&amp;n=21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8264" y="3140968"/>
            <a:ext cx="8286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://im6-tub-ru.yandex.net/i?id=442577674-06-72&amp;n=21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71600" y="4941168"/>
            <a:ext cx="1447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5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построение чертежей деталей одежды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prof.labor.ru/video/data/images/big/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924944"/>
            <a:ext cx="3456384" cy="1922697"/>
          </a:xfrm>
          <a:prstGeom prst="rect">
            <a:avLst/>
          </a:prstGeom>
          <a:noFill/>
        </p:spPr>
      </p:pic>
      <p:pic>
        <p:nvPicPr>
          <p:cNvPr id="6154" name="Picture 10" descr="http://photogenica.ru/src/300/VMP/2136/VMP2136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348880"/>
            <a:ext cx="2134301" cy="3217540"/>
          </a:xfrm>
          <a:prstGeom prst="rect">
            <a:avLst/>
          </a:prstGeom>
          <a:noFill/>
        </p:spPr>
      </p:pic>
      <p:pic>
        <p:nvPicPr>
          <p:cNvPr id="6156" name="Picture 12" descr="http://us.123rf.com/400wm/400/400/limonzest/limonzest0912/limonzest091200074/6037668-female-fashion-designer-working-at-studio-with-pattern-cuttings-and-sketch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492896"/>
            <a:ext cx="2088232" cy="3128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5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93610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Знаки и линии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применяемые при построении чертежей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132856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Вверх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996952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Вниз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051720" y="3429000"/>
            <a:ext cx="0" cy="4320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9552" y="3861048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Вправо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979712" y="4509120"/>
            <a:ext cx="432048" cy="148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9552" y="4653136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Влево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1979712" y="5301208"/>
            <a:ext cx="43204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572000" y="213285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Вспомогательная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7668344" y="2852936"/>
            <a:ext cx="79208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572000" y="2996952"/>
            <a:ext cx="4104456" cy="95410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Пунктирная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72000" y="3861049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020272" y="3717032"/>
            <a:ext cx="1512168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2051720" y="2564904"/>
            <a:ext cx="0" cy="3600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6732240" y="4509120"/>
            <a:ext cx="18002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077200" cy="304800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dirty="0" smtClean="0">
                <a:latin typeface="Times New Roman" pitchFamily="18" charset="0"/>
              </a:rPr>
              <a:t>Конструирование фартука в м </a:t>
            </a:r>
            <a:r>
              <a:rPr lang="ru-RU" sz="3200" dirty="0" smtClean="0">
                <a:latin typeface="Times New Roman" pitchFamily="18" charset="0"/>
              </a:rPr>
              <a:t>1:4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365104"/>
            <a:ext cx="3200400" cy="234049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Прибавка</a:t>
            </a:r>
          </a:p>
          <a:p>
            <a:pPr eaLnBrk="1" hangingPunct="1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П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Б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=10</a:t>
            </a:r>
          </a:p>
          <a:p>
            <a:pPr eaLnBrk="1" hangingPunct="1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Мерки:</a:t>
            </a:r>
          </a:p>
          <a:p>
            <a:pPr algn="l" eaLnBrk="1" hangingPunct="1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</a:rPr>
              <a:t>Ст=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30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             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Дтп=38</a:t>
            </a:r>
          </a:p>
          <a:p>
            <a:pPr algn="l" eaLnBrk="1" hangingPunct="1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С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Б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=40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             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Днч=40</a:t>
            </a:r>
          </a:p>
        </p:txBody>
      </p:sp>
      <p:sp>
        <p:nvSpPr>
          <p:cNvPr id="2052" name="Line 7"/>
          <p:cNvSpPr>
            <a:spLocks noChangeShapeType="1"/>
          </p:cNvSpPr>
          <p:nvPr/>
        </p:nvSpPr>
        <p:spPr bwMode="auto">
          <a:xfrm flipV="1">
            <a:off x="8001000" y="4114800"/>
            <a:ext cx="0" cy="2438400"/>
          </a:xfrm>
          <a:prstGeom prst="line">
            <a:avLst/>
          </a:prstGeom>
          <a:noFill/>
          <a:ln w="19050">
            <a:solidFill>
              <a:srgbClr val="008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3" name="Line 8"/>
          <p:cNvSpPr>
            <a:spLocks noChangeShapeType="1"/>
          </p:cNvSpPr>
          <p:nvPr/>
        </p:nvSpPr>
        <p:spPr bwMode="auto">
          <a:xfrm flipH="1">
            <a:off x="5943600" y="4114800"/>
            <a:ext cx="2057400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5943600" y="4114800"/>
            <a:ext cx="0" cy="2438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5" name="Line 10"/>
          <p:cNvSpPr>
            <a:spLocks noChangeShapeType="1"/>
          </p:cNvSpPr>
          <p:nvPr/>
        </p:nvSpPr>
        <p:spPr bwMode="auto">
          <a:xfrm>
            <a:off x="5943600" y="6553200"/>
            <a:ext cx="2057400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6" name="Line 18"/>
          <p:cNvSpPr>
            <a:spLocks noChangeShapeType="1"/>
          </p:cNvSpPr>
          <p:nvPr/>
        </p:nvSpPr>
        <p:spPr bwMode="auto">
          <a:xfrm flipH="1">
            <a:off x="7467600" y="4572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7" name="Line 21"/>
          <p:cNvSpPr>
            <a:spLocks noChangeShapeType="1"/>
          </p:cNvSpPr>
          <p:nvPr/>
        </p:nvSpPr>
        <p:spPr bwMode="auto">
          <a:xfrm>
            <a:off x="7467600" y="4572000"/>
            <a:ext cx="0" cy="9906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8" name="Line 22"/>
          <p:cNvSpPr>
            <a:spLocks noChangeShapeType="1"/>
          </p:cNvSpPr>
          <p:nvPr/>
        </p:nvSpPr>
        <p:spPr bwMode="auto">
          <a:xfrm flipH="1">
            <a:off x="6553200" y="4572000"/>
            <a:ext cx="9144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9" name="Line 23"/>
          <p:cNvSpPr>
            <a:spLocks noChangeShapeType="1"/>
          </p:cNvSpPr>
          <p:nvPr/>
        </p:nvSpPr>
        <p:spPr bwMode="auto">
          <a:xfrm>
            <a:off x="6553200" y="4572000"/>
            <a:ext cx="0" cy="9906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0" name="Line 24"/>
          <p:cNvSpPr>
            <a:spLocks noChangeShapeType="1"/>
          </p:cNvSpPr>
          <p:nvPr/>
        </p:nvSpPr>
        <p:spPr bwMode="auto">
          <a:xfrm>
            <a:off x="6553200" y="5562600"/>
            <a:ext cx="9144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1" name="Line 25"/>
          <p:cNvSpPr>
            <a:spLocks noChangeShapeType="1"/>
          </p:cNvSpPr>
          <p:nvPr/>
        </p:nvSpPr>
        <p:spPr bwMode="auto">
          <a:xfrm flipV="1">
            <a:off x="8001000" y="3276600"/>
            <a:ext cx="0" cy="838200"/>
          </a:xfrm>
          <a:prstGeom prst="line">
            <a:avLst/>
          </a:prstGeom>
          <a:noFill/>
          <a:ln w="19050">
            <a:solidFill>
              <a:srgbClr val="9933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2" name="Line 26"/>
          <p:cNvSpPr>
            <a:spLocks noChangeShapeType="1"/>
          </p:cNvSpPr>
          <p:nvPr/>
        </p:nvSpPr>
        <p:spPr bwMode="auto">
          <a:xfrm flipH="1">
            <a:off x="7162800" y="3276600"/>
            <a:ext cx="8382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3" name="Line 27"/>
          <p:cNvSpPr>
            <a:spLocks noChangeShapeType="1"/>
          </p:cNvSpPr>
          <p:nvPr/>
        </p:nvSpPr>
        <p:spPr bwMode="auto">
          <a:xfrm>
            <a:off x="7162800" y="3276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4" name="Arc 29"/>
          <p:cNvSpPr>
            <a:spLocks/>
          </p:cNvSpPr>
          <p:nvPr/>
        </p:nvSpPr>
        <p:spPr bwMode="auto">
          <a:xfrm flipV="1">
            <a:off x="6096000" y="3276600"/>
            <a:ext cx="10668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1262220398 h 21600"/>
              <a:gd name="T4" fmla="*/ 0 w 21600"/>
              <a:gd name="T5" fmla="*/ 126222039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5" name="Line 30"/>
          <p:cNvSpPr>
            <a:spLocks noChangeShapeType="1"/>
          </p:cNvSpPr>
          <p:nvPr/>
        </p:nvSpPr>
        <p:spPr bwMode="auto">
          <a:xfrm flipV="1">
            <a:off x="8001000" y="16002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6" name="Line 32"/>
          <p:cNvSpPr>
            <a:spLocks noChangeShapeType="1"/>
          </p:cNvSpPr>
          <p:nvPr/>
        </p:nvSpPr>
        <p:spPr bwMode="auto">
          <a:xfrm flipH="1">
            <a:off x="7391400" y="160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7" name="Line 33"/>
          <p:cNvSpPr>
            <a:spLocks noChangeShapeType="1"/>
          </p:cNvSpPr>
          <p:nvPr/>
        </p:nvSpPr>
        <p:spPr bwMode="auto">
          <a:xfrm flipV="1">
            <a:off x="8001000" y="137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8" name="Line 35"/>
          <p:cNvSpPr>
            <a:spLocks noChangeShapeType="1"/>
          </p:cNvSpPr>
          <p:nvPr/>
        </p:nvSpPr>
        <p:spPr bwMode="auto">
          <a:xfrm>
            <a:off x="7391400" y="1600200"/>
            <a:ext cx="609600" cy="1676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9" name="Line 36"/>
          <p:cNvSpPr>
            <a:spLocks noChangeShapeType="1"/>
          </p:cNvSpPr>
          <p:nvPr/>
        </p:nvSpPr>
        <p:spPr bwMode="auto">
          <a:xfrm>
            <a:off x="6553200" y="1600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0" name="Line 37"/>
          <p:cNvSpPr>
            <a:spLocks noChangeShapeType="1"/>
          </p:cNvSpPr>
          <p:nvPr/>
        </p:nvSpPr>
        <p:spPr bwMode="auto">
          <a:xfrm>
            <a:off x="6553200" y="1600200"/>
            <a:ext cx="609600" cy="1676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1" name="Arc 40"/>
          <p:cNvSpPr>
            <a:spLocks/>
          </p:cNvSpPr>
          <p:nvPr/>
        </p:nvSpPr>
        <p:spPr bwMode="auto">
          <a:xfrm flipH="1">
            <a:off x="7391400" y="1371600"/>
            <a:ext cx="609600" cy="228600"/>
          </a:xfrm>
          <a:custGeom>
            <a:avLst/>
            <a:gdLst>
              <a:gd name="T0" fmla="*/ 0 w 21600"/>
              <a:gd name="T1" fmla="*/ 0 h 21600"/>
              <a:gd name="T2" fmla="*/ 485542386 w 21600"/>
              <a:gd name="T3" fmla="*/ 25604789 h 21600"/>
              <a:gd name="T4" fmla="*/ 0 w 21600"/>
              <a:gd name="T5" fmla="*/ 2560478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2" name="Line 41"/>
          <p:cNvSpPr>
            <a:spLocks noChangeShapeType="1"/>
          </p:cNvSpPr>
          <p:nvPr/>
        </p:nvSpPr>
        <p:spPr bwMode="auto">
          <a:xfrm flipV="1">
            <a:off x="8001000" y="533400"/>
            <a:ext cx="0" cy="838200"/>
          </a:xfrm>
          <a:prstGeom prst="line">
            <a:avLst/>
          </a:prstGeom>
          <a:noFill/>
          <a:ln w="19050">
            <a:solidFill>
              <a:srgbClr val="0000FF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3" name="Arc 42"/>
          <p:cNvSpPr>
            <a:spLocks/>
          </p:cNvSpPr>
          <p:nvPr/>
        </p:nvSpPr>
        <p:spPr bwMode="auto">
          <a:xfrm flipH="1">
            <a:off x="6553200" y="533400"/>
            <a:ext cx="1447800" cy="1066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4" name="Line 43"/>
          <p:cNvSpPr>
            <a:spLocks noChangeShapeType="1"/>
          </p:cNvSpPr>
          <p:nvPr/>
        </p:nvSpPr>
        <p:spPr bwMode="auto">
          <a:xfrm flipV="1">
            <a:off x="4876800" y="3352800"/>
            <a:ext cx="0" cy="3276600"/>
          </a:xfrm>
          <a:prstGeom prst="line">
            <a:avLst/>
          </a:prstGeom>
          <a:noFill/>
          <a:ln w="1905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5" name="Line 44"/>
          <p:cNvSpPr>
            <a:spLocks noChangeShapeType="1"/>
          </p:cNvSpPr>
          <p:nvPr/>
        </p:nvSpPr>
        <p:spPr bwMode="auto">
          <a:xfrm flipH="1">
            <a:off x="4495800" y="6629400"/>
            <a:ext cx="381000" cy="0"/>
          </a:xfrm>
          <a:prstGeom prst="line">
            <a:avLst/>
          </a:prstGeom>
          <a:noFill/>
          <a:ln w="1905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6" name="Line 45"/>
          <p:cNvSpPr>
            <a:spLocks noChangeShapeType="1"/>
          </p:cNvSpPr>
          <p:nvPr/>
        </p:nvSpPr>
        <p:spPr bwMode="auto">
          <a:xfrm flipV="1">
            <a:off x="4495800" y="3352800"/>
            <a:ext cx="0" cy="3276600"/>
          </a:xfrm>
          <a:prstGeom prst="line">
            <a:avLst/>
          </a:prstGeom>
          <a:noFill/>
          <a:ln w="1905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7" name="Line 46"/>
          <p:cNvSpPr>
            <a:spLocks noChangeShapeType="1"/>
          </p:cNvSpPr>
          <p:nvPr/>
        </p:nvSpPr>
        <p:spPr bwMode="auto">
          <a:xfrm>
            <a:off x="4495800" y="3352800"/>
            <a:ext cx="381000" cy="0"/>
          </a:xfrm>
          <a:prstGeom prst="line">
            <a:avLst/>
          </a:prstGeom>
          <a:noFill/>
          <a:ln w="1905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8" name="Line 49"/>
          <p:cNvSpPr>
            <a:spLocks noChangeShapeType="1"/>
          </p:cNvSpPr>
          <p:nvPr/>
        </p:nvSpPr>
        <p:spPr bwMode="auto">
          <a:xfrm>
            <a:off x="685800" y="914400"/>
            <a:ext cx="3581400" cy="0"/>
          </a:xfrm>
          <a:prstGeom prst="line">
            <a:avLst/>
          </a:prstGeom>
          <a:noFill/>
          <a:ln w="19050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9" name="Line 50"/>
          <p:cNvSpPr>
            <a:spLocks noChangeShapeType="1"/>
          </p:cNvSpPr>
          <p:nvPr/>
        </p:nvSpPr>
        <p:spPr bwMode="auto">
          <a:xfrm>
            <a:off x="685800" y="914400"/>
            <a:ext cx="0" cy="3352800"/>
          </a:xfrm>
          <a:prstGeom prst="line">
            <a:avLst/>
          </a:prstGeom>
          <a:noFill/>
          <a:ln w="19050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0" name="Line 51"/>
          <p:cNvSpPr>
            <a:spLocks noChangeShapeType="1"/>
          </p:cNvSpPr>
          <p:nvPr/>
        </p:nvSpPr>
        <p:spPr bwMode="auto">
          <a:xfrm flipV="1">
            <a:off x="685800" y="914400"/>
            <a:ext cx="3581400" cy="3352800"/>
          </a:xfrm>
          <a:prstGeom prst="line">
            <a:avLst/>
          </a:prstGeom>
          <a:noFill/>
          <a:ln w="19050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1" name="Line 54"/>
          <p:cNvSpPr>
            <a:spLocks noChangeShapeType="1"/>
          </p:cNvSpPr>
          <p:nvPr/>
        </p:nvSpPr>
        <p:spPr bwMode="auto">
          <a:xfrm>
            <a:off x="6096000" y="4114800"/>
            <a:ext cx="19050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2" name="Line 55"/>
          <p:cNvSpPr>
            <a:spLocks noChangeShapeType="1"/>
          </p:cNvSpPr>
          <p:nvPr/>
        </p:nvSpPr>
        <p:spPr bwMode="auto">
          <a:xfrm>
            <a:off x="7162800" y="3276600"/>
            <a:ext cx="838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3" name="TextBox 36"/>
          <p:cNvSpPr txBox="1">
            <a:spLocks noChangeArrowheads="1"/>
          </p:cNvSpPr>
          <p:nvPr/>
        </p:nvSpPr>
        <p:spPr bwMode="auto">
          <a:xfrm>
            <a:off x="4267200" y="7620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А</a:t>
            </a:r>
            <a:r>
              <a:rPr lang="ru-RU" sz="1400">
                <a:cs typeface="Times New Roman" pitchFamily="18" charset="0"/>
              </a:rPr>
              <a:t>1</a:t>
            </a:r>
          </a:p>
        </p:txBody>
      </p:sp>
      <p:sp>
        <p:nvSpPr>
          <p:cNvPr id="2084" name="TextBox 37"/>
          <p:cNvSpPr txBox="1">
            <a:spLocks noChangeArrowheads="1"/>
          </p:cNvSpPr>
          <p:nvPr/>
        </p:nvSpPr>
        <p:spPr bwMode="auto">
          <a:xfrm>
            <a:off x="304800" y="762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А</a:t>
            </a:r>
          </a:p>
        </p:txBody>
      </p:sp>
      <p:sp>
        <p:nvSpPr>
          <p:cNvPr id="2085" name="TextBox 38"/>
          <p:cNvSpPr txBox="1">
            <a:spLocks noChangeArrowheads="1"/>
          </p:cNvSpPr>
          <p:nvPr/>
        </p:nvSpPr>
        <p:spPr bwMode="auto">
          <a:xfrm>
            <a:off x="304800" y="41910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А</a:t>
            </a:r>
            <a:r>
              <a:rPr lang="ru-RU" sz="1400">
                <a:cs typeface="Times New Roman" pitchFamily="18" charset="0"/>
              </a:rPr>
              <a:t>2</a:t>
            </a:r>
          </a:p>
        </p:txBody>
      </p:sp>
      <p:sp>
        <p:nvSpPr>
          <p:cNvPr id="2086" name="TextBox 39"/>
          <p:cNvSpPr txBox="1">
            <a:spLocks noChangeArrowheads="1"/>
          </p:cNvSpPr>
          <p:nvPr/>
        </p:nvSpPr>
        <p:spPr bwMode="auto">
          <a:xfrm>
            <a:off x="4876800" y="63246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П</a:t>
            </a:r>
          </a:p>
        </p:txBody>
      </p:sp>
      <p:sp>
        <p:nvSpPr>
          <p:cNvPr id="2087" name="TextBox 40"/>
          <p:cNvSpPr txBox="1">
            <a:spLocks noChangeArrowheads="1"/>
          </p:cNvSpPr>
          <p:nvPr/>
        </p:nvSpPr>
        <p:spPr bwMode="auto">
          <a:xfrm>
            <a:off x="5562600" y="63246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Н</a:t>
            </a:r>
            <a:r>
              <a:rPr lang="ru-RU" sz="1400">
                <a:cs typeface="Times New Roman" pitchFamily="18" charset="0"/>
              </a:rPr>
              <a:t>1</a:t>
            </a:r>
          </a:p>
        </p:txBody>
      </p:sp>
      <p:sp>
        <p:nvSpPr>
          <p:cNvPr id="2088" name="TextBox 41"/>
          <p:cNvSpPr txBox="1">
            <a:spLocks noChangeArrowheads="1"/>
          </p:cNvSpPr>
          <p:nvPr/>
        </p:nvSpPr>
        <p:spPr bwMode="auto">
          <a:xfrm>
            <a:off x="4038600" y="6324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П</a:t>
            </a:r>
            <a:r>
              <a:rPr lang="ru-RU" sz="1400">
                <a:cs typeface="Times New Roman" pitchFamily="18" charset="0"/>
              </a:rPr>
              <a:t>1</a:t>
            </a:r>
          </a:p>
        </p:txBody>
      </p:sp>
      <p:sp>
        <p:nvSpPr>
          <p:cNvPr id="2089" name="TextBox 42"/>
          <p:cNvSpPr txBox="1">
            <a:spLocks noChangeArrowheads="1"/>
          </p:cNvSpPr>
          <p:nvPr/>
        </p:nvSpPr>
        <p:spPr bwMode="auto">
          <a:xfrm>
            <a:off x="4038600" y="3124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П</a:t>
            </a:r>
            <a:r>
              <a:rPr lang="ru-RU" sz="1400">
                <a:cs typeface="Times New Roman" pitchFamily="18" charset="0"/>
              </a:rPr>
              <a:t>2</a:t>
            </a:r>
          </a:p>
        </p:txBody>
      </p:sp>
      <p:sp>
        <p:nvSpPr>
          <p:cNvPr id="2090" name="TextBox 44"/>
          <p:cNvSpPr txBox="1">
            <a:spLocks noChangeArrowheads="1"/>
          </p:cNvSpPr>
          <p:nvPr/>
        </p:nvSpPr>
        <p:spPr bwMode="auto">
          <a:xfrm>
            <a:off x="4876800" y="31242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П</a:t>
            </a:r>
            <a:r>
              <a:rPr lang="ru-RU" sz="1400">
                <a:cs typeface="Times New Roman" pitchFamily="18" charset="0"/>
              </a:rPr>
              <a:t>3</a:t>
            </a:r>
          </a:p>
        </p:txBody>
      </p:sp>
      <p:sp>
        <p:nvSpPr>
          <p:cNvPr id="2091" name="TextBox 45"/>
          <p:cNvSpPr txBox="1">
            <a:spLocks noChangeArrowheads="1"/>
          </p:cNvSpPr>
          <p:nvPr/>
        </p:nvSpPr>
        <p:spPr bwMode="auto">
          <a:xfrm>
            <a:off x="7924800" y="6324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Н</a:t>
            </a:r>
          </a:p>
        </p:txBody>
      </p:sp>
      <p:sp>
        <p:nvSpPr>
          <p:cNvPr id="2092" name="TextBox 46"/>
          <p:cNvSpPr txBox="1">
            <a:spLocks noChangeArrowheads="1"/>
          </p:cNvSpPr>
          <p:nvPr/>
        </p:nvSpPr>
        <p:spPr bwMode="auto">
          <a:xfrm>
            <a:off x="6248400" y="4267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К</a:t>
            </a:r>
            <a:r>
              <a:rPr lang="ru-RU" sz="1400">
                <a:cs typeface="Times New Roman" pitchFamily="18" charset="0"/>
              </a:rPr>
              <a:t>2</a:t>
            </a:r>
          </a:p>
        </p:txBody>
      </p:sp>
      <p:sp>
        <p:nvSpPr>
          <p:cNvPr id="2093" name="TextBox 47"/>
          <p:cNvSpPr txBox="1">
            <a:spLocks noChangeArrowheads="1"/>
          </p:cNvSpPr>
          <p:nvPr/>
        </p:nvSpPr>
        <p:spPr bwMode="auto">
          <a:xfrm>
            <a:off x="6248400" y="5486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К</a:t>
            </a:r>
            <a:r>
              <a:rPr lang="ru-RU" sz="1400">
                <a:cs typeface="Times New Roman" pitchFamily="18" charset="0"/>
              </a:rPr>
              <a:t>3</a:t>
            </a:r>
          </a:p>
        </p:txBody>
      </p:sp>
      <p:sp>
        <p:nvSpPr>
          <p:cNvPr id="2094" name="TextBox 48"/>
          <p:cNvSpPr txBox="1">
            <a:spLocks noChangeArrowheads="1"/>
          </p:cNvSpPr>
          <p:nvPr/>
        </p:nvSpPr>
        <p:spPr bwMode="auto">
          <a:xfrm>
            <a:off x="7391400" y="5486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К</a:t>
            </a:r>
            <a:r>
              <a:rPr lang="ru-RU" sz="1400">
                <a:cs typeface="Times New Roman" pitchFamily="18" charset="0"/>
              </a:rPr>
              <a:t>4</a:t>
            </a:r>
          </a:p>
        </p:txBody>
      </p:sp>
      <p:sp>
        <p:nvSpPr>
          <p:cNvPr id="2095" name="TextBox 49"/>
          <p:cNvSpPr txBox="1">
            <a:spLocks noChangeArrowheads="1"/>
          </p:cNvSpPr>
          <p:nvPr/>
        </p:nvSpPr>
        <p:spPr bwMode="auto">
          <a:xfrm>
            <a:off x="7391400" y="4267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cs typeface="Times New Roman" pitchFamily="18" charset="0"/>
              </a:rPr>
              <a:t>К</a:t>
            </a:r>
            <a:r>
              <a:rPr lang="ru-RU" sz="1600">
                <a:cs typeface="Times New Roman" pitchFamily="18" charset="0"/>
              </a:rPr>
              <a:t>1</a:t>
            </a:r>
          </a:p>
        </p:txBody>
      </p:sp>
      <p:sp>
        <p:nvSpPr>
          <p:cNvPr id="2096" name="TextBox 50"/>
          <p:cNvSpPr txBox="1">
            <a:spLocks noChangeArrowheads="1"/>
          </p:cNvSpPr>
          <p:nvPr/>
        </p:nvSpPr>
        <p:spPr bwMode="auto">
          <a:xfrm>
            <a:off x="5562600" y="3810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Т</a:t>
            </a:r>
            <a:r>
              <a:rPr lang="ru-RU" sz="1400">
                <a:cs typeface="Times New Roman" pitchFamily="18" charset="0"/>
              </a:rPr>
              <a:t>1</a:t>
            </a:r>
          </a:p>
        </p:txBody>
      </p:sp>
      <p:sp>
        <p:nvSpPr>
          <p:cNvPr id="2097" name="Text Box 50"/>
          <p:cNvSpPr txBox="1">
            <a:spLocks noChangeArrowheads="1"/>
          </p:cNvSpPr>
          <p:nvPr/>
        </p:nvSpPr>
        <p:spPr bwMode="auto">
          <a:xfrm>
            <a:off x="7924800" y="3810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" charset="0"/>
              </a:rPr>
              <a:t>Т</a:t>
            </a:r>
          </a:p>
        </p:txBody>
      </p:sp>
      <p:sp>
        <p:nvSpPr>
          <p:cNvPr id="2098" name="Text Box 51"/>
          <p:cNvSpPr txBox="1">
            <a:spLocks noChangeArrowheads="1"/>
          </p:cNvSpPr>
          <p:nvPr/>
        </p:nvSpPr>
        <p:spPr bwMode="auto">
          <a:xfrm>
            <a:off x="7086600" y="3810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Т</a:t>
            </a:r>
            <a:r>
              <a:rPr lang="ru-RU" sz="1400"/>
              <a:t>2</a:t>
            </a:r>
            <a:endParaRPr lang="ru-RU"/>
          </a:p>
        </p:txBody>
      </p:sp>
      <p:sp>
        <p:nvSpPr>
          <p:cNvPr id="2099" name="Text Box 52"/>
          <p:cNvSpPr txBox="1">
            <a:spLocks noChangeArrowheads="1"/>
          </p:cNvSpPr>
          <p:nvPr/>
        </p:nvSpPr>
        <p:spPr bwMode="auto">
          <a:xfrm>
            <a:off x="8001000" y="3124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</a:t>
            </a:r>
          </a:p>
        </p:txBody>
      </p:sp>
      <p:sp>
        <p:nvSpPr>
          <p:cNvPr id="2100" name="Text Box 53"/>
          <p:cNvSpPr txBox="1">
            <a:spLocks noChangeArrowheads="1"/>
          </p:cNvSpPr>
          <p:nvPr/>
        </p:nvSpPr>
        <p:spPr bwMode="auto">
          <a:xfrm>
            <a:off x="6781800" y="3124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</a:t>
            </a:r>
            <a:r>
              <a:rPr lang="ru-RU" sz="1400"/>
              <a:t>1</a:t>
            </a:r>
            <a:endParaRPr lang="ru-RU"/>
          </a:p>
        </p:txBody>
      </p:sp>
      <p:sp>
        <p:nvSpPr>
          <p:cNvPr id="2101" name="Text Box 55"/>
          <p:cNvSpPr txBox="1">
            <a:spLocks noChangeArrowheads="1"/>
          </p:cNvSpPr>
          <p:nvPr/>
        </p:nvSpPr>
        <p:spPr bwMode="auto">
          <a:xfrm>
            <a:off x="8001000" y="1447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</a:t>
            </a:r>
          </a:p>
        </p:txBody>
      </p:sp>
      <p:sp>
        <p:nvSpPr>
          <p:cNvPr id="2102" name="Text Box 56"/>
          <p:cNvSpPr txBox="1">
            <a:spLocks noChangeArrowheads="1"/>
          </p:cNvSpPr>
          <p:nvPr/>
        </p:nvSpPr>
        <p:spPr bwMode="auto">
          <a:xfrm>
            <a:off x="7391400" y="1524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</a:t>
            </a:r>
            <a:r>
              <a:rPr lang="ru-RU" sz="1400"/>
              <a:t>1</a:t>
            </a:r>
            <a:endParaRPr lang="ru-RU"/>
          </a:p>
        </p:txBody>
      </p:sp>
      <p:sp>
        <p:nvSpPr>
          <p:cNvPr id="2103" name="Text Box 57"/>
          <p:cNvSpPr txBox="1">
            <a:spLocks noChangeArrowheads="1"/>
          </p:cNvSpPr>
          <p:nvPr/>
        </p:nvSpPr>
        <p:spPr bwMode="auto">
          <a:xfrm>
            <a:off x="6172200" y="1447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</a:t>
            </a:r>
            <a:r>
              <a:rPr lang="ru-RU" sz="1400"/>
              <a:t>3</a:t>
            </a:r>
            <a:endParaRPr lang="ru-RU"/>
          </a:p>
        </p:txBody>
      </p:sp>
      <p:sp>
        <p:nvSpPr>
          <p:cNvPr id="2104" name="Text Box 58"/>
          <p:cNvSpPr txBox="1">
            <a:spLocks noChangeArrowheads="1"/>
          </p:cNvSpPr>
          <p:nvPr/>
        </p:nvSpPr>
        <p:spPr bwMode="auto">
          <a:xfrm>
            <a:off x="8001000" y="1066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</a:t>
            </a:r>
            <a:r>
              <a:rPr lang="ru-RU" sz="1400"/>
              <a:t>2</a:t>
            </a:r>
            <a:endParaRPr lang="ru-RU"/>
          </a:p>
        </p:txBody>
      </p:sp>
      <p:sp>
        <p:nvSpPr>
          <p:cNvPr id="2105" name="Text Box 59"/>
          <p:cNvSpPr txBox="1">
            <a:spLocks noChangeArrowheads="1"/>
          </p:cNvSpPr>
          <p:nvPr/>
        </p:nvSpPr>
        <p:spPr bwMode="auto">
          <a:xfrm>
            <a:off x="8001000" y="381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</a:t>
            </a:r>
            <a:r>
              <a:rPr lang="ru-RU" sz="1400"/>
              <a:t>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8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Масштаб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http://fc03.deviantart.com/fs24/f/2009/246/8/c/Globus1_by_Azayts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12776"/>
            <a:ext cx="3159511" cy="1828519"/>
          </a:xfrm>
          <a:prstGeom prst="rect">
            <a:avLst/>
          </a:prstGeom>
          <a:noFill/>
        </p:spPr>
      </p:pic>
      <p:pic>
        <p:nvPicPr>
          <p:cNvPr id="20486" name="Picture 6" descr="http://img1.liveinternet.ru/images/attach/c/2/65/110/65110614_pazl_sh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21088"/>
            <a:ext cx="2120121" cy="2223542"/>
          </a:xfrm>
          <a:prstGeom prst="rect">
            <a:avLst/>
          </a:prstGeom>
          <a:noFill/>
        </p:spPr>
      </p:pic>
      <p:pic>
        <p:nvPicPr>
          <p:cNvPr id="2050" name="Picture 2" descr="http://900igr.net/datai/biologija/Kletka/0007-002-Stroenie-kletk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933056"/>
            <a:ext cx="1512168" cy="2570088"/>
          </a:xfrm>
          <a:prstGeom prst="rect">
            <a:avLst/>
          </a:prstGeom>
          <a:noFill/>
        </p:spPr>
      </p:pic>
      <p:pic>
        <p:nvPicPr>
          <p:cNvPr id="2052" name="Picture 4" descr="http://estnauki.ru/images/stories/stroenie-rastitelnoj-klet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717032"/>
            <a:ext cx="2994348" cy="2780928"/>
          </a:xfrm>
          <a:prstGeom prst="rect">
            <a:avLst/>
          </a:prstGeom>
          <a:noFill/>
        </p:spPr>
      </p:pic>
      <p:pic>
        <p:nvPicPr>
          <p:cNvPr id="2054" name="Picture 6" descr="http://im8-tub-ru.yandex.net/i?id=264089197-34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1412776"/>
            <a:ext cx="2381250" cy="1428750"/>
          </a:xfrm>
          <a:prstGeom prst="rect">
            <a:avLst/>
          </a:prstGeom>
          <a:noFill/>
        </p:spPr>
      </p:pic>
      <p:pic>
        <p:nvPicPr>
          <p:cNvPr id="2057" name="Picture 9" descr="http://im7-tub-ru.yandex.net/i?id=535858459-33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76533" y="2463484"/>
            <a:ext cx="2439483" cy="1829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077200" cy="304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latin typeface="Times New Roman" pitchFamily="18" charset="0"/>
              </a:rPr>
              <a:t>Конструирование фартука в м </a:t>
            </a:r>
            <a:r>
              <a:rPr lang="ru-RU" sz="2800" dirty="0" smtClean="0">
                <a:latin typeface="Times New Roman" pitchFamily="18" charset="0"/>
              </a:rPr>
              <a:t>1:4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293096"/>
            <a:ext cx="3200400" cy="241250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Прибавка</a:t>
            </a:r>
          </a:p>
          <a:p>
            <a:pPr eaLnBrk="1" hangingPunct="1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П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Б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=10</a:t>
            </a:r>
          </a:p>
          <a:p>
            <a:pPr eaLnBrk="1" hangingPunct="1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Мерки:</a:t>
            </a:r>
          </a:p>
          <a:p>
            <a:pPr algn="l" eaLnBrk="1" hangingPunct="1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</a:rPr>
              <a:t>Ст=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30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             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Дтп=38</a:t>
            </a:r>
          </a:p>
          <a:p>
            <a:pPr algn="l" eaLnBrk="1" hangingPunct="1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С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Б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=40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             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Днч=40</a:t>
            </a:r>
          </a:p>
        </p:txBody>
      </p:sp>
      <p:sp>
        <p:nvSpPr>
          <p:cNvPr id="2052" name="Line 7"/>
          <p:cNvSpPr>
            <a:spLocks noChangeShapeType="1"/>
          </p:cNvSpPr>
          <p:nvPr/>
        </p:nvSpPr>
        <p:spPr bwMode="auto">
          <a:xfrm flipV="1">
            <a:off x="8001000" y="4114800"/>
            <a:ext cx="0" cy="2438400"/>
          </a:xfrm>
          <a:prstGeom prst="line">
            <a:avLst/>
          </a:prstGeom>
          <a:noFill/>
          <a:ln w="19050">
            <a:solidFill>
              <a:srgbClr val="008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3" name="Line 8"/>
          <p:cNvSpPr>
            <a:spLocks noChangeShapeType="1"/>
          </p:cNvSpPr>
          <p:nvPr/>
        </p:nvSpPr>
        <p:spPr bwMode="auto">
          <a:xfrm flipH="1">
            <a:off x="5943600" y="4114800"/>
            <a:ext cx="2057400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5943600" y="4114800"/>
            <a:ext cx="0" cy="2438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5" name="Line 10"/>
          <p:cNvSpPr>
            <a:spLocks noChangeShapeType="1"/>
          </p:cNvSpPr>
          <p:nvPr/>
        </p:nvSpPr>
        <p:spPr bwMode="auto">
          <a:xfrm>
            <a:off x="5943600" y="6553200"/>
            <a:ext cx="2057400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6" name="Line 18"/>
          <p:cNvSpPr>
            <a:spLocks noChangeShapeType="1"/>
          </p:cNvSpPr>
          <p:nvPr/>
        </p:nvSpPr>
        <p:spPr bwMode="auto">
          <a:xfrm flipH="1">
            <a:off x="7467600" y="4572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7" name="Line 21"/>
          <p:cNvSpPr>
            <a:spLocks noChangeShapeType="1"/>
          </p:cNvSpPr>
          <p:nvPr/>
        </p:nvSpPr>
        <p:spPr bwMode="auto">
          <a:xfrm>
            <a:off x="7467600" y="4572000"/>
            <a:ext cx="0" cy="9906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8" name="Line 22"/>
          <p:cNvSpPr>
            <a:spLocks noChangeShapeType="1"/>
          </p:cNvSpPr>
          <p:nvPr/>
        </p:nvSpPr>
        <p:spPr bwMode="auto">
          <a:xfrm flipH="1">
            <a:off x="6553200" y="4572000"/>
            <a:ext cx="9144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9" name="Line 23"/>
          <p:cNvSpPr>
            <a:spLocks noChangeShapeType="1"/>
          </p:cNvSpPr>
          <p:nvPr/>
        </p:nvSpPr>
        <p:spPr bwMode="auto">
          <a:xfrm>
            <a:off x="6553200" y="4572000"/>
            <a:ext cx="0" cy="9906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0" name="Line 24"/>
          <p:cNvSpPr>
            <a:spLocks noChangeShapeType="1"/>
          </p:cNvSpPr>
          <p:nvPr/>
        </p:nvSpPr>
        <p:spPr bwMode="auto">
          <a:xfrm>
            <a:off x="6553200" y="5562600"/>
            <a:ext cx="9144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1" name="Line 25"/>
          <p:cNvSpPr>
            <a:spLocks noChangeShapeType="1"/>
          </p:cNvSpPr>
          <p:nvPr/>
        </p:nvSpPr>
        <p:spPr bwMode="auto">
          <a:xfrm flipV="1">
            <a:off x="8001000" y="3276600"/>
            <a:ext cx="0" cy="838200"/>
          </a:xfrm>
          <a:prstGeom prst="line">
            <a:avLst/>
          </a:prstGeom>
          <a:noFill/>
          <a:ln w="19050">
            <a:solidFill>
              <a:srgbClr val="9933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2" name="Line 26"/>
          <p:cNvSpPr>
            <a:spLocks noChangeShapeType="1"/>
          </p:cNvSpPr>
          <p:nvPr/>
        </p:nvSpPr>
        <p:spPr bwMode="auto">
          <a:xfrm flipH="1">
            <a:off x="7162800" y="3276600"/>
            <a:ext cx="8382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3" name="Line 27"/>
          <p:cNvSpPr>
            <a:spLocks noChangeShapeType="1"/>
          </p:cNvSpPr>
          <p:nvPr/>
        </p:nvSpPr>
        <p:spPr bwMode="auto">
          <a:xfrm>
            <a:off x="7162800" y="3276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4" name="Arc 29"/>
          <p:cNvSpPr>
            <a:spLocks/>
          </p:cNvSpPr>
          <p:nvPr/>
        </p:nvSpPr>
        <p:spPr bwMode="auto">
          <a:xfrm flipV="1">
            <a:off x="6096000" y="3276600"/>
            <a:ext cx="10668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1262220398 h 21600"/>
              <a:gd name="T4" fmla="*/ 0 w 21600"/>
              <a:gd name="T5" fmla="*/ 126222039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5" name="Line 30"/>
          <p:cNvSpPr>
            <a:spLocks noChangeShapeType="1"/>
          </p:cNvSpPr>
          <p:nvPr/>
        </p:nvSpPr>
        <p:spPr bwMode="auto">
          <a:xfrm flipV="1">
            <a:off x="8001000" y="16002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6" name="Line 32"/>
          <p:cNvSpPr>
            <a:spLocks noChangeShapeType="1"/>
          </p:cNvSpPr>
          <p:nvPr/>
        </p:nvSpPr>
        <p:spPr bwMode="auto">
          <a:xfrm flipH="1">
            <a:off x="7391400" y="160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7" name="Line 33"/>
          <p:cNvSpPr>
            <a:spLocks noChangeShapeType="1"/>
          </p:cNvSpPr>
          <p:nvPr/>
        </p:nvSpPr>
        <p:spPr bwMode="auto">
          <a:xfrm flipV="1">
            <a:off x="8001000" y="137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8" name="Line 35"/>
          <p:cNvSpPr>
            <a:spLocks noChangeShapeType="1"/>
          </p:cNvSpPr>
          <p:nvPr/>
        </p:nvSpPr>
        <p:spPr bwMode="auto">
          <a:xfrm>
            <a:off x="7391400" y="1600200"/>
            <a:ext cx="609600" cy="1676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9" name="Line 36"/>
          <p:cNvSpPr>
            <a:spLocks noChangeShapeType="1"/>
          </p:cNvSpPr>
          <p:nvPr/>
        </p:nvSpPr>
        <p:spPr bwMode="auto">
          <a:xfrm>
            <a:off x="6553200" y="1600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0" name="Line 37"/>
          <p:cNvSpPr>
            <a:spLocks noChangeShapeType="1"/>
          </p:cNvSpPr>
          <p:nvPr/>
        </p:nvSpPr>
        <p:spPr bwMode="auto">
          <a:xfrm>
            <a:off x="6553200" y="1600200"/>
            <a:ext cx="609600" cy="1676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1" name="Arc 40"/>
          <p:cNvSpPr>
            <a:spLocks/>
          </p:cNvSpPr>
          <p:nvPr/>
        </p:nvSpPr>
        <p:spPr bwMode="auto">
          <a:xfrm flipH="1">
            <a:off x="7391400" y="1371600"/>
            <a:ext cx="609600" cy="228600"/>
          </a:xfrm>
          <a:custGeom>
            <a:avLst/>
            <a:gdLst>
              <a:gd name="T0" fmla="*/ 0 w 21600"/>
              <a:gd name="T1" fmla="*/ 0 h 21600"/>
              <a:gd name="T2" fmla="*/ 485542386 w 21600"/>
              <a:gd name="T3" fmla="*/ 25604789 h 21600"/>
              <a:gd name="T4" fmla="*/ 0 w 21600"/>
              <a:gd name="T5" fmla="*/ 2560478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2" name="Line 41"/>
          <p:cNvSpPr>
            <a:spLocks noChangeShapeType="1"/>
          </p:cNvSpPr>
          <p:nvPr/>
        </p:nvSpPr>
        <p:spPr bwMode="auto">
          <a:xfrm flipV="1">
            <a:off x="8001000" y="533400"/>
            <a:ext cx="0" cy="838200"/>
          </a:xfrm>
          <a:prstGeom prst="line">
            <a:avLst/>
          </a:prstGeom>
          <a:noFill/>
          <a:ln w="19050">
            <a:solidFill>
              <a:srgbClr val="0000FF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3" name="Arc 42"/>
          <p:cNvSpPr>
            <a:spLocks/>
          </p:cNvSpPr>
          <p:nvPr/>
        </p:nvSpPr>
        <p:spPr bwMode="auto">
          <a:xfrm flipH="1">
            <a:off x="6553200" y="533400"/>
            <a:ext cx="1447800" cy="1066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4" name="Line 43"/>
          <p:cNvSpPr>
            <a:spLocks noChangeShapeType="1"/>
          </p:cNvSpPr>
          <p:nvPr/>
        </p:nvSpPr>
        <p:spPr bwMode="auto">
          <a:xfrm flipV="1">
            <a:off x="4876800" y="3352800"/>
            <a:ext cx="0" cy="3276600"/>
          </a:xfrm>
          <a:prstGeom prst="line">
            <a:avLst/>
          </a:prstGeom>
          <a:noFill/>
          <a:ln w="1905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5" name="Line 44"/>
          <p:cNvSpPr>
            <a:spLocks noChangeShapeType="1"/>
          </p:cNvSpPr>
          <p:nvPr/>
        </p:nvSpPr>
        <p:spPr bwMode="auto">
          <a:xfrm flipH="1">
            <a:off x="4495800" y="6629400"/>
            <a:ext cx="381000" cy="0"/>
          </a:xfrm>
          <a:prstGeom prst="line">
            <a:avLst/>
          </a:prstGeom>
          <a:noFill/>
          <a:ln w="1905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6" name="Line 45"/>
          <p:cNvSpPr>
            <a:spLocks noChangeShapeType="1"/>
          </p:cNvSpPr>
          <p:nvPr/>
        </p:nvSpPr>
        <p:spPr bwMode="auto">
          <a:xfrm flipV="1">
            <a:off x="4495800" y="3352800"/>
            <a:ext cx="0" cy="3276600"/>
          </a:xfrm>
          <a:prstGeom prst="line">
            <a:avLst/>
          </a:prstGeom>
          <a:noFill/>
          <a:ln w="1905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7" name="Line 46"/>
          <p:cNvSpPr>
            <a:spLocks noChangeShapeType="1"/>
          </p:cNvSpPr>
          <p:nvPr/>
        </p:nvSpPr>
        <p:spPr bwMode="auto">
          <a:xfrm>
            <a:off x="4495800" y="3352800"/>
            <a:ext cx="381000" cy="0"/>
          </a:xfrm>
          <a:prstGeom prst="line">
            <a:avLst/>
          </a:prstGeom>
          <a:noFill/>
          <a:ln w="1905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8" name="Line 49"/>
          <p:cNvSpPr>
            <a:spLocks noChangeShapeType="1"/>
          </p:cNvSpPr>
          <p:nvPr/>
        </p:nvSpPr>
        <p:spPr bwMode="auto">
          <a:xfrm>
            <a:off x="685800" y="914400"/>
            <a:ext cx="3581400" cy="0"/>
          </a:xfrm>
          <a:prstGeom prst="line">
            <a:avLst/>
          </a:prstGeom>
          <a:noFill/>
          <a:ln w="19050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9" name="Line 50"/>
          <p:cNvSpPr>
            <a:spLocks noChangeShapeType="1"/>
          </p:cNvSpPr>
          <p:nvPr/>
        </p:nvSpPr>
        <p:spPr bwMode="auto">
          <a:xfrm>
            <a:off x="685800" y="914400"/>
            <a:ext cx="0" cy="3352800"/>
          </a:xfrm>
          <a:prstGeom prst="line">
            <a:avLst/>
          </a:prstGeom>
          <a:noFill/>
          <a:ln w="19050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0" name="Line 51"/>
          <p:cNvSpPr>
            <a:spLocks noChangeShapeType="1"/>
          </p:cNvSpPr>
          <p:nvPr/>
        </p:nvSpPr>
        <p:spPr bwMode="auto">
          <a:xfrm flipV="1">
            <a:off x="685800" y="914400"/>
            <a:ext cx="3581400" cy="3352800"/>
          </a:xfrm>
          <a:prstGeom prst="line">
            <a:avLst/>
          </a:prstGeom>
          <a:noFill/>
          <a:ln w="19050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1" name="Line 54"/>
          <p:cNvSpPr>
            <a:spLocks noChangeShapeType="1"/>
          </p:cNvSpPr>
          <p:nvPr/>
        </p:nvSpPr>
        <p:spPr bwMode="auto">
          <a:xfrm>
            <a:off x="6096000" y="4114800"/>
            <a:ext cx="19050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2" name="Line 55"/>
          <p:cNvSpPr>
            <a:spLocks noChangeShapeType="1"/>
          </p:cNvSpPr>
          <p:nvPr/>
        </p:nvSpPr>
        <p:spPr bwMode="auto">
          <a:xfrm>
            <a:off x="7162800" y="3276600"/>
            <a:ext cx="838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3" name="TextBox 36"/>
          <p:cNvSpPr txBox="1">
            <a:spLocks noChangeArrowheads="1"/>
          </p:cNvSpPr>
          <p:nvPr/>
        </p:nvSpPr>
        <p:spPr bwMode="auto">
          <a:xfrm>
            <a:off x="4267200" y="7620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А</a:t>
            </a:r>
            <a:r>
              <a:rPr lang="ru-RU" sz="1400">
                <a:cs typeface="Times New Roman" pitchFamily="18" charset="0"/>
              </a:rPr>
              <a:t>1</a:t>
            </a:r>
          </a:p>
        </p:txBody>
      </p:sp>
      <p:sp>
        <p:nvSpPr>
          <p:cNvPr id="2084" name="TextBox 37"/>
          <p:cNvSpPr txBox="1">
            <a:spLocks noChangeArrowheads="1"/>
          </p:cNvSpPr>
          <p:nvPr/>
        </p:nvSpPr>
        <p:spPr bwMode="auto">
          <a:xfrm>
            <a:off x="304800" y="762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А</a:t>
            </a:r>
          </a:p>
        </p:txBody>
      </p:sp>
      <p:sp>
        <p:nvSpPr>
          <p:cNvPr id="2085" name="TextBox 38"/>
          <p:cNvSpPr txBox="1">
            <a:spLocks noChangeArrowheads="1"/>
          </p:cNvSpPr>
          <p:nvPr/>
        </p:nvSpPr>
        <p:spPr bwMode="auto">
          <a:xfrm>
            <a:off x="304800" y="41910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А</a:t>
            </a:r>
            <a:r>
              <a:rPr lang="ru-RU" sz="1400">
                <a:cs typeface="Times New Roman" pitchFamily="18" charset="0"/>
              </a:rPr>
              <a:t>2</a:t>
            </a:r>
          </a:p>
        </p:txBody>
      </p:sp>
      <p:sp>
        <p:nvSpPr>
          <p:cNvPr id="2086" name="TextBox 39"/>
          <p:cNvSpPr txBox="1">
            <a:spLocks noChangeArrowheads="1"/>
          </p:cNvSpPr>
          <p:nvPr/>
        </p:nvSpPr>
        <p:spPr bwMode="auto">
          <a:xfrm>
            <a:off x="4876800" y="63246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П</a:t>
            </a:r>
          </a:p>
        </p:txBody>
      </p:sp>
      <p:sp>
        <p:nvSpPr>
          <p:cNvPr id="2087" name="TextBox 40"/>
          <p:cNvSpPr txBox="1">
            <a:spLocks noChangeArrowheads="1"/>
          </p:cNvSpPr>
          <p:nvPr/>
        </p:nvSpPr>
        <p:spPr bwMode="auto">
          <a:xfrm>
            <a:off x="5562600" y="63246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Н</a:t>
            </a:r>
            <a:r>
              <a:rPr lang="ru-RU" sz="1400">
                <a:cs typeface="Times New Roman" pitchFamily="18" charset="0"/>
              </a:rPr>
              <a:t>1</a:t>
            </a:r>
          </a:p>
        </p:txBody>
      </p:sp>
      <p:sp>
        <p:nvSpPr>
          <p:cNvPr id="2088" name="TextBox 41"/>
          <p:cNvSpPr txBox="1">
            <a:spLocks noChangeArrowheads="1"/>
          </p:cNvSpPr>
          <p:nvPr/>
        </p:nvSpPr>
        <p:spPr bwMode="auto">
          <a:xfrm>
            <a:off x="4038600" y="6324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П</a:t>
            </a:r>
            <a:r>
              <a:rPr lang="ru-RU" sz="1400">
                <a:cs typeface="Times New Roman" pitchFamily="18" charset="0"/>
              </a:rPr>
              <a:t>1</a:t>
            </a:r>
          </a:p>
        </p:txBody>
      </p:sp>
      <p:sp>
        <p:nvSpPr>
          <p:cNvPr id="2089" name="TextBox 42"/>
          <p:cNvSpPr txBox="1">
            <a:spLocks noChangeArrowheads="1"/>
          </p:cNvSpPr>
          <p:nvPr/>
        </p:nvSpPr>
        <p:spPr bwMode="auto">
          <a:xfrm>
            <a:off x="4038600" y="3124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П</a:t>
            </a:r>
            <a:r>
              <a:rPr lang="ru-RU" sz="1400">
                <a:cs typeface="Times New Roman" pitchFamily="18" charset="0"/>
              </a:rPr>
              <a:t>2</a:t>
            </a:r>
          </a:p>
        </p:txBody>
      </p:sp>
      <p:sp>
        <p:nvSpPr>
          <p:cNvPr id="2090" name="TextBox 44"/>
          <p:cNvSpPr txBox="1">
            <a:spLocks noChangeArrowheads="1"/>
          </p:cNvSpPr>
          <p:nvPr/>
        </p:nvSpPr>
        <p:spPr bwMode="auto">
          <a:xfrm>
            <a:off x="4876800" y="31242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П</a:t>
            </a:r>
            <a:r>
              <a:rPr lang="ru-RU" sz="1400">
                <a:cs typeface="Times New Roman" pitchFamily="18" charset="0"/>
              </a:rPr>
              <a:t>3</a:t>
            </a:r>
          </a:p>
        </p:txBody>
      </p:sp>
      <p:sp>
        <p:nvSpPr>
          <p:cNvPr id="2091" name="TextBox 45"/>
          <p:cNvSpPr txBox="1">
            <a:spLocks noChangeArrowheads="1"/>
          </p:cNvSpPr>
          <p:nvPr/>
        </p:nvSpPr>
        <p:spPr bwMode="auto">
          <a:xfrm>
            <a:off x="7924800" y="6324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Н</a:t>
            </a:r>
          </a:p>
        </p:txBody>
      </p:sp>
      <p:sp>
        <p:nvSpPr>
          <p:cNvPr id="2092" name="TextBox 46"/>
          <p:cNvSpPr txBox="1">
            <a:spLocks noChangeArrowheads="1"/>
          </p:cNvSpPr>
          <p:nvPr/>
        </p:nvSpPr>
        <p:spPr bwMode="auto">
          <a:xfrm>
            <a:off x="6248400" y="4267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К</a:t>
            </a:r>
            <a:r>
              <a:rPr lang="ru-RU" sz="1400">
                <a:cs typeface="Times New Roman" pitchFamily="18" charset="0"/>
              </a:rPr>
              <a:t>2</a:t>
            </a:r>
          </a:p>
        </p:txBody>
      </p:sp>
      <p:sp>
        <p:nvSpPr>
          <p:cNvPr id="2093" name="TextBox 47"/>
          <p:cNvSpPr txBox="1">
            <a:spLocks noChangeArrowheads="1"/>
          </p:cNvSpPr>
          <p:nvPr/>
        </p:nvSpPr>
        <p:spPr bwMode="auto">
          <a:xfrm>
            <a:off x="6248400" y="5486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К</a:t>
            </a:r>
            <a:r>
              <a:rPr lang="ru-RU" sz="1400">
                <a:cs typeface="Times New Roman" pitchFamily="18" charset="0"/>
              </a:rPr>
              <a:t>3</a:t>
            </a:r>
          </a:p>
        </p:txBody>
      </p:sp>
      <p:sp>
        <p:nvSpPr>
          <p:cNvPr id="2094" name="TextBox 48"/>
          <p:cNvSpPr txBox="1">
            <a:spLocks noChangeArrowheads="1"/>
          </p:cNvSpPr>
          <p:nvPr/>
        </p:nvSpPr>
        <p:spPr bwMode="auto">
          <a:xfrm>
            <a:off x="7391400" y="5486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К</a:t>
            </a:r>
            <a:r>
              <a:rPr lang="ru-RU" sz="1400">
                <a:cs typeface="Times New Roman" pitchFamily="18" charset="0"/>
              </a:rPr>
              <a:t>4</a:t>
            </a:r>
          </a:p>
        </p:txBody>
      </p:sp>
      <p:sp>
        <p:nvSpPr>
          <p:cNvPr id="2095" name="TextBox 49"/>
          <p:cNvSpPr txBox="1">
            <a:spLocks noChangeArrowheads="1"/>
          </p:cNvSpPr>
          <p:nvPr/>
        </p:nvSpPr>
        <p:spPr bwMode="auto">
          <a:xfrm>
            <a:off x="7391400" y="4267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cs typeface="Times New Roman" pitchFamily="18" charset="0"/>
              </a:rPr>
              <a:t>К</a:t>
            </a:r>
            <a:r>
              <a:rPr lang="ru-RU" sz="1600">
                <a:cs typeface="Times New Roman" pitchFamily="18" charset="0"/>
              </a:rPr>
              <a:t>1</a:t>
            </a:r>
          </a:p>
        </p:txBody>
      </p:sp>
      <p:sp>
        <p:nvSpPr>
          <p:cNvPr id="2096" name="TextBox 50"/>
          <p:cNvSpPr txBox="1">
            <a:spLocks noChangeArrowheads="1"/>
          </p:cNvSpPr>
          <p:nvPr/>
        </p:nvSpPr>
        <p:spPr bwMode="auto">
          <a:xfrm>
            <a:off x="5562600" y="3810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Т</a:t>
            </a:r>
            <a:r>
              <a:rPr lang="ru-RU" sz="1400">
                <a:cs typeface="Times New Roman" pitchFamily="18" charset="0"/>
              </a:rPr>
              <a:t>1</a:t>
            </a:r>
          </a:p>
        </p:txBody>
      </p:sp>
      <p:sp>
        <p:nvSpPr>
          <p:cNvPr id="2097" name="Text Box 50"/>
          <p:cNvSpPr txBox="1">
            <a:spLocks noChangeArrowheads="1"/>
          </p:cNvSpPr>
          <p:nvPr/>
        </p:nvSpPr>
        <p:spPr bwMode="auto">
          <a:xfrm>
            <a:off x="7924800" y="3810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" charset="0"/>
              </a:rPr>
              <a:t>Т</a:t>
            </a:r>
          </a:p>
        </p:txBody>
      </p:sp>
      <p:sp>
        <p:nvSpPr>
          <p:cNvPr id="2098" name="Text Box 51"/>
          <p:cNvSpPr txBox="1">
            <a:spLocks noChangeArrowheads="1"/>
          </p:cNvSpPr>
          <p:nvPr/>
        </p:nvSpPr>
        <p:spPr bwMode="auto">
          <a:xfrm>
            <a:off x="7086600" y="3810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Т</a:t>
            </a:r>
            <a:r>
              <a:rPr lang="ru-RU" sz="1400"/>
              <a:t>2</a:t>
            </a:r>
            <a:endParaRPr lang="ru-RU"/>
          </a:p>
        </p:txBody>
      </p:sp>
      <p:sp>
        <p:nvSpPr>
          <p:cNvPr id="2099" name="Text Box 52"/>
          <p:cNvSpPr txBox="1">
            <a:spLocks noChangeArrowheads="1"/>
          </p:cNvSpPr>
          <p:nvPr/>
        </p:nvSpPr>
        <p:spPr bwMode="auto">
          <a:xfrm>
            <a:off x="8001000" y="3124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</a:t>
            </a:r>
          </a:p>
        </p:txBody>
      </p:sp>
      <p:sp>
        <p:nvSpPr>
          <p:cNvPr id="2100" name="Text Box 53"/>
          <p:cNvSpPr txBox="1">
            <a:spLocks noChangeArrowheads="1"/>
          </p:cNvSpPr>
          <p:nvPr/>
        </p:nvSpPr>
        <p:spPr bwMode="auto">
          <a:xfrm>
            <a:off x="6781800" y="3124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</a:t>
            </a:r>
            <a:r>
              <a:rPr lang="ru-RU" sz="1400"/>
              <a:t>1</a:t>
            </a:r>
            <a:endParaRPr lang="ru-RU"/>
          </a:p>
        </p:txBody>
      </p:sp>
      <p:sp>
        <p:nvSpPr>
          <p:cNvPr id="2101" name="Text Box 55"/>
          <p:cNvSpPr txBox="1">
            <a:spLocks noChangeArrowheads="1"/>
          </p:cNvSpPr>
          <p:nvPr/>
        </p:nvSpPr>
        <p:spPr bwMode="auto">
          <a:xfrm>
            <a:off x="8001000" y="1447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</a:t>
            </a:r>
          </a:p>
        </p:txBody>
      </p:sp>
      <p:sp>
        <p:nvSpPr>
          <p:cNvPr id="2102" name="Text Box 56"/>
          <p:cNvSpPr txBox="1">
            <a:spLocks noChangeArrowheads="1"/>
          </p:cNvSpPr>
          <p:nvPr/>
        </p:nvSpPr>
        <p:spPr bwMode="auto">
          <a:xfrm>
            <a:off x="7391400" y="1524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</a:t>
            </a:r>
            <a:r>
              <a:rPr lang="ru-RU" sz="1400"/>
              <a:t>1</a:t>
            </a:r>
            <a:endParaRPr lang="ru-RU"/>
          </a:p>
        </p:txBody>
      </p:sp>
      <p:sp>
        <p:nvSpPr>
          <p:cNvPr id="2103" name="Text Box 57"/>
          <p:cNvSpPr txBox="1">
            <a:spLocks noChangeArrowheads="1"/>
          </p:cNvSpPr>
          <p:nvPr/>
        </p:nvSpPr>
        <p:spPr bwMode="auto">
          <a:xfrm>
            <a:off x="6172200" y="1447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</a:t>
            </a:r>
            <a:r>
              <a:rPr lang="ru-RU" sz="1400"/>
              <a:t>3</a:t>
            </a:r>
            <a:endParaRPr lang="ru-RU"/>
          </a:p>
        </p:txBody>
      </p:sp>
      <p:sp>
        <p:nvSpPr>
          <p:cNvPr id="2104" name="Text Box 58"/>
          <p:cNvSpPr txBox="1">
            <a:spLocks noChangeArrowheads="1"/>
          </p:cNvSpPr>
          <p:nvPr/>
        </p:nvSpPr>
        <p:spPr bwMode="auto">
          <a:xfrm>
            <a:off x="8001000" y="1066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</a:t>
            </a:r>
            <a:r>
              <a:rPr lang="ru-RU" sz="1400"/>
              <a:t>2</a:t>
            </a:r>
            <a:endParaRPr lang="ru-RU"/>
          </a:p>
        </p:txBody>
      </p:sp>
      <p:sp>
        <p:nvSpPr>
          <p:cNvPr id="2105" name="Text Box 59"/>
          <p:cNvSpPr txBox="1">
            <a:spLocks noChangeArrowheads="1"/>
          </p:cNvSpPr>
          <p:nvPr/>
        </p:nvSpPr>
        <p:spPr bwMode="auto">
          <a:xfrm>
            <a:off x="8001000" y="381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</a:t>
            </a:r>
            <a:r>
              <a:rPr lang="ru-RU" sz="1400"/>
              <a:t>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4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30425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420888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-повторить записи в тетради;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-принести миллиметровую бумагу для     построения чертежа фартука в М 1:1.</a:t>
            </a:r>
            <a:endParaRPr lang="ru-RU" sz="3200" dirty="0"/>
          </a:p>
        </p:txBody>
      </p:sp>
      <p:pic>
        <p:nvPicPr>
          <p:cNvPr id="4" name="Рисунок 3" descr="http://www.relef.ru/data/catalog/products/1573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149080"/>
            <a:ext cx="2880320" cy="207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32048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Презентацию составили: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Гостева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А.В., учитель технологии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МБОУ гимназии №7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г.Чехова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Бичевина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Р.У., учитель технологии МБОУ СОШ №3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г.Чехова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03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346</TotalTime>
  <Words>125</Words>
  <Application>Microsoft Office PowerPoint</Application>
  <PresentationFormat>Экран (4:3)</PresentationFormat>
  <Paragraphs>85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Тема: Конструирование фартука  Практическая работа: «Построение чертежа фартука в М 1:4»  Цели: - ознакомиться с приемами конструирования; - научиться выполнять конструкцию фартука и косынки, читать и оформлять чертеж. </vt:lpstr>
      <vt:lpstr>Классификация одежды по назначению</vt:lpstr>
      <vt:lpstr>Конструирование – построение чертежей деталей одежды</vt:lpstr>
      <vt:lpstr>Знаки и линии, применяемые при построении чертежей</vt:lpstr>
      <vt:lpstr>Конструирование фартука в м 1:4</vt:lpstr>
      <vt:lpstr>Масштаб</vt:lpstr>
      <vt:lpstr>Конструирование фартука в м 1:4</vt:lpstr>
      <vt:lpstr>Домашнее задание: </vt:lpstr>
      <vt:lpstr>             Презентацию составили:  Гостева А.В., учитель технологии МБОУ гимназии №7 г.Чехова  Бичевина Р.У., учитель технологии МБОУ СОШ №3 г.Чехова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правила построения чертежей Практическая работа «Конструирование фартука в М 1:4»</dc:title>
  <dc:creator>Раиля</dc:creator>
  <cp:lastModifiedBy>torben</cp:lastModifiedBy>
  <cp:revision>62</cp:revision>
  <dcterms:created xsi:type="dcterms:W3CDTF">2013-01-13T14:34:49Z</dcterms:created>
  <dcterms:modified xsi:type="dcterms:W3CDTF">2013-01-26T08:10:28Z</dcterms:modified>
</cp:coreProperties>
</file>