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69" r:id="rId2"/>
    <p:sldId id="270" r:id="rId3"/>
    <p:sldId id="272" r:id="rId4"/>
    <p:sldId id="308" r:id="rId5"/>
    <p:sldId id="276" r:id="rId6"/>
    <p:sldId id="288" r:id="rId7"/>
    <p:sldId id="290" r:id="rId8"/>
    <p:sldId id="306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5" r:id="rId19"/>
    <p:sldId id="323" r:id="rId20"/>
    <p:sldId id="322" r:id="rId21"/>
    <p:sldId id="310" r:id="rId22"/>
    <p:sldId id="304" r:id="rId23"/>
    <p:sldId id="291" r:id="rId24"/>
    <p:sldId id="32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33"/>
    <a:srgbClr val="9900CC"/>
    <a:srgbClr val="D1D452"/>
    <a:srgbClr val="CC0000"/>
    <a:srgbClr val="006600"/>
    <a:srgbClr val="6B57E3"/>
    <a:srgbClr val="E6BC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18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7C885AC-0031-41A0-9AA7-0325ADB3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b="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2060-4960-4296-AA23-0FA693E6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8110-EB6F-48B4-9F92-EE23DF41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E8FE-3ED6-4C15-B823-9A9EC57BA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A34E-F1D5-4B89-9229-D97BB9F04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CBFD-8CD1-48FD-A8EB-FB220055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A6A8-F2EB-466E-ADD4-E59AC3E76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D8E7-ACF6-46C2-A984-FF830FC7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B480-B266-4B02-A605-11F99293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8554-CE56-4344-93DE-71E726F55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F699-1746-4239-8A08-14627268C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DCE-F72A-4811-8FE3-C84CF7E19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9473-7CEA-4D3E-B7AD-C9026B42B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 b="0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8" name="Picture 4" descr="minispir"/>
          <p:cNvPicPr>
            <a:picLocks noChangeAspect="1" noChangeArrowheads="1"/>
          </p:cNvPicPr>
          <p:nvPr/>
        </p:nvPicPr>
        <p:blipFill>
          <a:blip r:embed="rId14" cstate="email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inispir"/>
          <p:cNvPicPr>
            <a:picLocks noChangeAspect="1" noChangeArrowheads="1"/>
          </p:cNvPicPr>
          <p:nvPr/>
        </p:nvPicPr>
        <p:blipFill>
          <a:blip r:embed="rId14" cstate="email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55D0B4F-D5F0-4DD9-BE58-EF83C4911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slide" Target="slide15.x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17.x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slide" Target="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993366"/>
                </a:solidFill>
              </a:rPr>
              <a:t>ТЕМА УРОКА: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900" b="1" i="1" smtClean="0">
                <a:solidFill>
                  <a:srgbClr val="FFCC66"/>
                </a:solidFill>
              </a:rPr>
              <a:t> </a:t>
            </a:r>
            <a:r>
              <a:rPr lang="ru-RU" sz="4800" b="1" i="1" smtClean="0">
                <a:solidFill>
                  <a:srgbClr val="008000"/>
                </a:solidFill>
              </a:rPr>
              <a:t>« СЛОЖЕНИЕ</a:t>
            </a:r>
            <a:r>
              <a:rPr lang="ru-RU" sz="3900" b="1" i="1" smtClean="0">
                <a:solidFill>
                  <a:srgbClr val="0080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FF3300"/>
                </a:solidFill>
              </a:rPr>
              <a:t>ПОЛОЖИТЕЛЬНЫХ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008000"/>
                </a:solidFill>
              </a:rPr>
              <a:t>И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400" b="1" i="1" smtClean="0">
                <a:solidFill>
                  <a:srgbClr val="333399"/>
                </a:solidFill>
              </a:rPr>
              <a:t>ОТРИЦАТЕЛЬНЫХ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008000"/>
                </a:solidFill>
              </a:rPr>
              <a:t>ЧИСЕЛ»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800" b="1" i="1" smtClean="0">
              <a:solidFill>
                <a:srgbClr val="008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85938" y="2500313"/>
            <a:ext cx="6337300" cy="8636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92275" y="4149725"/>
            <a:ext cx="6480175" cy="7921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8175" y="1412875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>
                <a:solidFill>
                  <a:srgbClr val="FF0000"/>
                </a:solidFill>
                <a:latin typeface="Arial" charset="0"/>
              </a:rPr>
              <a:t>НЕ ВСЕГДА!</a:t>
            </a:r>
          </a:p>
        </p:txBody>
      </p:sp>
      <p:sp>
        <p:nvSpPr>
          <p:cNvPr id="16387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187450" y="4941888"/>
            <a:ext cx="1728788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PBrush" r:id="rId3" imgW="5342857" imgH="5733333" progId="">
              <p:embed/>
            </p:oleObj>
          </a:graphicData>
        </a:graphic>
      </p:graphicFrame>
      <p:grpSp>
        <p:nvGrpSpPr>
          <p:cNvPr id="2057" name="Group 6"/>
          <p:cNvGrpSpPr>
            <a:grpSpLocks/>
          </p:cNvGrpSpPr>
          <p:nvPr/>
        </p:nvGrpSpPr>
        <p:grpSpPr bwMode="auto">
          <a:xfrm>
            <a:off x="0" y="3438525"/>
            <a:ext cx="4570413" cy="3419475"/>
            <a:chOff x="0" y="2153"/>
            <a:chExt cx="2879" cy="2154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2053" name="Object 8"/>
            <p:cNvGraphicFramePr>
              <a:graphicFrameLocks noChangeAspect="1"/>
            </p:cNvGraphicFramePr>
            <p:nvPr/>
          </p:nvGraphicFramePr>
          <p:xfrm>
            <a:off x="1273" y="2290"/>
            <a:ext cx="217" cy="406"/>
          </p:xfrm>
          <a:graphic>
            <a:graphicData uri="http://schemas.openxmlformats.org/presentationml/2006/ole">
              <p:oleObj spid="_x0000_s2053" name="Формула" r:id="rId4" imgW="114120" imgH="215640" progId="Equation.3">
                <p:embed/>
              </p:oleObj>
            </a:graphicData>
          </a:graphic>
        </p:graphicFrame>
        <p:sp>
          <p:nvSpPr>
            <p:cNvPr id="2074" name="Text Box 9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" action="ppaction://hlinkshowjump?jump=nextslide"/>
                </a:rPr>
                <a:t>А) </a:t>
              </a:r>
              <a:r>
                <a:rPr lang="ru-RU" sz="2000">
                  <a:latin typeface="Arial" charset="0"/>
                </a:rPr>
                <a:t>-3</a:t>
              </a:r>
            </a:p>
          </p:txBody>
        </p:sp>
        <p:sp>
          <p:nvSpPr>
            <p:cNvPr id="2075" name="Text Box 10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" action="ppaction://hlinkshowjump?jump=nextslide"/>
                </a:rPr>
                <a:t>Б) </a:t>
              </a:r>
              <a:r>
                <a:rPr lang="ru-RU" sz="2000">
                  <a:latin typeface="Arial" charset="0"/>
                </a:rPr>
                <a:t>4</a:t>
              </a:r>
            </a:p>
          </p:txBody>
        </p:sp>
        <p:sp>
          <p:nvSpPr>
            <p:cNvPr id="2076" name="Text Box 11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rId5" action="ppaction://hlinksldjump"/>
                </a:rPr>
                <a:t>В</a:t>
              </a:r>
              <a:r>
                <a:rPr lang="ru-RU" sz="1800">
                  <a:latin typeface="Arial" charset="0"/>
                  <a:hlinkClick r:id="rId6" action="ppaction://hlinksldjump"/>
                </a:rPr>
                <a:t>) </a:t>
              </a:r>
              <a:r>
                <a:rPr lang="ru-RU" sz="2000">
                  <a:latin typeface="Arial" charset="0"/>
                </a:rPr>
                <a:t>-4</a:t>
              </a:r>
            </a:p>
          </p:txBody>
        </p:sp>
        <p:sp>
          <p:nvSpPr>
            <p:cNvPr id="2077" name="Text Box 12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>
                <a:latin typeface="Arial" charset="0"/>
              </a:endParaRPr>
            </a:p>
          </p:txBody>
        </p:sp>
      </p:grpSp>
      <p:grpSp>
        <p:nvGrpSpPr>
          <p:cNvPr id="2058" name="Group 13"/>
          <p:cNvGrpSpPr>
            <a:grpSpLocks/>
          </p:cNvGrpSpPr>
          <p:nvPr/>
        </p:nvGrpSpPr>
        <p:grpSpPr bwMode="auto">
          <a:xfrm>
            <a:off x="4570413" y="0"/>
            <a:ext cx="4570412" cy="3419475"/>
            <a:chOff x="2879" y="0"/>
            <a:chExt cx="2879" cy="2154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052" name="Object 15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p:oleObj spid="_x0000_s2052" name="Формула" r:id="rId7" imgW="114120" imgH="215640" progId="Equation.3">
                <p:embed/>
              </p:oleObj>
            </a:graphicData>
          </a:graphic>
        </p:graphicFrame>
        <p:sp>
          <p:nvSpPr>
            <p:cNvPr id="2069" name="Text Box 16"/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чисел с разными знаками</a:t>
              </a:r>
            </a:p>
          </p:txBody>
        </p:sp>
        <p:sp>
          <p:nvSpPr>
            <p:cNvPr id="2070" name="Text Box 17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отрицательных чисел</a:t>
              </a:r>
            </a:p>
          </p:txBody>
        </p:sp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положительных чисел </a:t>
              </a:r>
            </a:p>
          </p:txBody>
        </p:sp>
        <p:sp>
          <p:nvSpPr>
            <p:cNvPr id="2072" name="Text Box 19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grpSp>
        <p:nvGrpSpPr>
          <p:cNvPr id="2059" name="Group 20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2051" name="Object 22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p:oleObj spid="_x0000_s2051" name="Формула" r:id="rId8" imgW="114120" imgH="215640" progId="Equation.3">
                <p:embed/>
              </p:oleObj>
            </a:graphicData>
          </a:graphic>
        </p:graphicFrame>
        <p:sp>
          <p:nvSpPr>
            <p:cNvPr id="2064" name="Text Box 23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10</a:t>
              </a:r>
            </a:p>
          </p:txBody>
        </p:sp>
        <p:sp>
          <p:nvSpPr>
            <p:cNvPr id="2065" name="Text Box 24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1,4</a:t>
              </a:r>
            </a:p>
          </p:txBody>
        </p:sp>
        <p:sp>
          <p:nvSpPr>
            <p:cNvPr id="2066" name="Text Box 25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-1,4</a:t>
              </a:r>
            </a:p>
          </p:txBody>
        </p:sp>
        <p:sp>
          <p:nvSpPr>
            <p:cNvPr id="2067" name="Text Box 26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107950" y="3595688"/>
            <a:ext cx="407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2) Найти сумму двух чисел: </a:t>
            </a:r>
          </a:p>
          <a:p>
            <a:r>
              <a:rPr lang="ru-RU" sz="2400"/>
              <a:t> -3,5+(-0,5)</a:t>
            </a:r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>
            <a:off x="4643438" y="139700"/>
            <a:ext cx="351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3) Модули вычитаются </a:t>
            </a:r>
          </a:p>
          <a:p>
            <a:r>
              <a:rPr lang="ru-RU" sz="2400"/>
              <a:t>     при сложении двух…</a:t>
            </a:r>
          </a:p>
        </p:txBody>
      </p:sp>
      <p:sp>
        <p:nvSpPr>
          <p:cNvPr id="2062" name="Text Box 33"/>
          <p:cNvSpPr txBox="1">
            <a:spLocks noChangeArrowheads="1"/>
          </p:cNvSpPr>
          <p:nvPr/>
        </p:nvSpPr>
        <p:spPr bwMode="auto">
          <a:xfrm>
            <a:off x="4859338" y="3644900"/>
            <a:ext cx="366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4) Выполни действие: 5,7+(-4,3)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08175" y="1412875"/>
            <a:ext cx="4968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>
                <a:solidFill>
                  <a:srgbClr val="FF0000"/>
                </a:solidFill>
                <a:latin typeface="Arial" charset="0"/>
              </a:rPr>
              <a:t>ВСПОМНИ ПРАВИЛО!</a:t>
            </a:r>
          </a:p>
        </p:txBody>
      </p:sp>
      <p:sp>
        <p:nvSpPr>
          <p:cNvPr id="1741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187450" y="4941888"/>
            <a:ext cx="1728788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Точечный рисунок" r:id="rId3" imgW="5342857" imgH="5733333" progId="Paint.Picture">
              <p:embed/>
            </p:oleObj>
          </a:graphicData>
        </a:graphic>
      </p:graphicFrame>
      <p:grpSp>
        <p:nvGrpSpPr>
          <p:cNvPr id="3080" name="Group 6"/>
          <p:cNvGrpSpPr>
            <a:grpSpLocks/>
          </p:cNvGrpSpPr>
          <p:nvPr/>
        </p:nvGrpSpPr>
        <p:grpSpPr bwMode="auto">
          <a:xfrm>
            <a:off x="4570413" y="0"/>
            <a:ext cx="4570412" cy="3676650"/>
            <a:chOff x="2879" y="0"/>
            <a:chExt cx="2879" cy="2316"/>
          </a:xfrm>
        </p:grpSpPr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3076" name="Object 8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p:oleObj spid="_x0000_s3076" name="Формула" r:id="rId4" imgW="114120" imgH="215640" progId="Equation.3">
                <p:embed/>
              </p:oleObj>
            </a:graphicData>
          </a:graphic>
        </p:graphicFrame>
        <p:sp>
          <p:nvSpPr>
            <p:cNvPr id="3090" name="Text Box 9"/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rId5" action="ppaction://hlinksldjump"/>
                </a:rPr>
                <a:t>А) </a:t>
              </a:r>
              <a:r>
                <a:rPr lang="ru-RU" sz="2000"/>
                <a:t>чисел с разными знаками</a:t>
              </a:r>
            </a:p>
            <a:p>
              <a:pPr>
                <a:spcBef>
                  <a:spcPct val="50000"/>
                </a:spcBef>
              </a:pPr>
              <a:endParaRPr lang="ru-RU" sz="2000">
                <a:latin typeface="Arial" charset="0"/>
              </a:endParaRPr>
            </a:p>
          </p:txBody>
        </p:sp>
        <p:sp>
          <p:nvSpPr>
            <p:cNvPr id="3091" name="Text Box 10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Б) </a:t>
              </a:r>
              <a:r>
                <a:rPr lang="ru-RU" sz="2000"/>
                <a:t>отрицательных чисел </a:t>
              </a:r>
              <a:endParaRPr lang="ru-RU" sz="2000" b="0">
                <a:latin typeface="Arial" charset="0"/>
              </a:endParaRPr>
            </a:p>
          </p:txBody>
        </p:sp>
        <p:sp>
          <p:nvSpPr>
            <p:cNvPr id="3092" name="Text Box 11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В) </a:t>
              </a:r>
              <a:r>
                <a:rPr lang="ru-RU" sz="2000"/>
                <a:t>положительных чисел</a:t>
              </a:r>
              <a:r>
                <a:rPr lang="ru-RU" sz="2000" b="0"/>
                <a:t> </a:t>
              </a:r>
            </a:p>
            <a:p>
              <a:pPr>
                <a:spcBef>
                  <a:spcPct val="50000"/>
                </a:spcBef>
              </a:pPr>
              <a:endParaRPr lang="ru-RU" sz="2000" b="0">
                <a:latin typeface="Arial" charset="0"/>
              </a:endParaRPr>
            </a:p>
          </p:txBody>
        </p:sp>
        <p:sp>
          <p:nvSpPr>
            <p:cNvPr id="3093" name="Text Box 12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grpSp>
        <p:nvGrpSpPr>
          <p:cNvPr id="3081" name="Group 13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3075" name="Object 15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p:oleObj spid="_x0000_s3075" name="Формула" r:id="rId6" imgW="114120" imgH="215640" progId="Equation.3">
                <p:embed/>
              </p:oleObj>
            </a:graphicData>
          </a:graphic>
        </p:graphicFrame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10</a:t>
              </a:r>
            </a:p>
          </p:txBody>
        </p:sp>
        <p:sp>
          <p:nvSpPr>
            <p:cNvPr id="3086" name="Text Box 17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1,4</a:t>
              </a:r>
            </a:p>
          </p:txBody>
        </p:sp>
        <p:sp>
          <p:nvSpPr>
            <p:cNvPr id="3087" name="Text Box 18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-1,4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sp>
        <p:nvSpPr>
          <p:cNvPr id="3082" name="Text Box 22"/>
          <p:cNvSpPr txBox="1">
            <a:spLocks noChangeArrowheads="1"/>
          </p:cNvSpPr>
          <p:nvPr/>
        </p:nvSpPr>
        <p:spPr bwMode="auto">
          <a:xfrm>
            <a:off x="4787900" y="188913"/>
            <a:ext cx="351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3) Модули вычитаются </a:t>
            </a:r>
          </a:p>
          <a:p>
            <a:r>
              <a:rPr lang="ru-RU" sz="2400"/>
              <a:t>     при сложении двух…</a:t>
            </a:r>
          </a:p>
        </p:txBody>
      </p:sp>
      <p:sp>
        <p:nvSpPr>
          <p:cNvPr id="3083" name="Text Box 31"/>
          <p:cNvSpPr txBox="1">
            <a:spLocks noChangeArrowheads="1"/>
          </p:cNvSpPr>
          <p:nvPr/>
        </p:nvSpPr>
        <p:spPr bwMode="auto">
          <a:xfrm>
            <a:off x="4932363" y="3716338"/>
            <a:ext cx="366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4) Выполни действие: 5,7+(-4,3)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8175" y="1412875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>
                <a:solidFill>
                  <a:srgbClr val="FF0000"/>
                </a:solidFill>
                <a:latin typeface="Arial" charset="0"/>
              </a:rPr>
              <a:t>ПОДУМАЙ ЕЩЁ!</a:t>
            </a:r>
          </a:p>
        </p:txBody>
      </p:sp>
      <p:sp>
        <p:nvSpPr>
          <p:cNvPr id="18435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187450" y="4941888"/>
            <a:ext cx="1728788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Точечный рисунок" r:id="rId3" imgW="5342857" imgH="5733333" progId="Paint.Picture">
              <p:embed/>
            </p:oleObj>
          </a:graphicData>
        </a:graphic>
      </p:graphicFrame>
      <p:grpSp>
        <p:nvGrpSpPr>
          <p:cNvPr id="4103" name="Group 6"/>
          <p:cNvGrpSpPr>
            <a:grpSpLocks/>
          </p:cNvGrpSpPr>
          <p:nvPr/>
        </p:nvGrpSpPr>
        <p:grpSpPr bwMode="auto">
          <a:xfrm>
            <a:off x="4570413" y="3417888"/>
            <a:ext cx="4570412" cy="3419475"/>
            <a:chOff x="2879" y="2153"/>
            <a:chExt cx="2879" cy="2154"/>
          </a:xfrm>
        </p:grpSpPr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4099" name="Object 8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p:oleObj spid="_x0000_s4099" name="Формула" r:id="rId4" imgW="114120" imgH="215640" progId="Equation.3">
                <p:embed/>
              </p:oleObj>
            </a:graphicData>
          </a:graphic>
        </p:graphicFrame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А)</a:t>
              </a:r>
              <a:r>
                <a:rPr lang="ru-RU" sz="2000">
                  <a:latin typeface="Arial" charset="0"/>
                </a:rPr>
                <a:t> 10</a:t>
              </a: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rId5" action="ppaction://hlinksldjump"/>
                </a:rPr>
                <a:t>Б</a:t>
              </a:r>
              <a:r>
                <a:rPr lang="en-US" sz="2000">
                  <a:latin typeface="Arial" charset="0"/>
                  <a:hlinkClick r:id="rId5" action="ppaction://hlinksldjump"/>
                </a:rPr>
                <a:t>)</a:t>
              </a:r>
              <a:r>
                <a:rPr lang="ru-RU" sz="2000">
                  <a:latin typeface="Arial" charset="0"/>
                </a:rPr>
                <a:t> 1,4</a:t>
              </a: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В)</a:t>
              </a:r>
              <a:r>
                <a:rPr lang="ru-RU" sz="2000">
                  <a:latin typeface="Arial" charset="0"/>
                </a:rPr>
                <a:t> -1,4</a:t>
              </a: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4643438" y="3573463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/>
              <a:t> 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4859338" y="3644900"/>
            <a:ext cx="366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4) Выполни действие: 5,7+(-4,3)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00338" y="1484313"/>
            <a:ext cx="4968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0">
                <a:solidFill>
                  <a:srgbClr val="FF0000"/>
                </a:solidFill>
                <a:latin typeface="Arial" charset="0"/>
              </a:rPr>
              <a:t>ВСПОМНИ ПРАВИЛО!</a:t>
            </a:r>
          </a:p>
        </p:txBody>
      </p:sp>
      <p:sp>
        <p:nvSpPr>
          <p:cNvPr id="19459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187450" y="4941888"/>
            <a:ext cx="1728788" cy="7191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PBrush" r:id="rId3" imgW="5342857" imgH="5733333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i="1" smtClean="0">
                <a:solidFill>
                  <a:srgbClr val="FF3300"/>
                </a:solidFill>
              </a:rPr>
              <a:t/>
            </a:r>
            <a:br>
              <a:rPr lang="en-US" sz="4800" i="1" smtClean="0">
                <a:solidFill>
                  <a:srgbClr val="FF3300"/>
                </a:solidFill>
              </a:rPr>
            </a:br>
            <a:endParaRPr lang="ru-RU" sz="4800" i="1" smtClean="0">
              <a:solidFill>
                <a:srgbClr val="CC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>
                <a:latin typeface="Georgia" pitchFamily="18" charset="0"/>
              </a:rPr>
              <a:t>П. 33 читать,  учить  правило,  устно  ответить  на  вопросы  на  стр. 181.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latin typeface="Georgia" pitchFamily="18" charset="0"/>
              </a:rPr>
              <a:t>№ 1081 (а – л);</a:t>
            </a:r>
          </a:p>
          <a:p>
            <a:pPr algn="ctr" eaLnBrk="1" hangingPunct="1">
              <a:buFontTx/>
              <a:buNone/>
            </a:pPr>
            <a:r>
              <a:rPr lang="ru-RU" b="1" i="1" smtClean="0">
                <a:latin typeface="Georgia" pitchFamily="18" charset="0"/>
              </a:rPr>
              <a:t>№ 1083.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282700" y="5969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>
                <a:solidFill>
                  <a:srgbClr val="CC0000"/>
                </a:solidFill>
              </a:rPr>
              <a:t>Домашнее задание:</a:t>
            </a:r>
          </a:p>
        </p:txBody>
      </p:sp>
      <p:pic>
        <p:nvPicPr>
          <p:cNvPr id="20485" name="Picture 5" descr="3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4841875"/>
            <a:ext cx="20669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  <p:bldP spid="962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14313"/>
            <a:ext cx="7891462" cy="664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Мы  в  путь  за  наукой  сегодня  пойдем,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Смекалку, фантазию в помощь возьмем.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С дороги прямой никуда не свернем,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А чтобы скорее нам цели достичь,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latin typeface="Georgia" pitchFamily="18" charset="0"/>
              </a:rPr>
              <a:t>Должны мы подняться по лестнице ввысь.</a:t>
            </a:r>
          </a:p>
        </p:txBody>
      </p:sp>
      <p:pic>
        <p:nvPicPr>
          <p:cNvPr id="16388" name="Picture 4" descr="CRCTR6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1775" y="2420938"/>
            <a:ext cx="18018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611188" y="3644900"/>
            <a:ext cx="7488237" cy="235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Лестница: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50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10774 L -0.19844 0.1889 L -0.13576 -0.0481 L -0.31684 0.0326 L -0.25781 -0.20833 L -0.43438 -0.12139 L -0.37517 -0.36278 L -0.55347 -0.277 L -0.4934 -0.51838 L -0.67465 -0.43607 L -0.61215 -0.67422 L -0.79271 -0.59284 L -0.73004 -0.82937 L -0.91059 -0.74729 L -0.85122 -0.98844 L -1.02882 -0.90174 L -0.96945 -1.14382 " pathEditMode="relative" rAng="2678115" ptsTypes="FFFFFFFFFFFFFFFFF">
                                      <p:cBhvr>
                                        <p:cTn id="5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" y="-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C0066"/>
                </a:solidFill>
              </a:rPr>
              <a:t>ЦЕЛЬ УРОКА: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213"/>
            <a:ext cx="8077200" cy="4105275"/>
          </a:xfrm>
          <a:ln>
            <a:solidFill>
              <a:srgbClr val="3366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Числа отрицательные, новые для вас,</a:t>
            </a:r>
            <a:r>
              <a:rPr lang="en-US" b="1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Лишь совсем недавно изучил ваш</a:t>
            </a: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ru-RU" b="1" smtClean="0">
                <a:solidFill>
                  <a:srgbClr val="0000FF"/>
                </a:solidFill>
              </a:rPr>
              <a:t>класс.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Сразу поприбавилось нам теперь</a:t>
            </a: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ru-RU" b="1" smtClean="0">
                <a:solidFill>
                  <a:srgbClr val="0000FF"/>
                </a:solidFill>
              </a:rPr>
              <a:t>мороки: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Изучить все </a:t>
            </a:r>
            <a:r>
              <a:rPr lang="ru-RU" sz="3600" b="1" smtClean="0">
                <a:solidFill>
                  <a:srgbClr val="009900"/>
                </a:solidFill>
              </a:rPr>
              <a:t>правила сложения</a:t>
            </a:r>
            <a:r>
              <a:rPr lang="ru-RU" b="1" smtClean="0">
                <a:solidFill>
                  <a:srgbClr val="0000FF"/>
                </a:solidFill>
              </a:rPr>
              <a:t> на </a:t>
            </a: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уроке!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55875" y="5734050"/>
            <a:ext cx="4032250" cy="625475"/>
          </a:xfrm>
          <a:prstGeom prst="rect">
            <a:avLst/>
          </a:prstGeom>
          <a:gradFill rotWithShape="1">
            <a:gsLst>
              <a:gs pos="0">
                <a:srgbClr val="FCB7B2"/>
              </a:gs>
              <a:gs pos="50000">
                <a:srgbClr val="FFFFFF"/>
              </a:gs>
              <a:gs pos="100000">
                <a:srgbClr val="FCB7B2"/>
              </a:gs>
            </a:gsLst>
            <a:lin ang="5400000" scaled="1"/>
          </a:gradFill>
          <a:ln w="9525">
            <a:solidFill>
              <a:srgbClr val="FCB7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15 + (-2)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0063" y="5805488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вариант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643688" y="5805488"/>
            <a:ext cx="2555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вариант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785938" y="4929188"/>
            <a:ext cx="230346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-19 + …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000125" y="3857625"/>
            <a:ext cx="2303463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-14 + …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714375" y="2928938"/>
            <a:ext cx="2303463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33 + …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857250" y="2071688"/>
            <a:ext cx="2303463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…+ (-60)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285875" y="1214438"/>
            <a:ext cx="2303463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 + (-3)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357438" y="214313"/>
            <a:ext cx="1728787" cy="7191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990000"/>
                </a:solidFill>
              </a:rPr>
              <a:t>-50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364163" y="4868863"/>
            <a:ext cx="2303462" cy="625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 + (-13)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300788" y="3933825"/>
            <a:ext cx="2303462" cy="625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 + (-70)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588125" y="2997200"/>
            <a:ext cx="2303463" cy="625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… + 49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227763" y="2060575"/>
            <a:ext cx="2303462" cy="625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 + …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651500" y="1196975"/>
            <a:ext cx="2303463" cy="6254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-45 + …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5219700" y="188913"/>
            <a:ext cx="1728788" cy="7191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chemeClr val="accent2"/>
                </a:solidFill>
              </a:rPr>
              <a:t>-52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3635375" y="5300663"/>
            <a:ext cx="0" cy="576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508625" y="5300663"/>
            <a:ext cx="0" cy="576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700338" y="436562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6443663" y="436562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2268538" y="3429000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6877050" y="3429000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1071563" y="2571750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8388350" y="24923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1331913" y="1557338"/>
            <a:ext cx="0" cy="5762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7740650" y="16287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3132138" y="7651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6011863" y="765175"/>
            <a:ext cx="0" cy="5762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3143250" y="2928938"/>
            <a:ext cx="3313113" cy="7191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Сравните</a:t>
            </a: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643438" y="857250"/>
            <a:ext cx="0" cy="20875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4143375" y="285750"/>
            <a:ext cx="1008063" cy="7191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/>
              <a:t>&gt;</a:t>
            </a:r>
            <a:endParaRPr lang="ru-RU" sz="440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  <p:bldP spid="17414" grpId="0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887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333399"/>
                </a:solidFill>
              </a:rPr>
              <a:t>Задание</a:t>
            </a:r>
            <a:r>
              <a:rPr lang="en-US" sz="2400" b="1" smtClean="0">
                <a:solidFill>
                  <a:srgbClr val="333399"/>
                </a:solidFill>
              </a:rPr>
              <a:t> </a:t>
            </a:r>
            <a:r>
              <a:rPr lang="ru-RU" sz="2400" b="1" smtClean="0">
                <a:solidFill>
                  <a:srgbClr val="333399"/>
                </a:solidFill>
              </a:rPr>
              <a:t>№3:</a:t>
            </a:r>
            <a:r>
              <a:rPr lang="ru-RU" sz="2400" b="1" smtClean="0"/>
              <a:t> решите примеры, замените ответы буквой, тогда отгадаете слово, записав его в тетради.</a:t>
            </a:r>
          </a:p>
        </p:txBody>
      </p:sp>
      <p:sp>
        <p:nvSpPr>
          <p:cNvPr id="23555" name="Rectangle 24"/>
          <p:cNvSpPr>
            <a:spLocks noChangeArrowheads="1"/>
          </p:cNvSpPr>
          <p:nvPr/>
        </p:nvSpPr>
        <p:spPr bwMode="auto">
          <a:xfrm>
            <a:off x="3348038" y="33575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cs typeface="Times New Roman" pitchFamily="18" charset="0"/>
              </a:rPr>
              <a:t>Примеры: </a:t>
            </a:r>
            <a:endParaRPr lang="ru-RU" sz="2800"/>
          </a:p>
        </p:txBody>
      </p:sp>
      <p:graphicFrame>
        <p:nvGraphicFramePr>
          <p:cNvPr id="108700" name="Group 156"/>
          <p:cNvGraphicFramePr>
            <a:graphicFrameLocks noGrp="1"/>
          </p:cNvGraphicFramePr>
          <p:nvPr/>
        </p:nvGraphicFramePr>
        <p:xfrm>
          <a:off x="1476375" y="3716338"/>
          <a:ext cx="6189663" cy="2225040"/>
        </p:xfrm>
        <a:graphic>
          <a:graphicData uri="http://schemas.openxmlformats.org/drawingml/2006/table">
            <a:tbl>
              <a:tblPr/>
              <a:tblGrid>
                <a:gridCol w="2447925"/>
                <a:gridCol w="3741738"/>
              </a:tblGrid>
              <a:tr h="2087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 –10 +(– 5)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8 +(– 9)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–7 + 15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4) –5 + 3=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(–1)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 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 + (–6)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7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7+ (– 2)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8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0,5 + 0,5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9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21 + 17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10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(– 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9" name="Text Box 38"/>
          <p:cNvSpPr txBox="1">
            <a:spLocks noChangeArrowheads="1"/>
          </p:cNvSpPr>
          <p:nvPr/>
        </p:nvSpPr>
        <p:spPr bwMode="auto">
          <a:xfrm>
            <a:off x="3132138" y="6021388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" charset="0"/>
              </a:rPr>
              <a:t>1</a:t>
            </a:r>
            <a:r>
              <a:rPr lang="en-US" sz="2800">
                <a:latin typeface="Arial" charset="0"/>
              </a:rPr>
              <a:t>1</a:t>
            </a:r>
            <a:r>
              <a:rPr lang="ru-RU" sz="2800">
                <a:latin typeface="Arial" charset="0"/>
              </a:rPr>
              <a:t>) 16 + (– 8)</a:t>
            </a:r>
            <a:r>
              <a:rPr lang="en-US" sz="2800">
                <a:latin typeface="Arial" charset="0"/>
              </a:rPr>
              <a:t>=</a:t>
            </a:r>
            <a:endParaRPr lang="ru-RU" sz="2800">
              <a:latin typeface="Arial" charset="0"/>
            </a:endParaRPr>
          </a:p>
        </p:txBody>
      </p:sp>
      <p:graphicFrame>
        <p:nvGraphicFramePr>
          <p:cNvPr id="108698" name="Group 154"/>
          <p:cNvGraphicFramePr>
            <a:graphicFrameLocks noGrp="1"/>
          </p:cNvGraphicFramePr>
          <p:nvPr>
            <p:ph idx="1"/>
          </p:nvPr>
        </p:nvGraphicFramePr>
        <p:xfrm>
          <a:off x="971550" y="1628775"/>
          <a:ext cx="7921625" cy="1721485"/>
        </p:xfrm>
        <a:graphic>
          <a:graphicData uri="http://schemas.openxmlformats.org/drawingml/2006/table">
            <a:tbl>
              <a:tblPr/>
              <a:tblGrid>
                <a:gridCol w="879475"/>
                <a:gridCol w="881063"/>
                <a:gridCol w="879475"/>
                <a:gridCol w="879475"/>
                <a:gridCol w="882650"/>
                <a:gridCol w="879475"/>
                <a:gridCol w="879475"/>
                <a:gridCol w="881062"/>
                <a:gridCol w="879475"/>
              </a:tblGrid>
              <a:tr h="711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   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887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333399"/>
                </a:solidFill>
              </a:rPr>
              <a:t>Задание №3:</a:t>
            </a:r>
            <a:r>
              <a:rPr lang="ru-RU" sz="2400" b="1" smtClean="0"/>
              <a:t> решите примеры, замените ответы буквой, тогда отгадаете слово, записав его в тетради.</a:t>
            </a:r>
          </a:p>
        </p:txBody>
      </p:sp>
      <p:graphicFrame>
        <p:nvGraphicFramePr>
          <p:cNvPr id="95387" name="Group 155"/>
          <p:cNvGraphicFramePr>
            <a:graphicFrameLocks noGrp="1"/>
          </p:cNvGraphicFramePr>
          <p:nvPr>
            <p:ph idx="1"/>
          </p:nvPr>
        </p:nvGraphicFramePr>
        <p:xfrm>
          <a:off x="971550" y="1628775"/>
          <a:ext cx="7897813" cy="1728788"/>
        </p:xfrm>
        <a:graphic>
          <a:graphicData uri="http://schemas.openxmlformats.org/drawingml/2006/table">
            <a:tbl>
              <a:tblPr/>
              <a:tblGrid>
                <a:gridCol w="877888"/>
                <a:gridCol w="877887"/>
                <a:gridCol w="876300"/>
                <a:gridCol w="896938"/>
                <a:gridCol w="858837"/>
                <a:gridCol w="877888"/>
                <a:gridCol w="876300"/>
                <a:gridCol w="877887"/>
                <a:gridCol w="877888"/>
              </a:tblGrid>
              <a:tr h="865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   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414" name="Group 182"/>
          <p:cNvGraphicFramePr>
            <a:graphicFrameLocks noGrp="1"/>
          </p:cNvGraphicFramePr>
          <p:nvPr/>
        </p:nvGraphicFramePr>
        <p:xfrm>
          <a:off x="1476375" y="3716338"/>
          <a:ext cx="6985000" cy="2225040"/>
        </p:xfrm>
        <a:graphic>
          <a:graphicData uri="http://schemas.openxmlformats.org/drawingml/2006/table">
            <a:tbl>
              <a:tblPr/>
              <a:tblGrid>
                <a:gridCol w="2763838"/>
                <a:gridCol w="4221162"/>
              </a:tblGrid>
              <a:tr h="2160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1)–10+(–5)=–15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8 +(– 9)=– 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–7 + 15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4) –5 + 3 =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(–1)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)14 + (–6)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 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7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– 7+ (– 2)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– 0,5 + 0,5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9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– 21 + 17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10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+ (– 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= 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1258888" y="644525"/>
            <a:ext cx="6769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solidFill>
                  <a:srgbClr val="9900CC"/>
                </a:solidFill>
              </a:rPr>
              <a:t>Б Р А Х М А Г У П ТА</a:t>
            </a:r>
          </a:p>
        </p:txBody>
      </p:sp>
      <p:sp>
        <p:nvSpPr>
          <p:cNvPr id="24615" name="Rectangle 32"/>
          <p:cNvSpPr>
            <a:spLocks noChangeArrowheads="1"/>
          </p:cNvSpPr>
          <p:nvPr/>
        </p:nvSpPr>
        <p:spPr bwMode="auto">
          <a:xfrm>
            <a:off x="3708400" y="33575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/>
              <a:t>Ответы:</a:t>
            </a:r>
            <a:r>
              <a:rPr lang="ru-RU" sz="2800" b="0" i="1">
                <a:cs typeface="Times New Roman" pitchFamily="18" charset="0"/>
              </a:rPr>
              <a:t> </a:t>
            </a:r>
            <a:endParaRPr lang="ru-RU" sz="2800" b="0"/>
          </a:p>
        </p:txBody>
      </p:sp>
      <p:sp>
        <p:nvSpPr>
          <p:cNvPr id="24616" name="Text Box 167"/>
          <p:cNvSpPr txBox="1">
            <a:spLocks noChangeArrowheads="1"/>
          </p:cNvSpPr>
          <p:nvPr/>
        </p:nvSpPr>
        <p:spPr bwMode="auto">
          <a:xfrm>
            <a:off x="3203575" y="6035675"/>
            <a:ext cx="3673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" charset="0"/>
              </a:rPr>
              <a:t>1</a:t>
            </a:r>
            <a:r>
              <a:rPr lang="en-US" sz="2800">
                <a:latin typeface="Arial" charset="0"/>
              </a:rPr>
              <a:t>1</a:t>
            </a:r>
            <a:r>
              <a:rPr lang="ru-RU" sz="2800">
                <a:latin typeface="Arial" charset="0"/>
              </a:rPr>
              <a:t>) 16 + (– 8)</a:t>
            </a:r>
            <a:r>
              <a:rPr lang="en-US" sz="2800">
                <a:latin typeface="Arial" charset="0"/>
              </a:rPr>
              <a:t>=8</a:t>
            </a:r>
            <a:endParaRPr lang="ru-RU" sz="2800">
              <a:latin typeface="Arial" charset="0"/>
            </a:endParaRPr>
          </a:p>
          <a:p>
            <a:endParaRPr lang="ru-RU" sz="2800" b="0">
              <a:latin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88741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4800" b="1" smtClean="0">
                <a:solidFill>
                  <a:srgbClr val="CC0000"/>
                </a:solidFill>
              </a:rPr>
              <a:t>Историческая  справка</a:t>
            </a:r>
            <a:endParaRPr 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25" y="1285875"/>
            <a:ext cx="5572125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u="sng" smtClean="0">
                <a:solidFill>
                  <a:srgbClr val="002060"/>
                </a:solidFill>
              </a:rPr>
              <a:t>Брахмагупта </a:t>
            </a:r>
            <a:r>
              <a:rPr lang="ru-RU" sz="2400" b="1" i="1" smtClean="0">
                <a:solidFill>
                  <a:srgbClr val="002060"/>
                </a:solidFill>
              </a:rPr>
              <a:t>– индийский математик,  который  жил в  </a:t>
            </a:r>
            <a:r>
              <a:rPr lang="en-US" sz="2400" b="1" i="1" smtClean="0">
                <a:solidFill>
                  <a:srgbClr val="002060"/>
                </a:solidFill>
              </a:rPr>
              <a:t>VII</a:t>
            </a:r>
            <a:r>
              <a:rPr lang="ru-RU" sz="2400" b="1" i="1" smtClean="0">
                <a:solidFill>
                  <a:srgbClr val="002060"/>
                </a:solidFill>
              </a:rPr>
              <a:t> в.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002060"/>
                </a:solidFill>
              </a:rPr>
              <a:t>    Одним  из первых  он  начал  использовать  положительные  и  отрицательные  числа.  Положительные  числа  он  называл  </a:t>
            </a:r>
            <a:r>
              <a:rPr lang="ru-RU" sz="2400" b="1" i="1" smtClean="0">
                <a:solidFill>
                  <a:srgbClr val="C00000"/>
                </a:solidFill>
              </a:rPr>
              <a:t>«имущество»</a:t>
            </a:r>
            <a:r>
              <a:rPr lang="ru-RU" sz="2400" b="1" i="1" smtClean="0">
                <a:solidFill>
                  <a:srgbClr val="002060"/>
                </a:solidFill>
              </a:rPr>
              <a:t>, отрицательные – </a:t>
            </a:r>
            <a:r>
              <a:rPr lang="ru-RU" sz="2400" b="1" i="1" smtClean="0">
                <a:solidFill>
                  <a:srgbClr val="C00000"/>
                </a:solidFill>
              </a:rPr>
              <a:t>«долги»</a:t>
            </a:r>
            <a:r>
              <a:rPr lang="ru-RU" sz="2400" b="1" i="1" smtClean="0">
                <a:solidFill>
                  <a:srgbClr val="00206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Излагал </a:t>
            </a:r>
            <a:r>
              <a:rPr lang="ru-RU" sz="2000" b="1" i="1" u="sng" smtClean="0">
                <a:solidFill>
                  <a:srgbClr val="002060"/>
                </a:solidFill>
              </a:rPr>
              <a:t>правила сложения</a:t>
            </a:r>
            <a:r>
              <a:rPr lang="ru-RU" sz="2000" b="1" u="sng" smtClean="0">
                <a:solidFill>
                  <a:srgbClr val="002060"/>
                </a:solidFill>
              </a:rPr>
              <a:t>:</a:t>
            </a:r>
            <a:r>
              <a:rPr lang="ru-RU" sz="2000" b="1" smtClean="0"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«сумма двух имуществ есть имущество»;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«сумма двух долгов есть долг»;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«сумма имущества и долга равна их разности»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428750"/>
            <a:ext cx="2663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6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7488237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i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СПАСИБО ЗА УРОК</a:t>
            </a:r>
          </a:p>
        </p:txBody>
      </p:sp>
      <p:pic>
        <p:nvPicPr>
          <p:cNvPr id="119818" name="Picture 10" descr="a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3414713"/>
            <a:ext cx="3744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C0066"/>
                </a:solidFill>
              </a:rPr>
              <a:t>МАТЕМАТИЧЕСКИЙ ДИКТАНТ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Записать числа под диктовку.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-</a:t>
            </a:r>
            <a:r>
              <a:rPr lang="ru-RU" sz="2600" b="1" smtClean="0"/>
              <a:t>15;  +10;  -3,2;   2 ;   -7 ;   0;   -4;   10,36;   +7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1. Назовите отрицательные числа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2. Назовите натуральные числа.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3. Назовите положительные числа.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4. Назовите целые числа.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5. Выделите квадратиком</a:t>
            </a:r>
            <a:r>
              <a:rPr lang="ru-RU" sz="2800" smtClean="0"/>
              <a:t> </a:t>
            </a:r>
            <a:r>
              <a:rPr lang="ru-RU" sz="2400" smtClean="0"/>
              <a:t>числа, модули которых равны.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6. Выделите кружочком наибольшее целое число.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7. Выделите треугольником число с наибольшим модулем.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000875" y="2214563"/>
            <a:ext cx="503238" cy="36036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071938" y="2214563"/>
            <a:ext cx="360362" cy="36036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0">
              <a:solidFill>
                <a:srgbClr val="008000"/>
              </a:solidFill>
            </a:endParaRP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1857375" y="2214563"/>
            <a:ext cx="642938" cy="500062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000125" y="2000250"/>
            <a:ext cx="785813" cy="64293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  <p:bldP spid="31765" grpId="0" animBg="1"/>
      <p:bldP spid="317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897812" cy="2400300"/>
          </a:xfrm>
        </p:spPr>
        <p:txBody>
          <a:bodyPr/>
          <a:lstStyle/>
          <a:p>
            <a:pPr algn="l" eaLnBrk="1" hangingPunct="1"/>
            <a:r>
              <a:rPr lang="ru-RU" sz="4000" b="1" i="1" smtClean="0">
                <a:solidFill>
                  <a:srgbClr val="CC0066"/>
                </a:solidFill>
              </a:rPr>
              <a:t>№1 </a:t>
            </a:r>
            <a:r>
              <a:rPr lang="ru-RU" sz="3200" b="1" smtClean="0"/>
              <a:t>Выпиши  верные  неравенства, если  </a:t>
            </a:r>
            <a:br>
              <a:rPr lang="ru-RU" sz="3200" b="1" smtClean="0"/>
            </a:br>
            <a:r>
              <a:rPr lang="ru-RU" sz="3200" b="1" smtClean="0"/>
              <a:t>         известно,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ru-RU" sz="3200" smtClean="0"/>
              <a:t>         </a:t>
            </a:r>
            <a:r>
              <a:rPr lang="ru-RU" sz="3200" b="1" smtClean="0"/>
              <a:t>что</a:t>
            </a:r>
            <a:r>
              <a:rPr lang="ru-RU" sz="3200" b="1" smtClean="0">
                <a:solidFill>
                  <a:srgbClr val="CC0000"/>
                </a:solidFill>
              </a:rPr>
              <a:t> </a:t>
            </a:r>
            <a:r>
              <a:rPr lang="en-US" sz="3200" b="1" smtClean="0">
                <a:solidFill>
                  <a:srgbClr val="CC0000"/>
                </a:solidFill>
              </a:rPr>
              <a:t> </a:t>
            </a:r>
            <a:r>
              <a:rPr lang="en-US" sz="3200" smtClean="0">
                <a:solidFill>
                  <a:srgbClr val="CC0000"/>
                </a:solidFill>
              </a:rPr>
              <a:t>     </a:t>
            </a:r>
            <a:r>
              <a:rPr lang="en-US" sz="3200" b="1" smtClean="0">
                <a:solidFill>
                  <a:srgbClr val="CC0000"/>
                </a:solidFill>
              </a:rPr>
              <a:t>a</a:t>
            </a:r>
            <a:r>
              <a:rPr lang="en-US" sz="3200" b="1" smtClean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lang="ru-RU" sz="3200" b="1" smtClean="0">
                <a:solidFill>
                  <a:srgbClr val="CC0000"/>
                </a:solidFill>
              </a:rPr>
              <a:t>и </a:t>
            </a:r>
            <a:r>
              <a:rPr lang="en-US" sz="3200" b="1" smtClean="0">
                <a:solidFill>
                  <a:srgbClr val="CC0000"/>
                </a:solidFill>
              </a:rPr>
              <a:t>b- </a:t>
            </a:r>
            <a:r>
              <a:rPr lang="ru-RU" sz="3200" b="1" smtClean="0">
                <a:solidFill>
                  <a:srgbClr val="CC0000"/>
                </a:solidFill>
              </a:rPr>
              <a:t>положительные числа</a:t>
            </a:r>
            <a:r>
              <a:rPr lang="ru-RU" sz="3200" b="1" smtClean="0"/>
              <a:t>;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                     </a:t>
            </a:r>
            <a:r>
              <a:rPr lang="ru-RU" sz="3200" b="1" smtClean="0">
                <a:solidFill>
                  <a:srgbClr val="0000CC"/>
                </a:solidFill>
              </a:rPr>
              <a:t>х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ru-RU" sz="3200" b="1" smtClean="0">
                <a:solidFill>
                  <a:srgbClr val="0000CC"/>
                </a:solidFill>
              </a:rPr>
              <a:t>и у</a:t>
            </a:r>
            <a:r>
              <a:rPr lang="en-US" sz="3200" b="1" smtClean="0">
                <a:solidFill>
                  <a:srgbClr val="0000CC"/>
                </a:solidFill>
              </a:rPr>
              <a:t> – </a:t>
            </a:r>
            <a:r>
              <a:rPr lang="ru-RU" sz="3200" b="1" smtClean="0">
                <a:solidFill>
                  <a:srgbClr val="0000CC"/>
                </a:solidFill>
              </a:rPr>
              <a:t>отрицательные числа</a:t>
            </a:r>
            <a:r>
              <a:rPr lang="ru-RU" sz="3200" smtClean="0">
                <a:solidFill>
                  <a:srgbClr val="0000CC"/>
                </a:solidFill>
              </a:rPr>
              <a:t>.</a:t>
            </a:r>
            <a:r>
              <a:rPr lang="ru-RU" sz="4000" smtClean="0"/>
              <a:t> 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476375" y="2322513"/>
            <a:ext cx="178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1) a &gt; </a:t>
            </a:r>
            <a:r>
              <a:rPr lang="ru-RU" sz="4000"/>
              <a:t>у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003800" y="5110163"/>
            <a:ext cx="2008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8</a:t>
            </a:r>
            <a:r>
              <a:rPr lang="en-US" sz="4000"/>
              <a:t>) </a:t>
            </a:r>
            <a:r>
              <a:rPr lang="en-US" sz="4000">
                <a:cs typeface="Times New Roman" pitchFamily="18" charset="0"/>
              </a:rPr>
              <a:t>|</a:t>
            </a:r>
            <a:r>
              <a:rPr lang="ru-RU" sz="4000">
                <a:cs typeface="Times New Roman" pitchFamily="18" charset="0"/>
              </a:rPr>
              <a:t>х</a:t>
            </a:r>
            <a:r>
              <a:rPr lang="en-US" sz="4000">
                <a:cs typeface="Times New Roman" pitchFamily="18" charset="0"/>
              </a:rPr>
              <a:t>|</a:t>
            </a:r>
            <a:r>
              <a:rPr lang="en-US" sz="4000"/>
              <a:t> &gt; </a:t>
            </a:r>
            <a:r>
              <a:rPr lang="ru-RU" sz="4000"/>
              <a:t>у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47813" y="4221163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3)-</a:t>
            </a:r>
            <a:r>
              <a:rPr lang="ru-RU" sz="4000"/>
              <a:t>х</a:t>
            </a:r>
            <a:r>
              <a:rPr lang="en-US" sz="4000"/>
              <a:t> &gt; 0</a:t>
            </a:r>
            <a:endParaRPr lang="ru-RU" sz="4000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4859338" y="2373313"/>
            <a:ext cx="195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5</a:t>
            </a:r>
            <a:r>
              <a:rPr lang="en-US" sz="4000"/>
              <a:t>) -a </a:t>
            </a:r>
            <a:r>
              <a:rPr lang="en-US" sz="4000">
                <a:cs typeface="Times New Roman" pitchFamily="18" charset="0"/>
              </a:rPr>
              <a:t>&lt; 0</a:t>
            </a:r>
            <a:endParaRPr lang="ru-RU" sz="4000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859338" y="3309938"/>
            <a:ext cx="178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6</a:t>
            </a:r>
            <a:r>
              <a:rPr lang="en-US" sz="4000"/>
              <a:t>) </a:t>
            </a:r>
            <a:r>
              <a:rPr lang="ru-RU" sz="4000"/>
              <a:t>у</a:t>
            </a:r>
            <a:r>
              <a:rPr lang="en-US" sz="4000"/>
              <a:t> </a:t>
            </a:r>
            <a:r>
              <a:rPr lang="en-US" sz="4000">
                <a:cs typeface="Times New Roman" pitchFamily="18" charset="0"/>
              </a:rPr>
              <a:t>&lt; 0</a:t>
            </a:r>
            <a:endParaRPr lang="ru-RU" sz="4000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4859338" y="4173538"/>
            <a:ext cx="1984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7</a:t>
            </a:r>
            <a:r>
              <a:rPr lang="en-US" sz="4000"/>
              <a:t>) -b &gt; 0</a:t>
            </a:r>
            <a:endParaRPr lang="ru-RU" sz="4000"/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1547813" y="5229225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4</a:t>
            </a:r>
            <a:r>
              <a:rPr lang="en-US" sz="4000"/>
              <a:t>) </a:t>
            </a:r>
            <a:r>
              <a:rPr lang="en-US" sz="4000">
                <a:cs typeface="Times New Roman" pitchFamily="18" charset="0"/>
              </a:rPr>
              <a:t>|a|</a:t>
            </a:r>
            <a:r>
              <a:rPr lang="en-US" sz="4000"/>
              <a:t> &gt; a</a:t>
            </a:r>
            <a:endParaRPr lang="ru-RU" sz="4000"/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1476375" y="3309938"/>
            <a:ext cx="178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2) </a:t>
            </a:r>
            <a:r>
              <a:rPr lang="ru-RU" sz="4000"/>
              <a:t>х</a:t>
            </a:r>
            <a:r>
              <a:rPr lang="en-US" sz="4000"/>
              <a:t> </a:t>
            </a:r>
            <a:r>
              <a:rPr lang="en-US" sz="4000">
                <a:cs typeface="Times New Roman" pitchFamily="18" charset="0"/>
              </a:rPr>
              <a:t>&lt; </a:t>
            </a:r>
            <a:r>
              <a:rPr lang="ru-RU" sz="4000">
                <a:cs typeface="Times New Roman" pitchFamily="18" charset="0"/>
              </a:rPr>
              <a:t>у</a:t>
            </a:r>
            <a:endParaRPr lang="ru-RU" sz="400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CB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CB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CB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CB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BCB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i="1" smtClean="0">
                <a:solidFill>
                  <a:srgbClr val="FF3300"/>
                </a:solidFill>
              </a:rPr>
              <a:t/>
            </a:r>
            <a:br>
              <a:rPr lang="en-US" sz="4800" i="1" smtClean="0">
                <a:solidFill>
                  <a:srgbClr val="FF3300"/>
                </a:solidFill>
              </a:rPr>
            </a:br>
            <a:endParaRPr lang="ru-RU" sz="4800" i="1" smtClean="0">
              <a:solidFill>
                <a:srgbClr val="CC00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916113"/>
            <a:ext cx="3816350" cy="4105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Чтобы сложить два</a:t>
            </a:r>
          </a:p>
          <a:p>
            <a:pPr algn="ctr" eaLnBrk="1" hangingPunct="1">
              <a:buFontTx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отрицательных</a:t>
            </a: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b="1" smtClean="0"/>
              <a:t>числа, надо:</a:t>
            </a:r>
          </a:p>
          <a:p>
            <a:pPr eaLnBrk="1" hangingPunct="1">
              <a:buFontTx/>
              <a:buNone/>
            </a:pPr>
            <a:r>
              <a:rPr lang="ru-RU" b="1" smtClean="0"/>
              <a:t>1) </a:t>
            </a:r>
            <a:r>
              <a:rPr lang="ru-RU" b="1" u="sng" smtClean="0"/>
              <a:t>сложить</a:t>
            </a:r>
            <a:r>
              <a:rPr lang="ru-RU" b="1" smtClean="0"/>
              <a:t> их модули;</a:t>
            </a:r>
          </a:p>
          <a:p>
            <a:pPr eaLnBrk="1" hangingPunct="1">
              <a:buFontTx/>
              <a:buNone/>
            </a:pPr>
            <a:r>
              <a:rPr lang="ru-RU" b="1" smtClean="0"/>
              <a:t>2)перед результатом поставить знак «-».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282700" y="5969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rgbClr val="CC0000"/>
                </a:solidFill>
              </a:rPr>
              <a:t>ПРАВИЛА СЛОЖЕНИЯ ЧИСЕЛ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33399"/>
                </a:solidFill>
              </a:rPr>
              <a:t>№2.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Запиши в виде равенств сложение чисел, изображенных на координатной прямой.</a:t>
            </a:r>
          </a:p>
        </p:txBody>
      </p:sp>
      <p:pic>
        <p:nvPicPr>
          <p:cNvPr id="13315" name="Picture 11" descr="Image299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3573463"/>
            <a:ext cx="6043613" cy="708025"/>
          </a:xfrm>
          <a:noFill/>
        </p:spPr>
      </p:pic>
      <p:pic>
        <p:nvPicPr>
          <p:cNvPr id="13316" name="Picture 12" descr="Image29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013325"/>
            <a:ext cx="604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 descr="Image29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133600"/>
            <a:ext cx="604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4" name="Oval 14"/>
          <p:cNvSpPr>
            <a:spLocks noChangeArrowheads="1"/>
          </p:cNvSpPr>
          <p:nvPr/>
        </p:nvSpPr>
        <p:spPr bwMode="auto">
          <a:xfrm>
            <a:off x="3276600" y="2276475"/>
            <a:ext cx="142875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Freeform 16"/>
          <p:cNvSpPr>
            <a:spLocks/>
          </p:cNvSpPr>
          <p:nvPr/>
        </p:nvSpPr>
        <p:spPr bwMode="auto">
          <a:xfrm>
            <a:off x="3348038" y="1803400"/>
            <a:ext cx="3168650" cy="546100"/>
          </a:xfrm>
          <a:custGeom>
            <a:avLst/>
            <a:gdLst>
              <a:gd name="T0" fmla="*/ 0 w 1996"/>
              <a:gd name="T1" fmla="*/ 2147483647 h 344"/>
              <a:gd name="T2" fmla="*/ 2147483647 w 1996"/>
              <a:gd name="T3" fmla="*/ 2147483647 h 344"/>
              <a:gd name="T4" fmla="*/ 2147483647 w 1996"/>
              <a:gd name="T5" fmla="*/ 2147483647 h 344"/>
              <a:gd name="T6" fmla="*/ 2147483647 w 1996"/>
              <a:gd name="T7" fmla="*/ 2147483647 h 344"/>
              <a:gd name="T8" fmla="*/ 2147483647 w 1996"/>
              <a:gd name="T9" fmla="*/ 2147483647 h 344"/>
              <a:gd name="T10" fmla="*/ 2147483647 w 1996"/>
              <a:gd name="T11" fmla="*/ 2147483647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6"/>
              <a:gd name="T19" fmla="*/ 0 h 344"/>
              <a:gd name="T20" fmla="*/ 1996 w 1996"/>
              <a:gd name="T21" fmla="*/ 344 h 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6" h="344">
                <a:moveTo>
                  <a:pt x="0" y="344"/>
                </a:moveTo>
                <a:cubicBezTo>
                  <a:pt x="87" y="300"/>
                  <a:pt x="369" y="138"/>
                  <a:pt x="519" y="82"/>
                </a:cubicBezTo>
                <a:cubicBezTo>
                  <a:pt x="669" y="26"/>
                  <a:pt x="763" y="18"/>
                  <a:pt x="897" y="9"/>
                </a:cubicBezTo>
                <a:cubicBezTo>
                  <a:pt x="1031" y="0"/>
                  <a:pt x="1186" y="1"/>
                  <a:pt x="1321" y="29"/>
                </a:cubicBezTo>
                <a:cubicBezTo>
                  <a:pt x="1456" y="57"/>
                  <a:pt x="1599" y="122"/>
                  <a:pt x="1711" y="175"/>
                </a:cubicBezTo>
                <a:cubicBezTo>
                  <a:pt x="1823" y="228"/>
                  <a:pt x="1937" y="309"/>
                  <a:pt x="1996" y="34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>
            <a:off x="6372225" y="2276475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166813" y="19367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а)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1239838" y="33051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б)</a:t>
            </a:r>
          </a:p>
        </p:txBody>
      </p:sp>
      <p:sp>
        <p:nvSpPr>
          <p:cNvPr id="13323" name="Text Box 20"/>
          <p:cNvSpPr txBox="1">
            <a:spLocks noChangeArrowheads="1"/>
          </p:cNvSpPr>
          <p:nvPr/>
        </p:nvSpPr>
        <p:spPr bwMode="auto">
          <a:xfrm>
            <a:off x="1239838" y="47450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в)</a:t>
            </a:r>
          </a:p>
        </p:txBody>
      </p:sp>
      <p:sp>
        <p:nvSpPr>
          <p:cNvPr id="13324" name="Text Box 21"/>
          <p:cNvSpPr txBox="1">
            <a:spLocks noChangeArrowheads="1"/>
          </p:cNvSpPr>
          <p:nvPr/>
        </p:nvSpPr>
        <p:spPr bwMode="auto">
          <a:xfrm>
            <a:off x="4695825" y="1289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0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4211638" y="27813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+14</a:t>
            </a:r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1979613" y="3716338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Text Box 25"/>
          <p:cNvSpPr txBox="1">
            <a:spLocks noChangeArrowheads="1"/>
          </p:cNvSpPr>
          <p:nvPr/>
        </p:nvSpPr>
        <p:spPr bwMode="auto">
          <a:xfrm>
            <a:off x="4211638" y="1484313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+9</a:t>
            </a:r>
          </a:p>
        </p:txBody>
      </p:sp>
      <p:sp>
        <p:nvSpPr>
          <p:cNvPr id="13328" name="Freeform 26"/>
          <p:cNvSpPr>
            <a:spLocks/>
          </p:cNvSpPr>
          <p:nvPr/>
        </p:nvSpPr>
        <p:spPr bwMode="auto">
          <a:xfrm>
            <a:off x="2051050" y="3224213"/>
            <a:ext cx="4897438" cy="576262"/>
          </a:xfrm>
          <a:custGeom>
            <a:avLst/>
            <a:gdLst>
              <a:gd name="T0" fmla="*/ 0 w 3085"/>
              <a:gd name="T1" fmla="*/ 2147483647 h 363"/>
              <a:gd name="T2" fmla="*/ 2147483647 w 3085"/>
              <a:gd name="T3" fmla="*/ 2147483647 h 363"/>
              <a:gd name="T4" fmla="*/ 2147483647 w 3085"/>
              <a:gd name="T5" fmla="*/ 2147483647 h 363"/>
              <a:gd name="T6" fmla="*/ 2147483647 w 3085"/>
              <a:gd name="T7" fmla="*/ 2147483647 h 363"/>
              <a:gd name="T8" fmla="*/ 2147483647 w 3085"/>
              <a:gd name="T9" fmla="*/ 2147483647 h 363"/>
              <a:gd name="T10" fmla="*/ 2147483647 w 3085"/>
              <a:gd name="T11" fmla="*/ 2147483647 h 363"/>
              <a:gd name="T12" fmla="*/ 2147483647 w 3085"/>
              <a:gd name="T13" fmla="*/ 2147483647 h 363"/>
              <a:gd name="T14" fmla="*/ 2147483647 w 3085"/>
              <a:gd name="T15" fmla="*/ 2147483647 h 363"/>
              <a:gd name="T16" fmla="*/ 2147483647 w 3085"/>
              <a:gd name="T17" fmla="*/ 2147483647 h 3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85"/>
              <a:gd name="T28" fmla="*/ 0 h 363"/>
              <a:gd name="T29" fmla="*/ 3085 w 3085"/>
              <a:gd name="T30" fmla="*/ 363 h 3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85" h="363">
                <a:moveTo>
                  <a:pt x="0" y="363"/>
                </a:moveTo>
                <a:cubicBezTo>
                  <a:pt x="117" y="323"/>
                  <a:pt x="539" y="171"/>
                  <a:pt x="701" y="121"/>
                </a:cubicBezTo>
                <a:cubicBezTo>
                  <a:pt x="863" y="71"/>
                  <a:pt x="868" y="79"/>
                  <a:pt x="972" y="61"/>
                </a:cubicBezTo>
                <a:cubicBezTo>
                  <a:pt x="1076" y="43"/>
                  <a:pt x="1210" y="25"/>
                  <a:pt x="1323" y="15"/>
                </a:cubicBezTo>
                <a:cubicBezTo>
                  <a:pt x="1436" y="5"/>
                  <a:pt x="1544" y="0"/>
                  <a:pt x="1648" y="2"/>
                </a:cubicBezTo>
                <a:cubicBezTo>
                  <a:pt x="1752" y="4"/>
                  <a:pt x="1850" y="16"/>
                  <a:pt x="1946" y="28"/>
                </a:cubicBezTo>
                <a:cubicBezTo>
                  <a:pt x="2042" y="40"/>
                  <a:pt x="2107" y="46"/>
                  <a:pt x="2224" y="74"/>
                </a:cubicBezTo>
                <a:cubicBezTo>
                  <a:pt x="2341" y="102"/>
                  <a:pt x="2504" y="146"/>
                  <a:pt x="2647" y="194"/>
                </a:cubicBezTo>
                <a:cubicBezTo>
                  <a:pt x="2790" y="242"/>
                  <a:pt x="2994" y="328"/>
                  <a:pt x="3085" y="36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29" name="Line 27"/>
          <p:cNvSpPr>
            <a:spLocks noChangeShapeType="1"/>
          </p:cNvSpPr>
          <p:nvPr/>
        </p:nvSpPr>
        <p:spPr bwMode="auto">
          <a:xfrm>
            <a:off x="6732588" y="3716338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6516688" y="5157788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Freeform 31"/>
          <p:cNvSpPr>
            <a:spLocks/>
          </p:cNvSpPr>
          <p:nvPr/>
        </p:nvSpPr>
        <p:spPr bwMode="auto">
          <a:xfrm>
            <a:off x="2386013" y="4632325"/>
            <a:ext cx="4202112" cy="612775"/>
          </a:xfrm>
          <a:custGeom>
            <a:avLst/>
            <a:gdLst>
              <a:gd name="T0" fmla="*/ 2147483647 w 2647"/>
              <a:gd name="T1" fmla="*/ 2147483647 h 386"/>
              <a:gd name="T2" fmla="*/ 2147483647 w 2647"/>
              <a:gd name="T3" fmla="*/ 2147483647 h 386"/>
              <a:gd name="T4" fmla="*/ 2147483647 w 2647"/>
              <a:gd name="T5" fmla="*/ 2147483647 h 386"/>
              <a:gd name="T6" fmla="*/ 2147483647 w 2647"/>
              <a:gd name="T7" fmla="*/ 2147483647 h 386"/>
              <a:gd name="T8" fmla="*/ 2147483647 w 2647"/>
              <a:gd name="T9" fmla="*/ 2147483647 h 386"/>
              <a:gd name="T10" fmla="*/ 2147483647 w 2647"/>
              <a:gd name="T11" fmla="*/ 2147483647 h 386"/>
              <a:gd name="T12" fmla="*/ 2147483647 w 2647"/>
              <a:gd name="T13" fmla="*/ 2147483647 h 386"/>
              <a:gd name="T14" fmla="*/ 0 w 2647"/>
              <a:gd name="T15" fmla="*/ 2147483647 h 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47"/>
              <a:gd name="T25" fmla="*/ 0 h 386"/>
              <a:gd name="T26" fmla="*/ 2647 w 2647"/>
              <a:gd name="T27" fmla="*/ 386 h 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47" h="386">
                <a:moveTo>
                  <a:pt x="2647" y="376"/>
                </a:moveTo>
                <a:cubicBezTo>
                  <a:pt x="2598" y="348"/>
                  <a:pt x="2445" y="252"/>
                  <a:pt x="2350" y="207"/>
                </a:cubicBezTo>
                <a:cubicBezTo>
                  <a:pt x="2255" y="162"/>
                  <a:pt x="2200" y="140"/>
                  <a:pt x="2079" y="108"/>
                </a:cubicBezTo>
                <a:cubicBezTo>
                  <a:pt x="1958" y="76"/>
                  <a:pt x="1793" y="30"/>
                  <a:pt x="1622" y="15"/>
                </a:cubicBezTo>
                <a:cubicBezTo>
                  <a:pt x="1451" y="0"/>
                  <a:pt x="1214" y="5"/>
                  <a:pt x="1053" y="15"/>
                </a:cubicBezTo>
                <a:cubicBezTo>
                  <a:pt x="892" y="25"/>
                  <a:pt x="773" y="49"/>
                  <a:pt x="655" y="75"/>
                </a:cubicBezTo>
                <a:cubicBezTo>
                  <a:pt x="537" y="101"/>
                  <a:pt x="453" y="122"/>
                  <a:pt x="344" y="174"/>
                </a:cubicBezTo>
                <a:cubicBezTo>
                  <a:pt x="235" y="226"/>
                  <a:pt x="72" y="342"/>
                  <a:pt x="0" y="386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4284663" y="422116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-12</a:t>
            </a: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6659563" y="1557338"/>
            <a:ext cx="1798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0"/>
              <a:t> </a:t>
            </a:r>
            <a:r>
              <a:rPr lang="ru-RU"/>
              <a:t>-4 + 9= 5</a:t>
            </a:r>
          </a:p>
          <a:p>
            <a:endParaRPr lang="ru-RU"/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6732588" y="3068638"/>
            <a:ext cx="1900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 -</a:t>
            </a:r>
            <a:r>
              <a:rPr lang="ru-RU"/>
              <a:t>8+14</a:t>
            </a:r>
            <a:r>
              <a:rPr lang="ru-RU" b="0"/>
              <a:t> </a:t>
            </a:r>
            <a:r>
              <a:rPr lang="ru-RU"/>
              <a:t>= 6</a:t>
            </a:r>
          </a:p>
        </p:txBody>
      </p: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6659563" y="4581525"/>
            <a:ext cx="2305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5+(-12) = -7 </a:t>
            </a:r>
          </a:p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0.00023 C 0.01041 -0.00948 0.021 -0.01896 0.03941 -0.03122 C 0.05781 -0.04348 0.08263 -0.06453 0.11024 -0.07333 C 0.13784 -0.08212 0.17708 -0.0872 0.20468 -0.08373 C 0.23229 -0.08026 0.25573 -0.06268 0.27552 -0.05227 C 0.29531 -0.04187 0.31111 -0.02961 0.32291 -0.02082 C 0.33472 -0.01203 0.34253 -0.00323 0.34652 0.00023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.00023 C 0.00972 -0.00601 0.01961 -0.01203 0.03941 -0.02082 C 0.0592 -0.02961 0.09322 -0.04349 0.11822 -0.05228 C 0.14322 -0.06107 0.16545 -0.06801 0.18906 -0.07333 C 0.21267 -0.07865 0.24149 -0.08212 0.25989 -0.08374 C 0.27829 -0.08536 0.2835 -0.08559 0.2993 -0.08374 C 0.3151 -0.08189 0.33489 -0.07865 0.35451 -0.07333 C 0.37395 -0.06801 0.39774 -0.05922 0.41736 -0.05228 C 0.43697 -0.04534 0.45677 -0.03817 0.47239 -0.03123 C 0.48836 -0.02429 0.50138 -0.01573 0.51197 -0.01041 C 0.52257 -0.00509 0.52899 -0.00254 0.53559 0.00023 " pathEditMode="relative" ptsTypes="aaaaaaaaaaA">
                                      <p:cBhvr>
                                        <p:cTn id="15" dur="5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8.53574E-7 C -0.01372 -0.01411 -0.02743 -0.02799 -0.05504 -0.04187 C -0.08264 -0.05575 -0.12848 -0.07703 -0.16528 -0.08397 C -0.20209 -0.09091 -0.24809 -0.08559 -0.2757 -0.08397 C -0.3033 -0.08235 -0.31233 -0.07888 -0.33073 -0.07356 C -0.34914 -0.06824 -0.36493 -0.06477 -0.38594 -0.05251 C -0.40695 -0.04025 -0.44497 -0.00879 -0.45677 -8.53574E-7 " pathEditMode="relative" ptsTypes="aaaaaaA">
                                      <p:cBhvr>
                                        <p:cTn id="24" dur="5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 animBg="1"/>
      <p:bldP spid="71703" grpId="0" animBg="1"/>
      <p:bldP spid="71708" grpId="0" animBg="1"/>
      <p:bldP spid="71714" grpId="0"/>
      <p:bldP spid="71715" grpId="0"/>
      <p:bldP spid="717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33399"/>
                </a:solidFill>
              </a:rPr>
              <a:t>№2.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CC0000"/>
                </a:solidFill>
              </a:rPr>
              <a:t>Запиши в виде равенств сложение чисел, изображенных на координатной прямой.</a:t>
            </a:r>
          </a:p>
        </p:txBody>
      </p:sp>
      <p:pic>
        <p:nvPicPr>
          <p:cNvPr id="14339" name="Picture 3" descr="Image299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3573463"/>
            <a:ext cx="6043613" cy="708025"/>
          </a:xfrm>
          <a:noFill/>
        </p:spPr>
      </p:pic>
      <p:pic>
        <p:nvPicPr>
          <p:cNvPr id="14340" name="Picture 4" descr="Image29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013325"/>
            <a:ext cx="604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mage29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133600"/>
            <a:ext cx="604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5724525" y="2276475"/>
            <a:ext cx="142875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166813" y="1936750"/>
            <a:ext cx="42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г)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239838" y="3305175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д)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239838" y="474503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е)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4695825" y="12890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0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3708400" y="2852738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+5</a:t>
            </a:r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2987675" y="3716338"/>
            <a:ext cx="142875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4211638" y="14843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-7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2339975" y="5157788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3419475" y="4221163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+6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6659563" y="1557338"/>
            <a:ext cx="210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 3 +(-7)= </a:t>
            </a:r>
            <a:r>
              <a:rPr lang="en-US"/>
              <a:t>-</a:t>
            </a:r>
            <a:r>
              <a:rPr lang="ru-RU"/>
              <a:t>4</a:t>
            </a:r>
          </a:p>
          <a:p>
            <a:endParaRPr lang="ru-RU"/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6732588" y="3068638"/>
            <a:ext cx="1798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-5+ 5 = 0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6659563" y="4581525"/>
            <a:ext cx="1933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-7+ 6 = -1 </a:t>
            </a:r>
          </a:p>
          <a:p>
            <a:endParaRPr lang="ru-RU"/>
          </a:p>
        </p:txBody>
      </p:sp>
      <p:sp>
        <p:nvSpPr>
          <p:cNvPr id="14355" name="Freeform 24"/>
          <p:cNvSpPr>
            <a:spLocks/>
          </p:cNvSpPr>
          <p:nvPr/>
        </p:nvSpPr>
        <p:spPr bwMode="auto">
          <a:xfrm>
            <a:off x="3059113" y="3300413"/>
            <a:ext cx="1800225" cy="488950"/>
          </a:xfrm>
          <a:custGeom>
            <a:avLst/>
            <a:gdLst>
              <a:gd name="T0" fmla="*/ 0 w 1134"/>
              <a:gd name="T1" fmla="*/ 2147483647 h 308"/>
              <a:gd name="T2" fmla="*/ 2147483647 w 1134"/>
              <a:gd name="T3" fmla="*/ 2147483647 h 308"/>
              <a:gd name="T4" fmla="*/ 2147483647 w 1134"/>
              <a:gd name="T5" fmla="*/ 2147483647 h 308"/>
              <a:gd name="T6" fmla="*/ 2147483647 w 1134"/>
              <a:gd name="T7" fmla="*/ 2147483647 h 308"/>
              <a:gd name="T8" fmla="*/ 2147483647 w 1134"/>
              <a:gd name="T9" fmla="*/ 2147483647 h 308"/>
              <a:gd name="T10" fmla="*/ 2147483647 w 1134"/>
              <a:gd name="T11" fmla="*/ 2147483647 h 3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4"/>
              <a:gd name="T19" fmla="*/ 0 h 308"/>
              <a:gd name="T20" fmla="*/ 1134 w 1134"/>
              <a:gd name="T21" fmla="*/ 308 h 3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4" h="308">
                <a:moveTo>
                  <a:pt x="0" y="308"/>
                </a:moveTo>
                <a:cubicBezTo>
                  <a:pt x="95" y="221"/>
                  <a:pt x="193" y="131"/>
                  <a:pt x="273" y="81"/>
                </a:cubicBezTo>
                <a:cubicBezTo>
                  <a:pt x="353" y="31"/>
                  <a:pt x="401" y="14"/>
                  <a:pt x="483" y="7"/>
                </a:cubicBezTo>
                <a:cubicBezTo>
                  <a:pt x="565" y="0"/>
                  <a:pt x="686" y="14"/>
                  <a:pt x="768" y="40"/>
                </a:cubicBezTo>
                <a:cubicBezTo>
                  <a:pt x="850" y="66"/>
                  <a:pt x="912" y="120"/>
                  <a:pt x="973" y="165"/>
                </a:cubicBezTo>
                <a:cubicBezTo>
                  <a:pt x="1034" y="210"/>
                  <a:pt x="1101" y="278"/>
                  <a:pt x="1134" y="308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6" name="Freeform 25"/>
          <p:cNvSpPr>
            <a:spLocks/>
          </p:cNvSpPr>
          <p:nvPr/>
        </p:nvSpPr>
        <p:spPr bwMode="auto">
          <a:xfrm>
            <a:off x="3348038" y="1844675"/>
            <a:ext cx="2447925" cy="527050"/>
          </a:xfrm>
          <a:custGeom>
            <a:avLst/>
            <a:gdLst>
              <a:gd name="T0" fmla="*/ 2147483647 w 2177"/>
              <a:gd name="T1" fmla="*/ 2147483647 h 332"/>
              <a:gd name="T2" fmla="*/ 2147483647 w 2177"/>
              <a:gd name="T3" fmla="*/ 2147483647 h 332"/>
              <a:gd name="T4" fmla="*/ 2147483647 w 2177"/>
              <a:gd name="T5" fmla="*/ 2147483647 h 332"/>
              <a:gd name="T6" fmla="*/ 2147483647 w 2177"/>
              <a:gd name="T7" fmla="*/ 2147483647 h 332"/>
              <a:gd name="T8" fmla="*/ 2147483647 w 2177"/>
              <a:gd name="T9" fmla="*/ 2147483647 h 332"/>
              <a:gd name="T10" fmla="*/ 0 w 2177"/>
              <a:gd name="T11" fmla="*/ 2147483647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7"/>
              <a:gd name="T19" fmla="*/ 0 h 332"/>
              <a:gd name="T20" fmla="*/ 2177 w 2177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7" h="332">
                <a:moveTo>
                  <a:pt x="2177" y="332"/>
                </a:moveTo>
                <a:cubicBezTo>
                  <a:pt x="2063" y="245"/>
                  <a:pt x="1950" y="158"/>
                  <a:pt x="1814" y="105"/>
                </a:cubicBezTo>
                <a:cubicBezTo>
                  <a:pt x="1678" y="52"/>
                  <a:pt x="1551" y="26"/>
                  <a:pt x="1361" y="14"/>
                </a:cubicBezTo>
                <a:cubicBezTo>
                  <a:pt x="1171" y="2"/>
                  <a:pt x="868" y="0"/>
                  <a:pt x="671" y="30"/>
                </a:cubicBezTo>
                <a:cubicBezTo>
                  <a:pt x="474" y="60"/>
                  <a:pt x="293" y="146"/>
                  <a:pt x="181" y="196"/>
                </a:cubicBezTo>
                <a:cubicBezTo>
                  <a:pt x="69" y="246"/>
                  <a:pt x="30" y="309"/>
                  <a:pt x="0" y="33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4357" name="Freeform 27"/>
          <p:cNvSpPr>
            <a:spLocks/>
          </p:cNvSpPr>
          <p:nvPr/>
        </p:nvSpPr>
        <p:spPr bwMode="auto">
          <a:xfrm>
            <a:off x="2386013" y="4641850"/>
            <a:ext cx="2090737" cy="592138"/>
          </a:xfrm>
          <a:custGeom>
            <a:avLst/>
            <a:gdLst>
              <a:gd name="T0" fmla="*/ 0 w 1317"/>
              <a:gd name="T1" fmla="*/ 2147483647 h 373"/>
              <a:gd name="T2" fmla="*/ 2147483647 w 1317"/>
              <a:gd name="T3" fmla="*/ 2147483647 h 373"/>
              <a:gd name="T4" fmla="*/ 2147483647 w 1317"/>
              <a:gd name="T5" fmla="*/ 2147483647 h 373"/>
              <a:gd name="T6" fmla="*/ 2147483647 w 1317"/>
              <a:gd name="T7" fmla="*/ 2147483647 h 373"/>
              <a:gd name="T8" fmla="*/ 2147483647 w 1317"/>
              <a:gd name="T9" fmla="*/ 2147483647 h 373"/>
              <a:gd name="T10" fmla="*/ 2147483647 w 1317"/>
              <a:gd name="T11" fmla="*/ 2147483647 h 373"/>
              <a:gd name="T12" fmla="*/ 2147483647 w 1317"/>
              <a:gd name="T13" fmla="*/ 2147483647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7"/>
              <a:gd name="T22" fmla="*/ 0 h 373"/>
              <a:gd name="T23" fmla="*/ 1317 w 1317"/>
              <a:gd name="T24" fmla="*/ 373 h 3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7" h="373">
                <a:moveTo>
                  <a:pt x="0" y="366"/>
                </a:moveTo>
                <a:cubicBezTo>
                  <a:pt x="33" y="332"/>
                  <a:pt x="135" y="215"/>
                  <a:pt x="199" y="161"/>
                </a:cubicBezTo>
                <a:cubicBezTo>
                  <a:pt x="263" y="107"/>
                  <a:pt x="310" y="68"/>
                  <a:pt x="384" y="42"/>
                </a:cubicBezTo>
                <a:cubicBezTo>
                  <a:pt x="458" y="16"/>
                  <a:pt x="567" y="4"/>
                  <a:pt x="642" y="2"/>
                </a:cubicBezTo>
                <a:cubicBezTo>
                  <a:pt x="717" y="0"/>
                  <a:pt x="756" y="3"/>
                  <a:pt x="833" y="30"/>
                </a:cubicBezTo>
                <a:cubicBezTo>
                  <a:pt x="910" y="57"/>
                  <a:pt x="1024" y="109"/>
                  <a:pt x="1105" y="166"/>
                </a:cubicBezTo>
                <a:cubicBezTo>
                  <a:pt x="1186" y="223"/>
                  <a:pt x="1273" y="330"/>
                  <a:pt x="1317" y="373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4.84617E-6 C -0.00989 -0.01711 -0.01961 -0.034 -0.03142 -0.04418 C -0.04322 -0.05459 -0.05763 -0.05759 -0.07083 -0.06199 C -0.08402 -0.06638 -0.09444 -0.06916 -0.11024 -0.07078 C -0.12604 -0.0724 -0.14687 -0.07356 -0.16527 -0.07078 C -0.18368 -0.06777 -0.20607 -0.06037 -0.22048 -0.05297 C -0.23489 -0.04557 -0.24409 -0.03539 -0.25191 -0.0266 C -0.25972 -0.01781 -0.26371 -0.00902 -0.2677 -4.8461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2.84987E-6 C 0.0184 -0.02105 0.03698 -0.0421 0.04739 -0.05251 C 0.05781 -0.06292 0.05521 -0.05945 0.06302 -0.06292 C 0.07083 -0.06639 0.0842 -0.07356 0.09462 -0.07356 C 0.10503 -0.07356 0.11684 -0.06639 0.12604 -0.06292 C 0.13524 -0.05945 0.14184 -0.05783 0.14965 -0.05251 C 0.15746 -0.04719 0.16667 -0.0384 0.17326 -0.03146 C 0.17986 -0.02452 0.18507 -0.01596 0.18906 -0.01064 C 0.19305 -0.00532 0.19496 -0.00277 0.19687 -2.84987E-6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-8.53574E-7 C 0.0059 -0.0081 0.02326 -0.03493 0.03506 -0.04835 C 0.04687 -0.06176 0.05434 -0.07448 0.07083 -0.0805 C 0.08732 -0.08651 0.11805 -0.08698 0.13385 -0.08397 C 0.14965 -0.08096 0.15625 -0.06986 0.16545 -0.06292 C 0.17465 -0.05598 0.18125 -0.04881 0.18906 -0.04187 C 0.19687 -0.03493 0.20607 -0.02799 0.21267 -0.02105 C 0.21927 -0.01411 0.22586 -0.00347 0.22847 -8.53574E-7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75790" grpId="0" animBg="1"/>
      <p:bldP spid="75794" grpId="0" animBg="1"/>
      <p:bldP spid="75797" grpId="0"/>
      <p:bldP spid="75798" grpId="0"/>
      <p:bldP spid="75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i="1" smtClean="0">
                <a:solidFill>
                  <a:srgbClr val="FF3300"/>
                </a:solidFill>
              </a:rPr>
              <a:t/>
            </a:r>
            <a:br>
              <a:rPr lang="en-US" sz="4800" i="1" smtClean="0">
                <a:solidFill>
                  <a:srgbClr val="FF3300"/>
                </a:solidFill>
              </a:rPr>
            </a:br>
            <a:endParaRPr lang="ru-RU" sz="4800" i="1" smtClean="0">
              <a:solidFill>
                <a:srgbClr val="CC0066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773238"/>
            <a:ext cx="374015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Чтобы сложить два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отрицательных</a:t>
            </a:r>
            <a:endParaRPr lang="ru-RU" sz="32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числа, надо: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1) </a:t>
            </a:r>
            <a:r>
              <a:rPr lang="ru-RU" b="1" u="sng" smtClean="0"/>
              <a:t>сложить</a:t>
            </a:r>
            <a:r>
              <a:rPr lang="ru-RU" b="1" smtClean="0"/>
              <a:t> их модули;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2)перед результатом поставить знак «-».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752600"/>
            <a:ext cx="3898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Чтобы сложить два числа  с  </a:t>
            </a:r>
            <a:r>
              <a:rPr lang="ru-RU" b="1" i="1" smtClean="0">
                <a:solidFill>
                  <a:srgbClr val="00CC00"/>
                </a:solidFill>
              </a:rPr>
              <a:t>разными знаками</a:t>
            </a:r>
            <a:r>
              <a:rPr lang="ru-RU" b="1" smtClean="0"/>
              <a:t>, надо: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1) </a:t>
            </a:r>
            <a:r>
              <a:rPr lang="ru-RU" b="1" u="sng" smtClean="0"/>
              <a:t>вычесть</a:t>
            </a:r>
            <a:r>
              <a:rPr lang="ru-RU" b="1" smtClean="0"/>
              <a:t> из большего модуля меньший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2) перед  результатом поставить знак числа, модуль которого больше.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</a:pPr>
            <a:endParaRPr lang="ru-RU" b="1" smtClean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8888" y="620713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rgbClr val="CC0000"/>
                </a:solidFill>
              </a:rPr>
              <a:t>ПРАВИЛА СЛОЖЕНИЯ ЧИСЕЛ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58" cy="4307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274" y="2290"/>
            <a:ext cx="216" cy="406"/>
          </p:xfrm>
          <a:graphic>
            <a:graphicData uri="http://schemas.openxmlformats.org/presentationml/2006/ole">
              <p:oleObj spid="_x0000_s1028" name="Формула" r:id="rId3" imgW="114120" imgH="215640" progId="Equation.3">
                <p:embed/>
              </p:oleObj>
            </a:graphicData>
          </a:graphic>
        </p:graphicFrame>
        <p:sp>
          <p:nvSpPr>
            <p:cNvPr id="1052" name="Text Box 5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-3</a:t>
              </a:r>
            </a:p>
          </p:txBody>
        </p:sp>
        <p:sp>
          <p:nvSpPr>
            <p:cNvPr id="1053" name="Text Box 6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4</a:t>
              </a:r>
            </a:p>
          </p:txBody>
        </p:sp>
        <p:sp>
          <p:nvSpPr>
            <p:cNvPr id="1054" name="Text Box 7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-4</a:t>
              </a:r>
            </a:p>
          </p:txBody>
        </p:sp>
        <p:sp>
          <p:nvSpPr>
            <p:cNvPr id="1055" name="Text Box 8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>
                <a:latin typeface="Arial" charset="0"/>
              </a:endParaRPr>
            </a:p>
          </p:txBody>
        </p:sp>
        <p:grpSp>
          <p:nvGrpSpPr>
            <p:cNvPr id="1056" name="Group 9"/>
            <p:cNvGrpSpPr>
              <a:grpSpLocks/>
            </p:cNvGrpSpPr>
            <p:nvPr/>
          </p:nvGrpSpPr>
          <p:grpSpPr bwMode="auto">
            <a:xfrm>
              <a:off x="2879" y="0"/>
              <a:ext cx="2879" cy="4307"/>
              <a:chOff x="2879" y="0"/>
              <a:chExt cx="2879" cy="4307"/>
            </a:xfrm>
          </p:grpSpPr>
          <p:sp>
            <p:nvSpPr>
              <p:cNvPr id="110602" name="Rectangle 10"/>
              <p:cNvSpPr>
                <a:spLocks noChangeArrowheads="1"/>
              </p:cNvSpPr>
              <p:nvPr/>
            </p:nvSpPr>
            <p:spPr bwMode="auto">
              <a:xfrm>
                <a:off x="2879" y="0"/>
                <a:ext cx="2879" cy="215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aphicFrame>
            <p:nvGraphicFramePr>
              <p:cNvPr id="1029" name="Object 11"/>
              <p:cNvGraphicFramePr>
                <a:graphicFrameLocks noChangeAspect="1"/>
              </p:cNvGraphicFramePr>
              <p:nvPr/>
            </p:nvGraphicFramePr>
            <p:xfrm>
              <a:off x="4044" y="24"/>
              <a:ext cx="218" cy="405"/>
            </p:xfrm>
            <a:graphic>
              <a:graphicData uri="http://schemas.openxmlformats.org/presentationml/2006/ole">
                <p:oleObj spid="_x0000_s1029" name="Формула" r:id="rId4" imgW="114120" imgH="215640" progId="Equation.3">
                  <p:embed/>
                </p:oleObj>
              </a:graphicData>
            </a:graphic>
          </p:graphicFrame>
          <p:sp>
            <p:nvSpPr>
              <p:cNvPr id="1058" name="Text Box 12"/>
              <p:cNvSpPr txBox="1">
                <a:spLocks noChangeArrowheads="1"/>
              </p:cNvSpPr>
              <p:nvPr/>
            </p:nvSpPr>
            <p:spPr bwMode="auto">
              <a:xfrm>
                <a:off x="3173" y="680"/>
                <a:ext cx="1860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Arial" charset="0"/>
                  </a:rPr>
                  <a:t>А) </a:t>
                </a:r>
                <a:r>
                  <a:rPr lang="ru-RU" sz="2000"/>
                  <a:t>чисел с разными      знаками</a:t>
                </a:r>
              </a:p>
              <a:p>
                <a:pPr>
                  <a:spcBef>
                    <a:spcPct val="50000"/>
                  </a:spcBef>
                </a:pPr>
                <a:endParaRPr lang="ru-RU" sz="2000">
                  <a:latin typeface="Arial" charset="0"/>
                </a:endParaRPr>
              </a:p>
            </p:txBody>
          </p:sp>
          <p:sp>
            <p:nvSpPr>
              <p:cNvPr id="1059" name="Text Box 13"/>
              <p:cNvSpPr txBox="1">
                <a:spLocks noChangeArrowheads="1"/>
              </p:cNvSpPr>
              <p:nvPr/>
            </p:nvSpPr>
            <p:spPr bwMode="auto">
              <a:xfrm>
                <a:off x="3173" y="1133"/>
                <a:ext cx="190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Arial" charset="0"/>
                  </a:rPr>
                  <a:t>Б) </a:t>
                </a:r>
                <a:r>
                  <a:rPr lang="ru-RU" sz="2000"/>
                  <a:t>отрицательных чисел</a:t>
                </a:r>
              </a:p>
            </p:txBody>
          </p:sp>
          <p:sp>
            <p:nvSpPr>
              <p:cNvPr id="1060" name="Text Box 14"/>
              <p:cNvSpPr txBox="1">
                <a:spLocks noChangeArrowheads="1"/>
              </p:cNvSpPr>
              <p:nvPr/>
            </p:nvSpPr>
            <p:spPr bwMode="auto">
              <a:xfrm>
                <a:off x="3173" y="1586"/>
                <a:ext cx="1950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Arial" charset="0"/>
                  </a:rPr>
                  <a:t>В) </a:t>
                </a:r>
                <a:r>
                  <a:rPr lang="ru-RU" sz="2000"/>
                  <a:t>положительных чисел</a:t>
                </a:r>
                <a:r>
                  <a:rPr lang="ru-RU" sz="2000">
                    <a:latin typeface="Arial" charset="0"/>
                  </a:rPr>
                  <a:t> </a:t>
                </a:r>
              </a:p>
            </p:txBody>
          </p:sp>
          <p:sp>
            <p:nvSpPr>
              <p:cNvPr id="1061" name="Text Box 15"/>
              <p:cNvSpPr txBox="1">
                <a:spLocks noChangeArrowheads="1"/>
              </p:cNvSpPr>
              <p:nvPr/>
            </p:nvSpPr>
            <p:spPr bwMode="auto">
              <a:xfrm>
                <a:off x="3061" y="73"/>
                <a:ext cx="36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2000">
                  <a:latin typeface="Arial" charset="0"/>
                </a:endParaRPr>
              </a:p>
            </p:txBody>
          </p:sp>
          <p:grpSp>
            <p:nvGrpSpPr>
              <p:cNvPr id="1062" name="Group 16"/>
              <p:cNvGrpSpPr>
                <a:grpSpLocks/>
              </p:cNvGrpSpPr>
              <p:nvPr/>
            </p:nvGrpSpPr>
            <p:grpSpPr bwMode="auto">
              <a:xfrm>
                <a:off x="2879" y="2153"/>
                <a:ext cx="2879" cy="2154"/>
                <a:chOff x="2879" y="2153"/>
                <a:chExt cx="2879" cy="2154"/>
              </a:xfrm>
            </p:grpSpPr>
            <p:sp>
              <p:nvSpPr>
                <p:cNvPr id="1106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79" y="2153"/>
                  <a:ext cx="2879" cy="215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aphicFrame>
              <p:nvGraphicFramePr>
                <p:cNvPr id="1030" name="Object 18"/>
                <p:cNvGraphicFramePr>
                  <a:graphicFrameLocks noChangeAspect="1"/>
                </p:cNvGraphicFramePr>
                <p:nvPr/>
              </p:nvGraphicFramePr>
              <p:xfrm>
                <a:off x="4167" y="2253"/>
                <a:ext cx="261" cy="481"/>
              </p:xfrm>
              <a:graphic>
                <a:graphicData uri="http://schemas.openxmlformats.org/presentationml/2006/ole">
                  <p:oleObj spid="_x0000_s1030" name="Формула" r:id="rId5" imgW="114120" imgH="215640" progId="Equation.3">
                    <p:embed/>
                  </p:oleObj>
                </a:graphicData>
              </a:graphic>
            </p:graphicFrame>
            <p:sp>
              <p:nvSpPr>
                <p:cNvPr id="106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173" y="2833"/>
                  <a:ext cx="186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Arial" charset="0"/>
                    </a:rPr>
                    <a:t>А) положительному числу</a:t>
                  </a:r>
                </a:p>
              </p:txBody>
            </p:sp>
            <p:sp>
              <p:nvSpPr>
                <p:cNvPr id="106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73" y="3287"/>
                  <a:ext cx="1905" cy="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Arial" charset="0"/>
                    </a:rPr>
                    <a:t>Б) отрицательному числу</a:t>
                  </a:r>
                </a:p>
              </p:txBody>
            </p:sp>
            <p:sp>
              <p:nvSpPr>
                <p:cNvPr id="10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3" y="3740"/>
                  <a:ext cx="1950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Arial" charset="0"/>
                    </a:rPr>
                    <a:t>В)</a:t>
                  </a:r>
                </a:p>
              </p:txBody>
            </p:sp>
            <p:sp>
              <p:nvSpPr>
                <p:cNvPr id="106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15" y="2387"/>
                  <a:ext cx="317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ru-RU" sz="20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1032" name="Text Box 37"/>
          <p:cNvSpPr txBox="1">
            <a:spLocks noChangeArrowheads="1"/>
          </p:cNvSpPr>
          <p:nvPr/>
        </p:nvSpPr>
        <p:spPr bwMode="auto">
          <a:xfrm>
            <a:off x="4643438" y="188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0"/>
          </a:p>
        </p:txBody>
      </p:sp>
      <p:sp>
        <p:nvSpPr>
          <p:cNvPr id="1033" name="Text Box 39"/>
          <p:cNvSpPr txBox="1">
            <a:spLocks noChangeArrowheads="1"/>
          </p:cNvSpPr>
          <p:nvPr/>
        </p:nvSpPr>
        <p:spPr bwMode="auto">
          <a:xfrm>
            <a:off x="4643438" y="139700"/>
            <a:ext cx="351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3) Модули вычитаются </a:t>
            </a:r>
          </a:p>
          <a:p>
            <a:r>
              <a:rPr lang="ru-RU" sz="2400"/>
              <a:t>     при сложении двух…</a:t>
            </a:r>
          </a:p>
        </p:txBody>
      </p:sp>
      <p:grpSp>
        <p:nvGrpSpPr>
          <p:cNvPr id="1034" name="Group 49"/>
          <p:cNvGrpSpPr>
            <a:grpSpLocks/>
          </p:cNvGrpSpPr>
          <p:nvPr/>
        </p:nvGrpSpPr>
        <p:grpSpPr bwMode="auto">
          <a:xfrm>
            <a:off x="0" y="0"/>
            <a:ext cx="4570413" cy="3525838"/>
            <a:chOff x="2879" y="2153"/>
            <a:chExt cx="2879" cy="2221"/>
          </a:xfrm>
        </p:grpSpPr>
        <p:sp>
          <p:nvSpPr>
            <p:cNvPr id="110642" name="Rectangle 50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1027" name="Object 51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p:oleObj spid="_x0000_s1027" name="Формула" r:id="rId6" imgW="114120" imgH="215640" progId="Equation.3">
                <p:embed/>
              </p:oleObj>
            </a:graphicData>
          </a:graphic>
        </p:graphicFrame>
        <p:sp>
          <p:nvSpPr>
            <p:cNvPr id="1047" name="Text Box 52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А) </a:t>
              </a:r>
              <a:r>
                <a:rPr lang="ru-RU" sz="2000">
                  <a:latin typeface="Arial" charset="0"/>
                </a:rPr>
                <a:t>положительному числу </a:t>
              </a:r>
            </a:p>
          </p:txBody>
        </p:sp>
        <p:sp>
          <p:nvSpPr>
            <p:cNvPr id="1048" name="Text Box 53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" action="ppaction://hlinkshowjump?jump=nextslide"/>
                </a:rPr>
                <a:t>Б) </a:t>
              </a:r>
              <a:r>
                <a:rPr lang="ru-RU" sz="2000">
                  <a:latin typeface="Arial" charset="0"/>
                </a:rPr>
                <a:t>отрицательному числу</a:t>
              </a:r>
            </a:p>
          </p:txBody>
        </p:sp>
        <p:sp>
          <p:nvSpPr>
            <p:cNvPr id="1049" name="Text Box 54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  <a:hlinkClick r:id="rId7" action="ppaction://hlinksldjump"/>
                </a:rPr>
                <a:t>В) </a:t>
              </a:r>
              <a:r>
                <a:rPr lang="ru-RU" sz="2000">
                  <a:latin typeface="Arial" charset="0"/>
                </a:rPr>
                <a:t>Положительному или отрицательному числу.</a:t>
              </a:r>
            </a:p>
          </p:txBody>
        </p:sp>
        <p:sp>
          <p:nvSpPr>
            <p:cNvPr id="1050" name="Text Box 55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>
                <a:latin typeface="Arial" charset="0"/>
              </a:endParaRPr>
            </a:p>
          </p:txBody>
        </p:sp>
      </p:grpSp>
      <p:grpSp>
        <p:nvGrpSpPr>
          <p:cNvPr id="1035" name="Group 56"/>
          <p:cNvGrpSpPr>
            <a:grpSpLocks/>
          </p:cNvGrpSpPr>
          <p:nvPr/>
        </p:nvGrpSpPr>
        <p:grpSpPr bwMode="auto">
          <a:xfrm>
            <a:off x="4572000" y="3429000"/>
            <a:ext cx="9144000" cy="3429000"/>
            <a:chOff x="0" y="0"/>
            <a:chExt cx="5760" cy="2154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0" name="Group 58"/>
            <p:cNvGrpSpPr>
              <a:grpSpLocks/>
            </p:cNvGrpSpPr>
            <p:nvPr/>
          </p:nvGrpSpPr>
          <p:grpSpPr bwMode="auto">
            <a:xfrm>
              <a:off x="0" y="45"/>
              <a:ext cx="5760" cy="2040"/>
              <a:chOff x="0" y="45"/>
              <a:chExt cx="5760" cy="2040"/>
            </a:xfrm>
          </p:grpSpPr>
          <p:graphicFrame>
            <p:nvGraphicFramePr>
              <p:cNvPr id="1026" name="Object 59"/>
              <p:cNvGraphicFramePr>
                <a:graphicFrameLocks noChangeAspect="1"/>
              </p:cNvGraphicFramePr>
              <p:nvPr/>
            </p:nvGraphicFramePr>
            <p:xfrm>
              <a:off x="1222" y="45"/>
              <a:ext cx="254" cy="479"/>
            </p:xfrm>
            <a:graphic>
              <a:graphicData uri="http://schemas.openxmlformats.org/presentationml/2006/ole">
                <p:oleObj spid="_x0000_s1026" name="Формула" r:id="rId8" imgW="114120" imgH="215640" progId="Equation.3">
                  <p:embed/>
                </p:oleObj>
              </a:graphicData>
            </a:graphic>
          </p:graphicFrame>
          <p:sp>
            <p:nvSpPr>
              <p:cNvPr id="1041" name="Rectangle 60"/>
              <p:cNvSpPr>
                <a:spLocks noChangeArrowheads="1"/>
              </p:cNvSpPr>
              <p:nvPr/>
            </p:nvSpPr>
            <p:spPr bwMode="auto">
              <a:xfrm>
                <a:off x="0" y="2085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42" name="Text Box 61"/>
              <p:cNvSpPr txBox="1">
                <a:spLocks noChangeArrowheads="1"/>
              </p:cNvSpPr>
              <p:nvPr/>
            </p:nvSpPr>
            <p:spPr bwMode="auto">
              <a:xfrm>
                <a:off x="226" y="652"/>
                <a:ext cx="186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Arial" charset="0"/>
                    <a:hlinkClick r:id="" action="ppaction://hlinkshowjump?jump=nextslide"/>
                  </a:rPr>
                  <a:t>А) </a:t>
                </a:r>
                <a:r>
                  <a:rPr lang="ru-RU" sz="2000">
                    <a:latin typeface="Arial" charset="0"/>
                  </a:rPr>
                  <a:t>10</a:t>
                </a:r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3" name="Text Box 62"/>
              <p:cNvSpPr txBox="1">
                <a:spLocks noChangeArrowheads="1"/>
              </p:cNvSpPr>
              <p:nvPr/>
            </p:nvSpPr>
            <p:spPr bwMode="auto">
              <a:xfrm>
                <a:off x="226" y="1086"/>
                <a:ext cx="190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>
                    <a:latin typeface="Arial" charset="0"/>
                    <a:hlinkClick r:id="" action="ppaction://hlinkshowjump?jump=nextslide"/>
                  </a:rPr>
                  <a:t>Б) </a:t>
                </a:r>
                <a:r>
                  <a:rPr lang="ru-RU" sz="2000">
                    <a:latin typeface="Arial" charset="0"/>
                  </a:rPr>
                  <a:t>-1,4</a:t>
                </a:r>
              </a:p>
            </p:txBody>
          </p:sp>
          <p:sp>
            <p:nvSpPr>
              <p:cNvPr id="1044" name="Text Box 63"/>
              <p:cNvSpPr txBox="1">
                <a:spLocks noChangeArrowheads="1"/>
              </p:cNvSpPr>
              <p:nvPr/>
            </p:nvSpPr>
            <p:spPr bwMode="auto">
              <a:xfrm>
                <a:off x="226" y="1520"/>
                <a:ext cx="195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>
                    <a:latin typeface="Arial" charset="0"/>
                    <a:hlinkClick r:id="rId7" action="ppaction://hlinksldjump"/>
                  </a:rPr>
                  <a:t>В</a:t>
                </a:r>
                <a:r>
                  <a:rPr lang="ru-RU" sz="1800">
                    <a:latin typeface="Arial" charset="0"/>
                  </a:rPr>
                  <a:t>) </a:t>
                </a:r>
                <a:r>
                  <a:rPr lang="ru-RU" sz="2000">
                    <a:latin typeface="Arial" charset="0"/>
                  </a:rPr>
                  <a:t>1,4</a:t>
                </a:r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5" name="Text Box 64"/>
              <p:cNvSpPr txBox="1">
                <a:spLocks noChangeArrowheads="1"/>
              </p:cNvSpPr>
              <p:nvPr/>
            </p:nvSpPr>
            <p:spPr bwMode="auto">
              <a:xfrm>
                <a:off x="567" y="114"/>
                <a:ext cx="362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2400">
                  <a:latin typeface="Arial" charset="0"/>
                </a:endParaRPr>
              </a:p>
            </p:txBody>
          </p:sp>
        </p:grpSp>
      </p:grpSp>
      <p:sp>
        <p:nvSpPr>
          <p:cNvPr id="1036" name="Text Box 65"/>
          <p:cNvSpPr txBox="1">
            <a:spLocks noChangeArrowheads="1"/>
          </p:cNvSpPr>
          <p:nvPr/>
        </p:nvSpPr>
        <p:spPr bwMode="auto">
          <a:xfrm>
            <a:off x="4859338" y="3644900"/>
            <a:ext cx="366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1) Выполни действие: 5,7+(-4,3)</a:t>
            </a:r>
          </a:p>
        </p:txBody>
      </p:sp>
      <p:sp>
        <p:nvSpPr>
          <p:cNvPr id="1037" name="Text Box 66"/>
          <p:cNvSpPr txBox="1">
            <a:spLocks noChangeArrowheads="1"/>
          </p:cNvSpPr>
          <p:nvPr/>
        </p:nvSpPr>
        <p:spPr bwMode="auto">
          <a:xfrm>
            <a:off x="107950" y="211138"/>
            <a:ext cx="4627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1) Сумма двух чисел с разными </a:t>
            </a:r>
          </a:p>
          <a:p>
            <a:r>
              <a:rPr lang="ru-RU" sz="2400"/>
              <a:t>     знаками равна…</a:t>
            </a:r>
          </a:p>
        </p:txBody>
      </p:sp>
      <p:sp>
        <p:nvSpPr>
          <p:cNvPr id="1038" name="Text Box 67"/>
          <p:cNvSpPr txBox="1">
            <a:spLocks noChangeArrowheads="1"/>
          </p:cNvSpPr>
          <p:nvPr/>
        </p:nvSpPr>
        <p:spPr bwMode="auto">
          <a:xfrm>
            <a:off x="107950" y="3595688"/>
            <a:ext cx="415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2) Найти сумму двух чисел:  </a:t>
            </a:r>
          </a:p>
          <a:p>
            <a:r>
              <a:rPr lang="ru-RU" sz="2400"/>
              <a:t>-3,5+(-0,5)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1675</TotalTime>
  <Words>1069</Words>
  <Application>Microsoft Office PowerPoint</Application>
  <PresentationFormat>Экран (4:3)</PresentationFormat>
  <Paragraphs>221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Times New Roman</vt:lpstr>
      <vt:lpstr>Arial</vt:lpstr>
      <vt:lpstr>Monotype Corsiva</vt:lpstr>
      <vt:lpstr>Georgia</vt:lpstr>
      <vt:lpstr>Тетрадь</vt:lpstr>
      <vt:lpstr>Microsoft Equation 3.0</vt:lpstr>
      <vt:lpstr>PBrush</vt:lpstr>
      <vt:lpstr>Точечный рисунок</vt:lpstr>
      <vt:lpstr>ТЕМА УРОКА:</vt:lpstr>
      <vt:lpstr>ЦЕЛЬ УРОКА:</vt:lpstr>
      <vt:lpstr>МАТЕМАТИЧЕСКИЙ ДИКТАНТ</vt:lpstr>
      <vt:lpstr>№1 Выпиши  верные  неравенства, если            известно,          что       a и b- положительные числа;                       х и у – отрицательные числа. </vt:lpstr>
      <vt:lpstr> </vt:lpstr>
      <vt:lpstr>№2. Запиши в виде равенств сложение чисел, изображенных на координатной прямой.</vt:lpstr>
      <vt:lpstr>№2. Запиши в виде равенств сложение чисел, изображенных на координатной прямой.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  <vt:lpstr>Слайд 20</vt:lpstr>
      <vt:lpstr>Задание №3: решите примеры, замените ответы буквой, тогда отгадаете слово, записав его в тетради.</vt:lpstr>
      <vt:lpstr>Задание №3: решите примеры, замените ответы буквой, тогда отгадаете слово, записав его в тетради.</vt:lpstr>
      <vt:lpstr> Историческая  справка</vt:lpstr>
      <vt:lpstr>Слайд 24</vt:lpstr>
    </vt:vector>
  </TitlesOfParts>
  <Company>ИВК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revaz</cp:lastModifiedBy>
  <cp:revision>36</cp:revision>
  <dcterms:created xsi:type="dcterms:W3CDTF">1999-12-31T21:24:37Z</dcterms:created>
  <dcterms:modified xsi:type="dcterms:W3CDTF">2013-04-04T18:03:51Z</dcterms:modified>
</cp:coreProperties>
</file>