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29"/>
  </p:notesMasterIdLst>
  <p:sldIdLst>
    <p:sldId id="284" r:id="rId2"/>
    <p:sldId id="261" r:id="rId3"/>
    <p:sldId id="256" r:id="rId4"/>
    <p:sldId id="278" r:id="rId5"/>
    <p:sldId id="287" r:id="rId6"/>
    <p:sldId id="263" r:id="rId7"/>
    <p:sldId id="288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89" r:id="rId19"/>
    <p:sldId id="277" r:id="rId20"/>
    <p:sldId id="276" r:id="rId21"/>
    <p:sldId id="275" r:id="rId22"/>
    <p:sldId id="279" r:id="rId23"/>
    <p:sldId id="285" r:id="rId24"/>
    <p:sldId id="280" r:id="rId25"/>
    <p:sldId id="281" r:id="rId26"/>
    <p:sldId id="286" r:id="rId27"/>
    <p:sldId id="282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3399FF"/>
    </p:penClr>
  </p:showPr>
  <p:clrMru>
    <a:srgbClr val="3366FF"/>
    <a:srgbClr val="3399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64" d="100"/>
          <a:sy n="64" d="100"/>
        </p:scale>
        <p:origin x="-8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2CCAFD9-FC16-4AEF-AF00-08D4A96728BC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65CE8F3-A464-48DC-BB34-0977FDC37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E384D5-028D-4413-8260-172ADB8DDADA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902 w 5740"/>
                <a:gd name="T1" fmla="*/ 1 h 4316"/>
                <a:gd name="T2" fmla="*/ 0 w 5740"/>
                <a:gd name="T3" fmla="*/ 1 h 4316"/>
                <a:gd name="T4" fmla="*/ 0 w 5740"/>
                <a:gd name="T5" fmla="*/ 0 h 4316"/>
                <a:gd name="T6" fmla="*/ 5902 w 5740"/>
                <a:gd name="T7" fmla="*/ 0 h 4316"/>
                <a:gd name="T8" fmla="*/ 5902 w 5740"/>
                <a:gd name="T9" fmla="*/ 1 h 4316"/>
                <a:gd name="T10" fmla="*/ 5902 w 5740"/>
                <a:gd name="T11" fmla="*/ 1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8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8 w 382"/>
                  <a:gd name="T19" fmla="*/ 96 h 96"/>
                  <a:gd name="T20" fmla="*/ 272 w 382"/>
                  <a:gd name="T21" fmla="*/ 90 h 96"/>
                  <a:gd name="T22" fmla="*/ 320 w 382"/>
                  <a:gd name="T23" fmla="*/ 84 h 96"/>
                  <a:gd name="T24" fmla="*/ 361 w 382"/>
                  <a:gd name="T25" fmla="*/ 66 h 96"/>
                  <a:gd name="T26" fmla="*/ 391 w 382"/>
                  <a:gd name="T27" fmla="*/ 42 h 96"/>
                  <a:gd name="T28" fmla="*/ 385 w 382"/>
                  <a:gd name="T29" fmla="*/ 42 h 96"/>
                  <a:gd name="T30" fmla="*/ 355 w 382"/>
                  <a:gd name="T31" fmla="*/ 66 h 96"/>
                  <a:gd name="T32" fmla="*/ 314 w 382"/>
                  <a:gd name="T33" fmla="*/ 78 h 96"/>
                  <a:gd name="T34" fmla="*/ 272 w 382"/>
                  <a:gd name="T35" fmla="*/ 90 h 96"/>
                  <a:gd name="T36" fmla="*/ 218 w 382"/>
                  <a:gd name="T37" fmla="*/ 96 h 96"/>
                  <a:gd name="T38" fmla="*/ 218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8 w 185"/>
                  <a:gd name="T5" fmla="*/ 36 h 210"/>
                  <a:gd name="T6" fmla="*/ 164 w 185"/>
                  <a:gd name="T7" fmla="*/ 72 h 210"/>
                  <a:gd name="T8" fmla="*/ 170 w 185"/>
                  <a:gd name="T9" fmla="*/ 90 h 210"/>
                  <a:gd name="T10" fmla="*/ 176 w 185"/>
                  <a:gd name="T11" fmla="*/ 114 h 210"/>
                  <a:gd name="T12" fmla="*/ 170 w 185"/>
                  <a:gd name="T13" fmla="*/ 138 h 210"/>
                  <a:gd name="T14" fmla="*/ 158 w 185"/>
                  <a:gd name="T15" fmla="*/ 162 h 210"/>
                  <a:gd name="T16" fmla="*/ 128 w 185"/>
                  <a:gd name="T17" fmla="*/ 180 h 210"/>
                  <a:gd name="T18" fmla="*/ 90 w 185"/>
                  <a:gd name="T19" fmla="*/ 198 h 210"/>
                  <a:gd name="T20" fmla="*/ 105 w 185"/>
                  <a:gd name="T21" fmla="*/ 210 h 210"/>
                  <a:gd name="T22" fmla="*/ 140 w 185"/>
                  <a:gd name="T23" fmla="*/ 192 h 210"/>
                  <a:gd name="T24" fmla="*/ 170 w 185"/>
                  <a:gd name="T25" fmla="*/ 168 h 210"/>
                  <a:gd name="T26" fmla="*/ 188 w 185"/>
                  <a:gd name="T27" fmla="*/ 144 h 210"/>
                  <a:gd name="T28" fmla="*/ 194 w 185"/>
                  <a:gd name="T29" fmla="*/ 114 h 210"/>
                  <a:gd name="T30" fmla="*/ 188 w 185"/>
                  <a:gd name="T31" fmla="*/ 90 h 210"/>
                  <a:gd name="T32" fmla="*/ 182 w 185"/>
                  <a:gd name="T33" fmla="*/ 66 h 210"/>
                  <a:gd name="T34" fmla="*/ 164 w 185"/>
                  <a:gd name="T35" fmla="*/ 48 h 210"/>
                  <a:gd name="T36" fmla="*/ 140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b="0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b="0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b="0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b="0"/>
                </a:p>
              </p:txBody>
            </p:sp>
          </p:grpSp>
        </p:grpSp>
      </p:grpSp>
      <p:sp>
        <p:nvSpPr>
          <p:cNvPr id="1075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75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2588B-69F7-4B74-895E-6AC14FF47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594C0-64E4-42D7-AB52-64A468F93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4955A-6DF2-490F-A857-59A98A3DA0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8B911-9970-455B-B417-3EAD34982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18952-9C0F-4DE9-90BD-A92BD237D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5C3EB-F8E1-4BB7-9F29-7DC641543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86545-549C-4544-BA9D-6CDCAD498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D8A9F-7AF5-440E-8239-0219F2851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8982F-F56D-4348-93B2-3849E9EE8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3F15C-B6CA-499E-99AE-1177AFFBF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7CF4F-34E5-4A58-9519-2EA304E6E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b="0">
              <a:latin typeface="Arial" pitchFamily="34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902 w 5740"/>
                <a:gd name="T1" fmla="*/ 1 h 4316"/>
                <a:gd name="T2" fmla="*/ 0 w 5740"/>
                <a:gd name="T3" fmla="*/ 1 h 4316"/>
                <a:gd name="T4" fmla="*/ 0 w 5740"/>
                <a:gd name="T5" fmla="*/ 0 h 4316"/>
                <a:gd name="T6" fmla="*/ 5902 w 5740"/>
                <a:gd name="T7" fmla="*/ 0 h 4316"/>
                <a:gd name="T8" fmla="*/ 5902 w 5740"/>
                <a:gd name="T9" fmla="*/ 1 h 4316"/>
                <a:gd name="T10" fmla="*/ 5902 w 5740"/>
                <a:gd name="T11" fmla="*/ 1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065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1065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1065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1065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1065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1065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1065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1065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1065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1065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1065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065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1065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1065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1065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1065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1065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1065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1065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1065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1065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1065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1065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5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1065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1065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065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1065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1065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1065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1065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1065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1065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5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1065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1065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1065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1065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1065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1065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1065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  <p:sp>
            <p:nvSpPr>
              <p:cNvPr id="1065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b="0">
                  <a:latin typeface="Arial" pitchFamily="34" charset="0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8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8 w 382"/>
                  <a:gd name="T19" fmla="*/ 96 h 96"/>
                  <a:gd name="T20" fmla="*/ 272 w 382"/>
                  <a:gd name="T21" fmla="*/ 90 h 96"/>
                  <a:gd name="T22" fmla="*/ 320 w 382"/>
                  <a:gd name="T23" fmla="*/ 84 h 96"/>
                  <a:gd name="T24" fmla="*/ 361 w 382"/>
                  <a:gd name="T25" fmla="*/ 66 h 96"/>
                  <a:gd name="T26" fmla="*/ 391 w 382"/>
                  <a:gd name="T27" fmla="*/ 42 h 96"/>
                  <a:gd name="T28" fmla="*/ 385 w 382"/>
                  <a:gd name="T29" fmla="*/ 42 h 96"/>
                  <a:gd name="T30" fmla="*/ 355 w 382"/>
                  <a:gd name="T31" fmla="*/ 66 h 96"/>
                  <a:gd name="T32" fmla="*/ 314 w 382"/>
                  <a:gd name="T33" fmla="*/ 78 h 96"/>
                  <a:gd name="T34" fmla="*/ 272 w 382"/>
                  <a:gd name="T35" fmla="*/ 90 h 96"/>
                  <a:gd name="T36" fmla="*/ 218 w 382"/>
                  <a:gd name="T37" fmla="*/ 96 h 96"/>
                  <a:gd name="T38" fmla="*/ 218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8 w 185"/>
                  <a:gd name="T5" fmla="*/ 36 h 210"/>
                  <a:gd name="T6" fmla="*/ 164 w 185"/>
                  <a:gd name="T7" fmla="*/ 72 h 210"/>
                  <a:gd name="T8" fmla="*/ 170 w 185"/>
                  <a:gd name="T9" fmla="*/ 90 h 210"/>
                  <a:gd name="T10" fmla="*/ 176 w 185"/>
                  <a:gd name="T11" fmla="*/ 114 h 210"/>
                  <a:gd name="T12" fmla="*/ 170 w 185"/>
                  <a:gd name="T13" fmla="*/ 138 h 210"/>
                  <a:gd name="T14" fmla="*/ 158 w 185"/>
                  <a:gd name="T15" fmla="*/ 162 h 210"/>
                  <a:gd name="T16" fmla="*/ 128 w 185"/>
                  <a:gd name="T17" fmla="*/ 180 h 210"/>
                  <a:gd name="T18" fmla="*/ 90 w 185"/>
                  <a:gd name="T19" fmla="*/ 198 h 210"/>
                  <a:gd name="T20" fmla="*/ 105 w 185"/>
                  <a:gd name="T21" fmla="*/ 210 h 210"/>
                  <a:gd name="T22" fmla="*/ 140 w 185"/>
                  <a:gd name="T23" fmla="*/ 192 h 210"/>
                  <a:gd name="T24" fmla="*/ 170 w 185"/>
                  <a:gd name="T25" fmla="*/ 168 h 210"/>
                  <a:gd name="T26" fmla="*/ 188 w 185"/>
                  <a:gd name="T27" fmla="*/ 144 h 210"/>
                  <a:gd name="T28" fmla="*/ 194 w 185"/>
                  <a:gd name="T29" fmla="*/ 114 h 210"/>
                  <a:gd name="T30" fmla="*/ 188 w 185"/>
                  <a:gd name="T31" fmla="*/ 90 h 210"/>
                  <a:gd name="T32" fmla="*/ 182 w 185"/>
                  <a:gd name="T33" fmla="*/ 66 h 210"/>
                  <a:gd name="T34" fmla="*/ 164 w 185"/>
                  <a:gd name="T35" fmla="*/ 48 h 210"/>
                  <a:gd name="T36" fmla="*/ 140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b="0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b="0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b="0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b="0"/>
                </a:p>
              </p:txBody>
            </p:sp>
          </p:grpSp>
        </p:grpSp>
      </p:grpSp>
      <p:sp>
        <p:nvSpPr>
          <p:cNvPr id="1065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65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65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65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65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240226B5-292C-4D8D-8F20-EB766D19F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4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C:\Documents and Settings\User\Мои документы\Загрузки\10911_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009512">
            <a:off x="1116013" y="425450"/>
            <a:ext cx="20875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C:\Documents and Settings\User\Мои документы\Загрузки\777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90505">
            <a:off x="5156200" y="573088"/>
            <a:ext cx="2962275" cy="23637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76" name="Picture 8" descr="C:\Documents and Settings\User\Мои документы\Загрузки\68767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44600" y="3914775"/>
            <a:ext cx="2089150" cy="25447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3077" name="Picture 9" descr="C:\Documents and Settings\User\Мои документы\Загрузки\дрш-1_enl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95963" y="3833813"/>
            <a:ext cx="208756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2550"/>
          </a:xfrm>
        </p:spPr>
        <p:txBody>
          <a:bodyPr/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1912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</a:rPr>
              <a:t>Вывод :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</a:rPr>
              <a:t>данные числа не кратны 9, т.к.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</a:rPr>
              <a:t>3+7+9 =19, а 19 : 9=2 (ост.1)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dirty="0" smtClean="0"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55650" y="2295525"/>
            <a:ext cx="76327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Число кратно 9, если сумма его цифр делится на 9 без остатка.</a:t>
            </a:r>
          </a:p>
        </p:txBody>
      </p:sp>
      <p:pic>
        <p:nvPicPr>
          <p:cNvPr id="12293" name="Picture 6" descr="C:\Documents and Settings\User\Мои документы\Загрузки\0_6d23a_c1bb0d6a_X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150" y="3376613"/>
            <a:ext cx="2089150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 descr="C:\Documents and Settings\User\Мои документы\Загрузки\Wawa m29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72075" y="3376613"/>
            <a:ext cx="2268538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0"/>
            <a:ext cx="8229600" cy="277813"/>
          </a:xfrm>
        </p:spPr>
        <p:txBody>
          <a:bodyPr/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569325" cy="6264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</a:rPr>
              <a:t>(работа по группам)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</a:rPr>
              <a:t>Запишите числа кратные 2, 4, 5, 8.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</a:rPr>
              <a:t>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</a:rPr>
              <a:t>      28                       104                            35.236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</a:rPr>
              <a:t>               31.008              72.270                       612.136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</a:rPr>
              <a:t>                                       124.585          113.400           895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</a:rPr>
              <a:t>                                                    4.623              42.146</a:t>
            </a:r>
          </a:p>
        </p:txBody>
      </p:sp>
      <p:pic>
        <p:nvPicPr>
          <p:cNvPr id="13316" name="Picture 6" descr="adf57feb4f3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2708275"/>
            <a:ext cx="3095625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9850"/>
          </a:xfrm>
        </p:spPr>
        <p:txBody>
          <a:bodyPr/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14339" name="Oval 5"/>
          <p:cNvSpPr>
            <a:spLocks noChangeArrowheads="1"/>
          </p:cNvSpPr>
          <p:nvPr/>
        </p:nvSpPr>
        <p:spPr bwMode="auto">
          <a:xfrm>
            <a:off x="4787900" y="4797425"/>
            <a:ext cx="1800225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435975" cy="6337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u="sng" dirty="0" smtClean="0">
                <a:latin typeface="Times New Roman" pitchFamily="18" charset="0"/>
              </a:rPr>
              <a:t>Кратны 2</a:t>
            </a:r>
            <a:r>
              <a:rPr lang="ru-RU" dirty="0" smtClean="0">
                <a:latin typeface="Times New Roman" pitchFamily="18" charset="0"/>
              </a:rPr>
              <a:t>   </a:t>
            </a:r>
            <a:r>
              <a:rPr lang="ru-RU" u="sng" dirty="0" smtClean="0">
                <a:latin typeface="Times New Roman" pitchFamily="18" charset="0"/>
              </a:rPr>
              <a:t>Кратны 4</a:t>
            </a:r>
            <a:r>
              <a:rPr lang="ru-RU" dirty="0" smtClean="0">
                <a:latin typeface="Times New Roman" pitchFamily="18" charset="0"/>
              </a:rPr>
              <a:t>     </a:t>
            </a:r>
            <a:r>
              <a:rPr lang="ru-RU" u="sng" dirty="0" smtClean="0">
                <a:latin typeface="Times New Roman" pitchFamily="18" charset="0"/>
              </a:rPr>
              <a:t>Кратны 5</a:t>
            </a:r>
            <a:r>
              <a:rPr lang="ru-RU" dirty="0" smtClean="0">
                <a:latin typeface="Times New Roman" pitchFamily="18" charset="0"/>
              </a:rPr>
              <a:t>      </a:t>
            </a:r>
            <a:r>
              <a:rPr lang="ru-RU" u="sng" dirty="0" smtClean="0">
                <a:latin typeface="Times New Roman" pitchFamily="18" charset="0"/>
              </a:rPr>
              <a:t>Кратны 8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28              28              72.270           </a:t>
            </a:r>
            <a:r>
              <a:rPr lang="en-US" dirty="0" smtClean="0"/>
              <a:t>4.623</a:t>
            </a:r>
            <a:endParaRPr lang="ru-RU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104            104            124.585         31.008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35.236        35.236      113.400         612.136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31.008        31.008       895               113.400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4.623          </a:t>
            </a:r>
            <a:r>
              <a:rPr lang="ru-RU" dirty="0" smtClean="0"/>
              <a:t>612.136</a:t>
            </a:r>
            <a:r>
              <a:rPr lang="en-US" dirty="0" smtClean="0"/>
              <a:t>      4.623           </a:t>
            </a:r>
            <a:r>
              <a:rPr lang="ru-RU" dirty="0" smtClean="0"/>
              <a:t>104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72.270       </a:t>
            </a:r>
            <a:r>
              <a:rPr lang="en-US" dirty="0" smtClean="0"/>
              <a:t> </a:t>
            </a:r>
            <a:r>
              <a:rPr lang="ru-RU" dirty="0" smtClean="0"/>
              <a:t>113.400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113.400       </a:t>
            </a:r>
            <a:r>
              <a:rPr lang="en-US" dirty="0" smtClean="0"/>
              <a:t>4.623</a:t>
            </a:r>
            <a:r>
              <a:rPr lang="ru-RU" dirty="0" smtClean="0"/>
              <a:t>               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612.136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 42.146 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      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14341" name="Picture 6" descr="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32588" y="4365625"/>
            <a:ext cx="20875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219700" y="4962525"/>
            <a:ext cx="984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4.623</a:t>
            </a:r>
            <a:endParaRPr lang="ru-RU" sz="28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27000"/>
          </a:xfrm>
        </p:spPr>
        <p:txBody>
          <a:bodyPr/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i="1" dirty="0" smtClean="0">
              <a:latin typeface="Monotype Corsiva" pitchFamily="66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i="1" dirty="0" smtClean="0">
                <a:latin typeface="Monotype Corsiva" pitchFamily="66" charset="0"/>
              </a:rPr>
              <a:t>Потрудились-отдохнём!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i="1" dirty="0" smtClean="0">
              <a:latin typeface="Monotype Corsiva" pitchFamily="66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i="1" dirty="0" smtClean="0">
              <a:latin typeface="Monotype Corsiva" pitchFamily="66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i="1" dirty="0" smtClean="0">
                <a:latin typeface="Monotype Corsiva" pitchFamily="66" charset="0"/>
              </a:rPr>
              <a:t>Кратно 2 -  ходьба на месте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i="1" dirty="0" smtClean="0">
                <a:latin typeface="Monotype Corsiva" pitchFamily="66" charset="0"/>
              </a:rPr>
              <a:t>Кратно 9 – приседания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i="1" dirty="0" smtClean="0">
                <a:latin typeface="Monotype Corsiva" pitchFamily="66" charset="0"/>
              </a:rPr>
              <a:t>Кратно 4 - прыжки</a:t>
            </a:r>
          </a:p>
        </p:txBody>
      </p:sp>
      <p:pic>
        <p:nvPicPr>
          <p:cNvPr id="15364" name="Picture 5" descr="image02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525" y="1196975"/>
            <a:ext cx="2881313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9850"/>
          </a:xfrm>
        </p:spPr>
        <p:txBody>
          <a:bodyPr/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285750"/>
            <a:ext cx="8229600" cy="57927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</a:t>
            </a:r>
          </a:p>
        </p:txBody>
      </p:sp>
      <p:pic>
        <p:nvPicPr>
          <p:cNvPr id="7" name="Рисунок 6" descr="MH9004019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3786190"/>
            <a:ext cx="2738435" cy="2738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MH90040269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43570" y="714356"/>
            <a:ext cx="2714644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MH90042654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4348" y="714356"/>
            <a:ext cx="2524121" cy="2524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MH90043409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86446" y="3857628"/>
            <a:ext cx="2786082" cy="25955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MH90028993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928926" y="2071678"/>
            <a:ext cx="2952749" cy="2952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9850"/>
          </a:xfrm>
        </p:spPr>
        <p:txBody>
          <a:bodyPr/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Задача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dirty="0" smtClean="0"/>
              <a:t>   С трёх полей собрали 613 ц помидоров. С первого поля собрали 282 ц, а со второго 186 ц помидоров. Сколько центнеров помидоров собрали с третьего поля? Можно ли все помидоры, собранные с третьего поля, погрузить поровну на 3 машины?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6" name="Рисунок 5" descr="MH9002906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95625" y="4437112"/>
            <a:ext cx="3095625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8229600" cy="142875"/>
          </a:xfrm>
        </p:spPr>
        <p:txBody>
          <a:bodyPr/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18435" name="Oval 5"/>
          <p:cNvSpPr>
            <a:spLocks noChangeArrowheads="1"/>
          </p:cNvSpPr>
          <p:nvPr/>
        </p:nvSpPr>
        <p:spPr bwMode="auto">
          <a:xfrm>
            <a:off x="323850" y="333375"/>
            <a:ext cx="590550" cy="574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60350"/>
            <a:ext cx="8516938" cy="62642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</a:rPr>
              <a:t>1</a:t>
            </a:r>
          </a:p>
        </p:txBody>
      </p:sp>
      <p:sp>
        <p:nvSpPr>
          <p:cNvPr id="18437" name="Line 27"/>
          <p:cNvSpPr>
            <a:spLocks noChangeShapeType="1"/>
          </p:cNvSpPr>
          <p:nvPr/>
        </p:nvSpPr>
        <p:spPr bwMode="auto">
          <a:xfrm>
            <a:off x="1258888" y="908050"/>
            <a:ext cx="540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8" name="Line 28"/>
          <p:cNvSpPr>
            <a:spLocks noChangeShapeType="1"/>
          </p:cNvSpPr>
          <p:nvPr/>
        </p:nvSpPr>
        <p:spPr bwMode="auto">
          <a:xfrm>
            <a:off x="1258888" y="8366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9" name="Line 29"/>
          <p:cNvSpPr>
            <a:spLocks noChangeShapeType="1"/>
          </p:cNvSpPr>
          <p:nvPr/>
        </p:nvSpPr>
        <p:spPr bwMode="auto">
          <a:xfrm>
            <a:off x="3132138" y="7651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0" name="Line 30"/>
          <p:cNvSpPr>
            <a:spLocks noChangeShapeType="1"/>
          </p:cNvSpPr>
          <p:nvPr/>
        </p:nvSpPr>
        <p:spPr bwMode="auto">
          <a:xfrm>
            <a:off x="5003800" y="8366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1" name="Line 31"/>
          <p:cNvSpPr>
            <a:spLocks noChangeShapeType="1"/>
          </p:cNvSpPr>
          <p:nvPr/>
        </p:nvSpPr>
        <p:spPr bwMode="auto">
          <a:xfrm>
            <a:off x="6659563" y="7651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2" name="Text Box 32"/>
          <p:cNvSpPr txBox="1">
            <a:spLocks noChangeArrowheads="1"/>
          </p:cNvSpPr>
          <p:nvPr/>
        </p:nvSpPr>
        <p:spPr bwMode="auto">
          <a:xfrm>
            <a:off x="1671638" y="1000125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282 ц</a:t>
            </a:r>
          </a:p>
        </p:txBody>
      </p:sp>
      <p:sp>
        <p:nvSpPr>
          <p:cNvPr id="18443" name="Text Box 33"/>
          <p:cNvSpPr txBox="1">
            <a:spLocks noChangeArrowheads="1"/>
          </p:cNvSpPr>
          <p:nvPr/>
        </p:nvSpPr>
        <p:spPr bwMode="auto">
          <a:xfrm>
            <a:off x="3759200" y="1000125"/>
            <a:ext cx="769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186 ц</a:t>
            </a:r>
          </a:p>
        </p:txBody>
      </p:sp>
      <p:sp>
        <p:nvSpPr>
          <p:cNvPr id="18444" name="Text Box 34"/>
          <p:cNvSpPr txBox="1">
            <a:spLocks noChangeArrowheads="1"/>
          </p:cNvSpPr>
          <p:nvPr/>
        </p:nvSpPr>
        <p:spPr bwMode="auto">
          <a:xfrm>
            <a:off x="5632450" y="1073150"/>
            <a:ext cx="528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? ц</a:t>
            </a:r>
          </a:p>
        </p:txBody>
      </p:sp>
      <p:sp>
        <p:nvSpPr>
          <p:cNvPr id="18445" name="Oval 35"/>
          <p:cNvSpPr>
            <a:spLocks noChangeArrowheads="1"/>
          </p:cNvSpPr>
          <p:nvPr/>
        </p:nvSpPr>
        <p:spPr bwMode="auto">
          <a:xfrm>
            <a:off x="1187450" y="765175"/>
            <a:ext cx="5400675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8446" name="Text Box 37"/>
          <p:cNvSpPr txBox="1">
            <a:spLocks noChangeArrowheads="1"/>
          </p:cNvSpPr>
          <p:nvPr/>
        </p:nvSpPr>
        <p:spPr bwMode="auto">
          <a:xfrm>
            <a:off x="3722688" y="5381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8447" name="Text Box 39"/>
          <p:cNvSpPr txBox="1">
            <a:spLocks noChangeArrowheads="1"/>
          </p:cNvSpPr>
          <p:nvPr/>
        </p:nvSpPr>
        <p:spPr bwMode="auto">
          <a:xfrm>
            <a:off x="3635375" y="333375"/>
            <a:ext cx="1531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613 ц            </a:t>
            </a:r>
          </a:p>
        </p:txBody>
      </p:sp>
      <p:sp>
        <p:nvSpPr>
          <p:cNvPr id="18448" name="Oval 40"/>
          <p:cNvSpPr>
            <a:spLocks noChangeArrowheads="1"/>
          </p:cNvSpPr>
          <p:nvPr/>
        </p:nvSpPr>
        <p:spPr bwMode="auto">
          <a:xfrm>
            <a:off x="250825" y="1989138"/>
            <a:ext cx="649288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0">
                <a:latin typeface="Times New Roman" pitchFamily="18" charset="0"/>
              </a:rPr>
              <a:t>2</a:t>
            </a:r>
          </a:p>
        </p:txBody>
      </p:sp>
      <p:sp>
        <p:nvSpPr>
          <p:cNvPr id="18449" name="Line 42"/>
          <p:cNvSpPr>
            <a:spLocks noChangeShapeType="1"/>
          </p:cNvSpPr>
          <p:nvPr/>
        </p:nvSpPr>
        <p:spPr bwMode="auto">
          <a:xfrm>
            <a:off x="1258888" y="2205038"/>
            <a:ext cx="2952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0" name="Line 43"/>
          <p:cNvSpPr>
            <a:spLocks noChangeShapeType="1"/>
          </p:cNvSpPr>
          <p:nvPr/>
        </p:nvSpPr>
        <p:spPr bwMode="auto">
          <a:xfrm>
            <a:off x="1258888" y="2852738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1" name="Line 44"/>
          <p:cNvSpPr>
            <a:spLocks noChangeShapeType="1"/>
          </p:cNvSpPr>
          <p:nvPr/>
        </p:nvSpPr>
        <p:spPr bwMode="auto">
          <a:xfrm>
            <a:off x="1258888" y="3500438"/>
            <a:ext cx="151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2" name="Line 45"/>
          <p:cNvSpPr>
            <a:spLocks noChangeShapeType="1"/>
          </p:cNvSpPr>
          <p:nvPr/>
        </p:nvSpPr>
        <p:spPr bwMode="auto">
          <a:xfrm>
            <a:off x="1258888" y="4149725"/>
            <a:ext cx="1296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3" name="Line 47"/>
          <p:cNvSpPr>
            <a:spLocks noChangeShapeType="1"/>
          </p:cNvSpPr>
          <p:nvPr/>
        </p:nvSpPr>
        <p:spPr bwMode="auto">
          <a:xfrm>
            <a:off x="1258888" y="21336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4" name="Line 48"/>
          <p:cNvSpPr>
            <a:spLocks noChangeShapeType="1"/>
          </p:cNvSpPr>
          <p:nvPr/>
        </p:nvSpPr>
        <p:spPr bwMode="auto">
          <a:xfrm>
            <a:off x="4284663" y="213360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5" name="Line 49"/>
          <p:cNvSpPr>
            <a:spLocks noChangeShapeType="1"/>
          </p:cNvSpPr>
          <p:nvPr/>
        </p:nvSpPr>
        <p:spPr bwMode="auto">
          <a:xfrm>
            <a:off x="1258888" y="27082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6" name="Line 50"/>
          <p:cNvSpPr>
            <a:spLocks noChangeShapeType="1"/>
          </p:cNvSpPr>
          <p:nvPr/>
        </p:nvSpPr>
        <p:spPr bwMode="auto">
          <a:xfrm>
            <a:off x="3132138" y="27082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7" name="Line 51"/>
          <p:cNvSpPr>
            <a:spLocks noChangeShapeType="1"/>
          </p:cNvSpPr>
          <p:nvPr/>
        </p:nvSpPr>
        <p:spPr bwMode="auto">
          <a:xfrm>
            <a:off x="1258888" y="33575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8" name="Line 52"/>
          <p:cNvSpPr>
            <a:spLocks noChangeShapeType="1"/>
          </p:cNvSpPr>
          <p:nvPr/>
        </p:nvSpPr>
        <p:spPr bwMode="auto">
          <a:xfrm>
            <a:off x="2771775" y="34290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9" name="Line 53"/>
          <p:cNvSpPr>
            <a:spLocks noChangeShapeType="1"/>
          </p:cNvSpPr>
          <p:nvPr/>
        </p:nvSpPr>
        <p:spPr bwMode="auto">
          <a:xfrm>
            <a:off x="1258888" y="40052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0" name="Line 54"/>
          <p:cNvSpPr>
            <a:spLocks noChangeShapeType="1"/>
          </p:cNvSpPr>
          <p:nvPr/>
        </p:nvSpPr>
        <p:spPr bwMode="auto">
          <a:xfrm>
            <a:off x="2627313" y="40767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1" name="Text Box 55"/>
          <p:cNvSpPr txBox="1">
            <a:spLocks noChangeArrowheads="1"/>
          </p:cNvSpPr>
          <p:nvPr/>
        </p:nvSpPr>
        <p:spPr bwMode="auto">
          <a:xfrm>
            <a:off x="2319338" y="1865313"/>
            <a:ext cx="769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613 ц</a:t>
            </a:r>
          </a:p>
        </p:txBody>
      </p:sp>
      <p:sp>
        <p:nvSpPr>
          <p:cNvPr id="18462" name="Text Box 56"/>
          <p:cNvSpPr txBox="1">
            <a:spLocks noChangeArrowheads="1"/>
          </p:cNvSpPr>
          <p:nvPr/>
        </p:nvSpPr>
        <p:spPr bwMode="auto">
          <a:xfrm>
            <a:off x="1743075" y="2439988"/>
            <a:ext cx="769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282 ц</a:t>
            </a:r>
          </a:p>
        </p:txBody>
      </p:sp>
      <p:sp>
        <p:nvSpPr>
          <p:cNvPr id="18463" name="Text Box 57"/>
          <p:cNvSpPr txBox="1">
            <a:spLocks noChangeArrowheads="1"/>
          </p:cNvSpPr>
          <p:nvPr/>
        </p:nvSpPr>
        <p:spPr bwMode="auto">
          <a:xfrm>
            <a:off x="1600200" y="3160713"/>
            <a:ext cx="769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186 ц</a:t>
            </a:r>
          </a:p>
        </p:txBody>
      </p:sp>
      <p:sp>
        <p:nvSpPr>
          <p:cNvPr id="18464" name="Text Box 58"/>
          <p:cNvSpPr txBox="1">
            <a:spLocks noChangeArrowheads="1"/>
          </p:cNvSpPr>
          <p:nvPr/>
        </p:nvSpPr>
        <p:spPr bwMode="auto">
          <a:xfrm>
            <a:off x="1671638" y="37369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?</a:t>
            </a:r>
          </a:p>
        </p:txBody>
      </p:sp>
      <p:sp>
        <p:nvSpPr>
          <p:cNvPr id="18465" name="Oval 59"/>
          <p:cNvSpPr>
            <a:spLocks noChangeArrowheads="1"/>
          </p:cNvSpPr>
          <p:nvPr/>
        </p:nvSpPr>
        <p:spPr bwMode="auto">
          <a:xfrm>
            <a:off x="3708400" y="4076700"/>
            <a:ext cx="6477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0">
                <a:latin typeface="Times New Roman" pitchFamily="18" charset="0"/>
              </a:rPr>
              <a:t>3</a:t>
            </a:r>
          </a:p>
        </p:txBody>
      </p:sp>
      <p:sp>
        <p:nvSpPr>
          <p:cNvPr id="18466" name="Line 61"/>
          <p:cNvSpPr>
            <a:spLocks noChangeShapeType="1"/>
          </p:cNvSpPr>
          <p:nvPr/>
        </p:nvSpPr>
        <p:spPr bwMode="auto">
          <a:xfrm>
            <a:off x="4787900" y="4292600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7" name="Line 62"/>
          <p:cNvSpPr>
            <a:spLocks noChangeShapeType="1"/>
          </p:cNvSpPr>
          <p:nvPr/>
        </p:nvSpPr>
        <p:spPr bwMode="auto">
          <a:xfrm>
            <a:off x="4787900" y="5013325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8" name="Line 63"/>
          <p:cNvSpPr>
            <a:spLocks noChangeShapeType="1"/>
          </p:cNvSpPr>
          <p:nvPr/>
        </p:nvSpPr>
        <p:spPr bwMode="auto">
          <a:xfrm>
            <a:off x="4787900" y="5734050"/>
            <a:ext cx="1296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9" name="Line 64"/>
          <p:cNvSpPr>
            <a:spLocks noChangeShapeType="1"/>
          </p:cNvSpPr>
          <p:nvPr/>
        </p:nvSpPr>
        <p:spPr bwMode="auto">
          <a:xfrm>
            <a:off x="4787900" y="414972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0" name="Line 65"/>
          <p:cNvSpPr>
            <a:spLocks noChangeShapeType="1"/>
          </p:cNvSpPr>
          <p:nvPr/>
        </p:nvSpPr>
        <p:spPr bwMode="auto">
          <a:xfrm>
            <a:off x="6877050" y="42211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1" name="Line 66"/>
          <p:cNvSpPr>
            <a:spLocks noChangeShapeType="1"/>
          </p:cNvSpPr>
          <p:nvPr/>
        </p:nvSpPr>
        <p:spPr bwMode="auto">
          <a:xfrm>
            <a:off x="4787900" y="48688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2" name="Line 67"/>
          <p:cNvSpPr>
            <a:spLocks noChangeShapeType="1"/>
          </p:cNvSpPr>
          <p:nvPr/>
        </p:nvSpPr>
        <p:spPr bwMode="auto">
          <a:xfrm>
            <a:off x="6372225" y="48688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3" name="Line 68"/>
          <p:cNvSpPr>
            <a:spLocks noChangeShapeType="1"/>
          </p:cNvSpPr>
          <p:nvPr/>
        </p:nvSpPr>
        <p:spPr bwMode="auto">
          <a:xfrm>
            <a:off x="4787900" y="56610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4" name="Line 71"/>
          <p:cNvSpPr>
            <a:spLocks noChangeShapeType="1"/>
          </p:cNvSpPr>
          <p:nvPr/>
        </p:nvSpPr>
        <p:spPr bwMode="auto">
          <a:xfrm>
            <a:off x="6084888" y="56610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5" name="AutoShape 73"/>
          <p:cNvSpPr>
            <a:spLocks/>
          </p:cNvSpPr>
          <p:nvPr/>
        </p:nvSpPr>
        <p:spPr bwMode="auto">
          <a:xfrm>
            <a:off x="7235825" y="4221163"/>
            <a:ext cx="720725" cy="1728787"/>
          </a:xfrm>
          <a:prstGeom prst="rightBrace">
            <a:avLst>
              <a:gd name="adj1" fmla="val 199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76" name="Text Box 74"/>
          <p:cNvSpPr txBox="1">
            <a:spLocks noChangeArrowheads="1"/>
          </p:cNvSpPr>
          <p:nvPr/>
        </p:nvSpPr>
        <p:spPr bwMode="auto">
          <a:xfrm>
            <a:off x="5487988" y="3736975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282 ц</a:t>
            </a:r>
          </a:p>
        </p:txBody>
      </p:sp>
      <p:sp>
        <p:nvSpPr>
          <p:cNvPr id="18477" name="Text Box 82"/>
          <p:cNvSpPr txBox="1">
            <a:spLocks noChangeArrowheads="1"/>
          </p:cNvSpPr>
          <p:nvPr/>
        </p:nvSpPr>
        <p:spPr bwMode="auto">
          <a:xfrm>
            <a:off x="5127625" y="4529138"/>
            <a:ext cx="769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186 ц</a:t>
            </a:r>
          </a:p>
        </p:txBody>
      </p:sp>
      <p:sp>
        <p:nvSpPr>
          <p:cNvPr id="18478" name="Text Box 85"/>
          <p:cNvSpPr txBox="1">
            <a:spLocks noChangeArrowheads="1"/>
          </p:cNvSpPr>
          <p:nvPr/>
        </p:nvSpPr>
        <p:spPr bwMode="auto">
          <a:xfrm>
            <a:off x="5127625" y="5248275"/>
            <a:ext cx="45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 ?</a:t>
            </a:r>
          </a:p>
        </p:txBody>
      </p:sp>
      <p:sp>
        <p:nvSpPr>
          <p:cNvPr id="18479" name="Text Box 86"/>
          <p:cNvSpPr txBox="1">
            <a:spLocks noChangeArrowheads="1"/>
          </p:cNvSpPr>
          <p:nvPr/>
        </p:nvSpPr>
        <p:spPr bwMode="auto">
          <a:xfrm>
            <a:off x="8008938" y="4816475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613 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9850"/>
          </a:xfrm>
        </p:spPr>
        <p:txBody>
          <a:bodyPr/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549275"/>
            <a:ext cx="8445500" cy="59753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                      Х+282+186=613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                      Х+282=613-186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                      Х+186=613-282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                      613-282-186-х=0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                      613-(282+186)-х=0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       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                             Х=145(ц)</a:t>
            </a:r>
          </a:p>
        </p:txBody>
      </p:sp>
      <p:pic>
        <p:nvPicPr>
          <p:cNvPr id="19460" name="Picture 5" descr="123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3238"/>
            <a:ext cx="2144713" cy="3038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"/>
                                        <p:tgtEl>
                                          <p:spTgt spid="129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F: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1113" y="649288"/>
            <a:ext cx="4089400" cy="492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916238" y="620713"/>
            <a:ext cx="360362" cy="1079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2319125">
            <a:off x="2906713" y="1031875"/>
            <a:ext cx="3714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231474">
            <a:off x="3275806" y="332582"/>
            <a:ext cx="3714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9838" y="571500"/>
            <a:ext cx="371475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94125" y="1031875"/>
            <a:ext cx="3714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9850"/>
          </a:xfrm>
        </p:spPr>
        <p:txBody>
          <a:bodyPr/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435975" cy="62642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/>
              <a:t> </a:t>
            </a:r>
            <a:r>
              <a:rPr lang="ru-RU" dirty="0" smtClean="0">
                <a:latin typeface="Times New Roman" pitchFamily="18" charset="0"/>
              </a:rPr>
              <a:t>Можно ли все помидоры, собранные с третьего поля, погрузить поровну на 3 машины?   </a:t>
            </a:r>
            <a:endParaRPr lang="ru-RU" sz="4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</a:rPr>
              <a:t>             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dirty="0" smtClean="0">
                <a:latin typeface="Times New Roman" pitchFamily="18" charset="0"/>
              </a:rPr>
              <a:t>              </a:t>
            </a:r>
          </a:p>
        </p:txBody>
      </p:sp>
      <p:pic>
        <p:nvPicPr>
          <p:cNvPr id="6" name="Рисунок 5" descr="MH90029060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8197" y="2861067"/>
            <a:ext cx="2267417" cy="1296144"/>
          </a:xfrm>
          <a:prstGeom prst="roundRect">
            <a:avLst>
              <a:gd name="adj" fmla="val 1071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5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09913" y="2860675"/>
            <a:ext cx="230505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24525" y="2860675"/>
            <a:ext cx="230505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35150" y="4365625"/>
            <a:ext cx="230505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8" name="Picture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6100" y="4365625"/>
            <a:ext cx="230505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042988" y="5626100"/>
            <a:ext cx="7418387" cy="1231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Если число оканчивается цифрой 5, то оно кратно 5.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55875" y="2060575"/>
            <a:ext cx="5040313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1+4+5=10, а 10 : 3=3 (ост. 1)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i="1" smtClean="0">
                <a:latin typeface="Times New Roman" pitchFamily="18" charset="0"/>
              </a:rPr>
              <a:t>Ход урока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507365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</a:rPr>
              <a:t>     </a:t>
            </a:r>
          </a:p>
          <a:p>
            <a:pPr marL="609600" indent="-609600" algn="just" eaLnBrk="1" hangingPunct="1">
              <a:buFont typeface="Wingdings" pitchFamily="2" charset="2"/>
              <a:buNone/>
              <a:defRPr/>
            </a:pPr>
            <a:r>
              <a:rPr lang="ru-RU" sz="2800" dirty="0">
                <a:latin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</a:rPr>
              <a:t>    Начинается урок.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</a:rPr>
              <a:t>     Он пойдёт ребятам впрок.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</a:rPr>
              <a:t>     Постарайтесь всё понять,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</a:rPr>
              <a:t>     Интересное узнать.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</a:rPr>
              <a:t>     Учитесь тайны открывать,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</a:rPr>
              <a:t>     Ответы полные давать,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</a:rPr>
              <a:t>     Чтоб за работу получать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</a:rPr>
              <a:t>     Только лишь отметку «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5</a:t>
            </a:r>
            <a:r>
              <a:rPr lang="ru-RU" sz="2800" dirty="0" smtClean="0">
                <a:latin typeface="Times New Roman" pitchFamily="18" charset="0"/>
              </a:rPr>
              <a:t>»!</a:t>
            </a:r>
          </a:p>
        </p:txBody>
      </p:sp>
      <p:pic>
        <p:nvPicPr>
          <p:cNvPr id="115716" name="Picture 4" descr="0dc28081d593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6" y="1125538"/>
            <a:ext cx="3246432" cy="4464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9850"/>
          </a:xfrm>
        </p:spPr>
        <p:txBody>
          <a:bodyPr/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</a:rPr>
              <a:t>           Какие цифры можно поставить вместо *,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</a:rPr>
              <a:t>чтобы число было кратно 8?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</a:rPr>
              <a:t>           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b="1" dirty="0" smtClean="0">
                <a:latin typeface="Times New Roman" pitchFamily="18" charset="0"/>
              </a:rPr>
              <a:t>81*8,  241*,  22*8,  345*.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3600" b="1" dirty="0" smtClean="0"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dirty="0" smtClean="0">
                <a:latin typeface="Times New Roman" pitchFamily="18" charset="0"/>
              </a:rPr>
              <a:t>Число кратно 8, если образованное тремя последними цифрами число делится на 8 без остатка.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4000" dirty="0" smtClean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3373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z="2800" dirty="0" smtClean="0"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</a:rPr>
              <a:t>Какие цифры можно поставить вместо *, чтобы число было кратно 6?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dirty="0" smtClean="0"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b="1" dirty="0" smtClean="0">
                <a:latin typeface="Times New Roman" pitchFamily="18" charset="0"/>
              </a:rPr>
              <a:t>8*4,  27*,  8*96,  *368,  7*96,  66*6.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3600" b="1" dirty="0" smtClean="0"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dirty="0" smtClean="0">
                <a:latin typeface="Times New Roman" pitchFamily="18" charset="0"/>
              </a:rPr>
              <a:t>Число кратно 6, если оно кратно 2 и 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9850"/>
          </a:xfrm>
          <a:noFill/>
        </p:spPr>
        <p:txBody>
          <a:bodyPr/>
          <a:lstStyle/>
          <a:p>
            <a:endParaRPr lang="ru-RU" sz="4000" smtClean="0">
              <a:effectLst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smtClean="0">
                <a:effectLst/>
                <a:latin typeface="Times New Roman" pitchFamily="18" charset="0"/>
              </a:rPr>
              <a:t>Тест.</a:t>
            </a:r>
          </a:p>
          <a:p>
            <a:pPr>
              <a:buFont typeface="Wingdings" pitchFamily="2" charset="2"/>
              <a:buNone/>
            </a:pPr>
            <a:r>
              <a:rPr lang="ru-RU" sz="2800" smtClean="0">
                <a:effectLst/>
                <a:latin typeface="Times New Roman" pitchFamily="18" charset="0"/>
              </a:rPr>
              <a:t>Верны ли данные  утверждения?</a:t>
            </a:r>
          </a:p>
          <a:p>
            <a:pPr>
              <a:buFont typeface="Wingdings" pitchFamily="2" charset="2"/>
              <a:buNone/>
            </a:pPr>
            <a:r>
              <a:rPr lang="ru-RU" sz="2800" smtClean="0">
                <a:effectLst/>
                <a:latin typeface="Times New Roman" pitchFamily="18" charset="0"/>
              </a:rPr>
              <a:t>    верно +</a:t>
            </a:r>
          </a:p>
          <a:p>
            <a:pPr>
              <a:buFont typeface="Wingdings" pitchFamily="2" charset="2"/>
              <a:buNone/>
            </a:pPr>
            <a:r>
              <a:rPr lang="ru-RU" sz="2800" smtClean="0">
                <a:effectLst/>
                <a:latin typeface="Times New Roman" pitchFamily="18" charset="0"/>
              </a:rPr>
              <a:t>    неверно -</a:t>
            </a:r>
          </a:p>
          <a:p>
            <a:pPr>
              <a:buFont typeface="Wingdings" pitchFamily="2" charset="2"/>
              <a:buNone/>
            </a:pPr>
            <a:r>
              <a:rPr lang="ru-RU" sz="2800" smtClean="0">
                <a:effectLst/>
                <a:latin typeface="Times New Roman" pitchFamily="18" charset="0"/>
              </a:rPr>
              <a:t>1-Если число кратно 8, то оно кратно и 4.</a:t>
            </a:r>
          </a:p>
          <a:p>
            <a:pPr>
              <a:buFont typeface="Wingdings" pitchFamily="2" charset="2"/>
              <a:buNone/>
            </a:pPr>
            <a:r>
              <a:rPr lang="ru-RU" sz="2800" smtClean="0">
                <a:effectLst/>
                <a:latin typeface="Times New Roman" pitchFamily="18" charset="0"/>
              </a:rPr>
              <a:t>2-Если число кратно 5, то оно кратно и 25, и 125.</a:t>
            </a:r>
          </a:p>
          <a:p>
            <a:pPr>
              <a:buFont typeface="Wingdings" pitchFamily="2" charset="2"/>
              <a:buNone/>
            </a:pPr>
            <a:r>
              <a:rPr lang="ru-RU" sz="2800" smtClean="0">
                <a:effectLst/>
                <a:latin typeface="Times New Roman" pitchFamily="18" charset="0"/>
              </a:rPr>
              <a:t>3-Если число кратно 10, то оно  кратно и 5.</a:t>
            </a:r>
          </a:p>
          <a:p>
            <a:pPr>
              <a:buFont typeface="Wingdings" pitchFamily="2" charset="2"/>
              <a:buNone/>
            </a:pPr>
            <a:r>
              <a:rPr lang="ru-RU" sz="2800" smtClean="0">
                <a:effectLst/>
                <a:latin typeface="Times New Roman" pitchFamily="18" charset="0"/>
              </a:rPr>
              <a:t>4-Если число кратно 9, то оно кратно и 3.</a:t>
            </a:r>
          </a:p>
          <a:p>
            <a:pPr>
              <a:buFont typeface="Wingdings" pitchFamily="2" charset="2"/>
              <a:buNone/>
            </a:pPr>
            <a:r>
              <a:rPr lang="ru-RU" sz="2800" smtClean="0">
                <a:effectLst/>
                <a:latin typeface="Times New Roman" pitchFamily="18" charset="0"/>
              </a:rPr>
              <a:t>5-Если число кратно 3, то оно кратно и 6, и 9.</a:t>
            </a:r>
          </a:p>
          <a:p>
            <a:pPr>
              <a:buFont typeface="Wingdings" pitchFamily="2" charset="2"/>
              <a:buNone/>
            </a:pPr>
            <a:r>
              <a:rPr lang="ru-RU" sz="2800" smtClean="0">
                <a:effectLst/>
                <a:latin typeface="Times New Roman" pitchFamily="18" charset="0"/>
              </a:rPr>
              <a:t>6-Используя цифры 3, 4, 2 можно записать трёхзначное число, кратное 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9850"/>
          </a:xfrm>
          <a:noFill/>
        </p:spPr>
        <p:txBody>
          <a:bodyPr/>
          <a:lstStyle/>
          <a:p>
            <a:endParaRPr lang="ru-RU" sz="4000" smtClean="0">
              <a:effectLst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smtClean="0">
                <a:effectLst/>
                <a:latin typeface="Times New Roman" pitchFamily="18" charset="0"/>
              </a:rPr>
              <a:t>Тест.</a:t>
            </a:r>
          </a:p>
          <a:p>
            <a:pPr>
              <a:buFont typeface="Wingdings" pitchFamily="2" charset="2"/>
              <a:buNone/>
            </a:pPr>
            <a:r>
              <a:rPr lang="ru-RU" sz="2800" smtClean="0">
                <a:effectLst/>
                <a:latin typeface="Times New Roman" pitchFamily="18" charset="0"/>
              </a:rPr>
              <a:t>Верны ли данные  утверждения?</a:t>
            </a:r>
          </a:p>
          <a:p>
            <a:pPr>
              <a:buFont typeface="Wingdings" pitchFamily="2" charset="2"/>
              <a:buNone/>
            </a:pPr>
            <a:r>
              <a:rPr lang="ru-RU" sz="2800" smtClean="0">
                <a:effectLst/>
                <a:latin typeface="Times New Roman" pitchFamily="18" charset="0"/>
              </a:rPr>
              <a:t>    верно +</a:t>
            </a:r>
          </a:p>
          <a:p>
            <a:pPr>
              <a:buFont typeface="Wingdings" pitchFamily="2" charset="2"/>
              <a:buNone/>
            </a:pPr>
            <a:r>
              <a:rPr lang="ru-RU" sz="2800" smtClean="0">
                <a:effectLst/>
                <a:latin typeface="Times New Roman" pitchFamily="18" charset="0"/>
              </a:rPr>
              <a:t>    неверно -</a:t>
            </a:r>
          </a:p>
          <a:p>
            <a:pPr>
              <a:buFont typeface="Wingdings" pitchFamily="2" charset="2"/>
              <a:buNone/>
            </a:pPr>
            <a:r>
              <a:rPr lang="ru-RU" sz="2800" smtClean="0">
                <a:effectLst/>
                <a:latin typeface="Times New Roman" pitchFamily="18" charset="0"/>
              </a:rPr>
              <a:t>1-Если число кратно 8, то оно кратно и 4.              (+)</a:t>
            </a:r>
          </a:p>
          <a:p>
            <a:pPr>
              <a:buFont typeface="Wingdings" pitchFamily="2" charset="2"/>
              <a:buNone/>
            </a:pPr>
            <a:r>
              <a:rPr lang="ru-RU" sz="2800" smtClean="0">
                <a:effectLst/>
                <a:latin typeface="Times New Roman" pitchFamily="18" charset="0"/>
              </a:rPr>
              <a:t>2-Если число кратно 5, то оно кратно и 25, и 125.  (-)</a:t>
            </a:r>
          </a:p>
          <a:p>
            <a:pPr>
              <a:buFont typeface="Wingdings" pitchFamily="2" charset="2"/>
              <a:buNone/>
            </a:pPr>
            <a:r>
              <a:rPr lang="ru-RU" sz="2800" smtClean="0">
                <a:effectLst/>
                <a:latin typeface="Times New Roman" pitchFamily="18" charset="0"/>
              </a:rPr>
              <a:t>3-Если число кратно 10, то оно  кратно и 5.           (+)</a:t>
            </a:r>
          </a:p>
          <a:p>
            <a:pPr>
              <a:buFont typeface="Wingdings" pitchFamily="2" charset="2"/>
              <a:buNone/>
            </a:pPr>
            <a:r>
              <a:rPr lang="ru-RU" sz="2800" smtClean="0">
                <a:effectLst/>
                <a:latin typeface="Times New Roman" pitchFamily="18" charset="0"/>
              </a:rPr>
              <a:t>4-Если число кратно 9, то оно кратно и 3.              (+)</a:t>
            </a:r>
          </a:p>
          <a:p>
            <a:pPr>
              <a:buFont typeface="Wingdings" pitchFamily="2" charset="2"/>
              <a:buNone/>
            </a:pPr>
            <a:r>
              <a:rPr lang="ru-RU" sz="2800" smtClean="0">
                <a:effectLst/>
                <a:latin typeface="Times New Roman" pitchFamily="18" charset="0"/>
              </a:rPr>
              <a:t>5-Если число кратно 3, то оно кратно и 6, и 9.       (-)</a:t>
            </a:r>
          </a:p>
          <a:p>
            <a:pPr>
              <a:buFont typeface="Wingdings" pitchFamily="2" charset="2"/>
              <a:buNone/>
            </a:pPr>
            <a:r>
              <a:rPr lang="ru-RU" sz="2800" smtClean="0">
                <a:effectLst/>
                <a:latin typeface="Times New Roman" pitchFamily="18" charset="0"/>
              </a:rPr>
              <a:t>6-Используя цифры 3, 4, 2 можно записать трёхзначное число, кратное 10.                            (-)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5725"/>
          </a:xfrm>
          <a:noFill/>
        </p:spPr>
        <p:txBody>
          <a:bodyPr/>
          <a:lstStyle/>
          <a:p>
            <a:endParaRPr lang="ru-RU" sz="4000" smtClean="0">
              <a:effectLst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642350" cy="6119813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>
                <a:effectLst/>
                <a:latin typeface="Times New Roman" pitchFamily="18" charset="0"/>
                <a:cs typeface="Times New Roman" pitchFamily="18" charset="0"/>
              </a:rPr>
              <a:t>   Какие знания и умения вы показали на уроке?</a:t>
            </a:r>
          </a:p>
          <a:p>
            <a:pPr>
              <a:buFont typeface="Wingdings" pitchFamily="2" charset="2"/>
              <a:buNone/>
            </a:pPr>
            <a:endParaRPr lang="ru-RU" smtClean="0">
              <a:effectLst/>
            </a:endParaRPr>
          </a:p>
          <a:p>
            <a:pPr>
              <a:buFont typeface="Wingdings" pitchFamily="2" charset="2"/>
              <a:buNone/>
            </a:pPr>
            <a:endParaRPr lang="ru-RU" smtClean="0">
              <a:effectLst/>
            </a:endParaRPr>
          </a:p>
          <a:p>
            <a:pPr>
              <a:buFont typeface="Wingdings" pitchFamily="2" charset="2"/>
              <a:buNone/>
            </a:pPr>
            <a:endParaRPr lang="ru-RU" sz="2800" smtClean="0">
              <a:effectLst/>
            </a:endParaRPr>
          </a:p>
          <a:p>
            <a:pPr>
              <a:buFont typeface="Wingdings" pitchFamily="2" charset="2"/>
              <a:buNone/>
            </a:pPr>
            <a:endParaRPr lang="ru-RU" sz="2800" smtClean="0">
              <a:effectLst/>
            </a:endParaRPr>
          </a:p>
          <a:p>
            <a:pPr>
              <a:buFont typeface="Wingdings" pitchFamily="2" charset="2"/>
              <a:buNone/>
            </a:pPr>
            <a:r>
              <a:rPr lang="ru-RU" sz="2400" smtClean="0">
                <a:effectLst/>
              </a:rPr>
              <a:t>      </a:t>
            </a:r>
          </a:p>
          <a:p>
            <a:pPr>
              <a:buFont typeface="Wingdings" pitchFamily="2" charset="2"/>
              <a:buNone/>
            </a:pPr>
            <a:r>
              <a:rPr lang="ru-RU" sz="2400" smtClean="0">
                <a:effectLst/>
              </a:rPr>
              <a:t>      Урок полезен,</a:t>
            </a:r>
          </a:p>
          <a:p>
            <a:pPr>
              <a:buFont typeface="Wingdings" pitchFamily="2" charset="2"/>
              <a:buNone/>
            </a:pPr>
            <a:r>
              <a:rPr lang="ru-RU" sz="2400" smtClean="0">
                <a:effectLst/>
              </a:rPr>
              <a:t>        все понятно.            Лишь кое-что</a:t>
            </a:r>
          </a:p>
          <a:p>
            <a:pPr>
              <a:buFont typeface="Wingdings" pitchFamily="2" charset="2"/>
              <a:buNone/>
            </a:pPr>
            <a:r>
              <a:rPr lang="ru-RU" sz="2400" smtClean="0">
                <a:effectLst/>
              </a:rPr>
              <a:t>                                      чуть-чуть не ясно.</a:t>
            </a:r>
          </a:p>
          <a:p>
            <a:pPr>
              <a:buFont typeface="Wingdings" pitchFamily="2" charset="2"/>
              <a:buNone/>
            </a:pPr>
            <a:r>
              <a:rPr lang="ru-RU" sz="2400" smtClean="0">
                <a:effectLst/>
              </a:rPr>
              <a:t>                                                                           Еще придется </a:t>
            </a:r>
          </a:p>
          <a:p>
            <a:pPr>
              <a:buFont typeface="Wingdings" pitchFamily="2" charset="2"/>
              <a:buNone/>
            </a:pPr>
            <a:r>
              <a:rPr lang="ru-RU" sz="2400" smtClean="0">
                <a:effectLst/>
              </a:rPr>
              <a:t>                                                                              поучиться.</a:t>
            </a:r>
          </a:p>
        </p:txBody>
      </p:sp>
      <p:sp>
        <p:nvSpPr>
          <p:cNvPr id="26628" name="Line 6"/>
          <p:cNvSpPr>
            <a:spLocks noChangeShapeType="1"/>
          </p:cNvSpPr>
          <p:nvPr/>
        </p:nvSpPr>
        <p:spPr bwMode="auto">
          <a:xfrm>
            <a:off x="539750" y="3201988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9" name="Line 7"/>
          <p:cNvSpPr>
            <a:spLocks noChangeShapeType="1"/>
          </p:cNvSpPr>
          <p:nvPr/>
        </p:nvSpPr>
        <p:spPr bwMode="auto">
          <a:xfrm>
            <a:off x="3216275" y="3789363"/>
            <a:ext cx="3311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0" name="Line 9"/>
          <p:cNvSpPr>
            <a:spLocks noChangeShapeType="1"/>
          </p:cNvSpPr>
          <p:nvPr/>
        </p:nvSpPr>
        <p:spPr bwMode="auto">
          <a:xfrm>
            <a:off x="6527800" y="4419600"/>
            <a:ext cx="2160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1" name="Line 10"/>
          <p:cNvSpPr>
            <a:spLocks noChangeShapeType="1"/>
          </p:cNvSpPr>
          <p:nvPr/>
        </p:nvSpPr>
        <p:spPr bwMode="auto">
          <a:xfrm>
            <a:off x="3213100" y="32131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2" name="Line 13"/>
          <p:cNvSpPr>
            <a:spLocks noChangeShapeType="1"/>
          </p:cNvSpPr>
          <p:nvPr/>
        </p:nvSpPr>
        <p:spPr bwMode="auto">
          <a:xfrm>
            <a:off x="6527800" y="37893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9850"/>
          </a:xfrm>
          <a:noFill/>
        </p:spPr>
        <p:txBody>
          <a:bodyPr/>
          <a:lstStyle/>
          <a:p>
            <a:endParaRPr lang="ru-RU" sz="4000" smtClean="0">
              <a:effectLst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  <a:noFill/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sz="2800" smtClean="0">
                <a:effectLst/>
                <a:latin typeface="Times New Roman" pitchFamily="18" charset="0"/>
              </a:rPr>
              <a:t> </a:t>
            </a:r>
            <a:r>
              <a:rPr lang="ru-RU" smtClean="0">
                <a:effectLst/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  <a:p>
            <a:pPr>
              <a:buFont typeface="Wingdings" pitchFamily="2" charset="2"/>
              <a:buNone/>
            </a:pPr>
            <a:r>
              <a:rPr lang="ru-RU" smtClean="0">
                <a:effectLst/>
                <a:latin typeface="Times New Roman" pitchFamily="18" charset="0"/>
                <a:cs typeface="Times New Roman" pitchFamily="18" charset="0"/>
              </a:rPr>
              <a:t>1 группа: придумать и записать 5 многознач- ных чисел кратных (одновременно) 2, 4 и 8.</a:t>
            </a:r>
          </a:p>
          <a:p>
            <a:pPr>
              <a:buFont typeface="Wingdings" pitchFamily="2" charset="2"/>
              <a:buNone/>
            </a:pPr>
            <a:endParaRPr lang="ru-RU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mtClean="0">
                <a:effectLst/>
                <a:latin typeface="Times New Roman" pitchFamily="18" charset="0"/>
                <a:cs typeface="Times New Roman" pitchFamily="18" charset="0"/>
              </a:rPr>
              <a:t>2 группа: придумать и записать 5 многознач- ных чисел кратных (одновременно)5, 10 и 25.</a:t>
            </a:r>
          </a:p>
          <a:p>
            <a:pPr>
              <a:buFont typeface="Wingdings" pitchFamily="2" charset="2"/>
              <a:buNone/>
            </a:pPr>
            <a:endParaRPr lang="ru-RU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mtClean="0">
                <a:effectLst/>
                <a:latin typeface="Times New Roman" pitchFamily="18" charset="0"/>
                <a:cs typeface="Times New Roman" pitchFamily="18" charset="0"/>
              </a:rPr>
              <a:t>3 группа: придумать и записать 5 многознач- ных чисел кратных (одновременно) 3, 6 и 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333375"/>
            <a:ext cx="6119812" cy="5792788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 думаете, существуют ли в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математике признаки делимости на другие   числа?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помощью различных источников   информации попробуйте это доказать.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1863" y="1844675"/>
            <a:ext cx="2663825" cy="34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0"/>
            <a:ext cx="8229600" cy="277813"/>
          </a:xfrm>
          <a:noFill/>
        </p:spPr>
        <p:txBody>
          <a:bodyPr/>
          <a:lstStyle/>
          <a:p>
            <a:endParaRPr lang="ru-RU" sz="4000" smtClean="0">
              <a:effectLst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mtClean="0">
              <a:effectLst/>
            </a:endParaRPr>
          </a:p>
        </p:txBody>
      </p:sp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827088" y="765175"/>
            <a:ext cx="7416800" cy="1727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4000" kern="10" spc="-4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Спасибо за урок!</a:t>
            </a:r>
          </a:p>
        </p:txBody>
      </p:sp>
      <p:pic>
        <p:nvPicPr>
          <p:cNvPr id="26629" name="Picture 5" descr="kolokolchi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997200"/>
            <a:ext cx="3097212" cy="2952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18525" cy="442436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latin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</a:rPr>
              <a:t>Тема : «Решение задач с использованием признаков делимости чисел».</a:t>
            </a:r>
            <a:br>
              <a:rPr lang="ru-RU" sz="3200" dirty="0" smtClean="0">
                <a:latin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</a:rPr>
            </a:br>
            <a:endParaRPr lang="ru-RU" sz="2400" dirty="0" smtClean="0">
              <a:latin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6100" y="3141663"/>
            <a:ext cx="3919538" cy="364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650" y="1003300"/>
            <a:ext cx="7704138" cy="1385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Признаки делимости – это алгоритм (правило), по которому, не выполняя деления, можно установить, делиться ли одно число на другое .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51163" y="2565400"/>
            <a:ext cx="3313112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162877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>
                <a:latin typeface="Times New Roman" pitchFamily="18" charset="0"/>
              </a:rPr>
              <a:t>38 : 3 </a:t>
            </a:r>
            <a:br>
              <a:rPr lang="ru-RU" dirty="0">
                <a:latin typeface="Times New Roman" pitchFamily="18" charset="0"/>
              </a:rPr>
            </a:br>
            <a:endParaRPr lang="ru-RU" dirty="0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260350"/>
            <a:ext cx="8229600" cy="18732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dirty="0" smtClean="0"/>
              <a:t>       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000" dirty="0"/>
              <a:t> </a:t>
            </a:r>
            <a:r>
              <a:rPr lang="ru-RU" sz="4000" dirty="0" smtClean="0"/>
              <a:t>                           ?</a:t>
            </a:r>
            <a:endParaRPr lang="ru-RU" sz="4000" dirty="0" smtClean="0">
              <a:latin typeface="Times New Roman" pitchFamily="18" charset="0"/>
            </a:endParaRPr>
          </a:p>
        </p:txBody>
      </p:sp>
      <p:pic>
        <p:nvPicPr>
          <p:cNvPr id="6" name="Рисунок 5" descr="MH90034484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2200" y="3284983"/>
            <a:ext cx="2952749" cy="3168203"/>
          </a:xfrm>
          <a:prstGeom prst="roundRect">
            <a:avLst>
              <a:gd name="adj" fmla="val 27419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Рисунок 7" descr="MH900413312.JPG"/>
          <p:cNvPicPr>
            <a:picLocks noChangeAspect="1"/>
          </p:cNvPicPr>
          <p:nvPr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7308304" y="5013176"/>
            <a:ext cx="1285885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 descr="MH900413312.JPG"/>
          <p:cNvPicPr>
            <a:picLocks noChangeAspect="1"/>
          </p:cNvPicPr>
          <p:nvPr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5580112" y="4609489"/>
            <a:ext cx="1285884" cy="12858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 descr="MH900413312.JPG"/>
          <p:cNvPicPr>
            <a:picLocks noChangeAspect="1"/>
          </p:cNvPicPr>
          <p:nvPr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3992432" y="4005064"/>
            <a:ext cx="1285884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260350"/>
            <a:ext cx="8229600" cy="18732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                      </a:t>
            </a:r>
            <a:r>
              <a:rPr lang="ru-RU" dirty="0" smtClean="0">
                <a:latin typeface="Times New Roman" pitchFamily="18" charset="0"/>
              </a:rPr>
              <a:t>Вывод: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</a:rPr>
              <a:t>38 не кратно 3, т.к. сумма цифр 3+8=11, а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</a:rPr>
              <a:t>11: 3=3 (ост. 2)</a:t>
            </a:r>
          </a:p>
        </p:txBody>
      </p:sp>
      <p:pic>
        <p:nvPicPr>
          <p:cNvPr id="6" name="Рисунок 5" descr="MH90034484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2200" y="3284983"/>
            <a:ext cx="2952749" cy="3168203"/>
          </a:xfrm>
          <a:prstGeom prst="roundRect">
            <a:avLst>
              <a:gd name="adj" fmla="val 27419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Рисунок 7" descr="MH900413312.JPG"/>
          <p:cNvPicPr>
            <a:picLocks noChangeAspect="1"/>
          </p:cNvPicPr>
          <p:nvPr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7308304" y="5013176"/>
            <a:ext cx="1285885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 descr="MH900413312.JPG"/>
          <p:cNvPicPr>
            <a:picLocks noChangeAspect="1"/>
          </p:cNvPicPr>
          <p:nvPr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5580112" y="4609489"/>
            <a:ext cx="1285884" cy="12858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 descr="MH900413312.JPG"/>
          <p:cNvPicPr>
            <a:picLocks noChangeAspect="1"/>
          </p:cNvPicPr>
          <p:nvPr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3992432" y="4005064"/>
            <a:ext cx="1285884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92138" y="1989138"/>
            <a:ext cx="8002587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Число кратно 3, если сумма его цифр делится на 3 без остатка.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162877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>
                <a:latin typeface="Times New Roman" pitchFamily="18" charset="0"/>
              </a:rPr>
              <a:t>38:2?   38:4?   38:5?   38:6?   38:8?   38:9?  </a:t>
            </a:r>
            <a:r>
              <a:rPr lang="ru-RU" dirty="0">
                <a:latin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</a:rPr>
            </a:br>
            <a:endParaRPr lang="ru-RU" dirty="0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260350"/>
            <a:ext cx="8229600" cy="18732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dirty="0" smtClean="0"/>
              <a:t>       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000" dirty="0"/>
              <a:t> </a:t>
            </a:r>
            <a:r>
              <a:rPr lang="ru-RU" sz="4000" dirty="0" smtClean="0"/>
              <a:t>                           </a:t>
            </a:r>
            <a:endParaRPr lang="ru-RU" sz="4000" dirty="0" smtClean="0">
              <a:latin typeface="Times New Roman" pitchFamily="18" charset="0"/>
            </a:endParaRPr>
          </a:p>
        </p:txBody>
      </p:sp>
      <p:pic>
        <p:nvPicPr>
          <p:cNvPr id="6" name="Рисунок 5" descr="MH90034484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2200" y="3284983"/>
            <a:ext cx="2952749" cy="3168203"/>
          </a:xfrm>
          <a:prstGeom prst="roundRect">
            <a:avLst>
              <a:gd name="adj" fmla="val 27419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Рисунок 7" descr="MH900413312.JPG"/>
          <p:cNvPicPr>
            <a:picLocks noChangeAspect="1"/>
          </p:cNvPicPr>
          <p:nvPr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7308304" y="5013176"/>
            <a:ext cx="1285885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 descr="MH900413312.JPG"/>
          <p:cNvPicPr>
            <a:picLocks noChangeAspect="1"/>
          </p:cNvPicPr>
          <p:nvPr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5580112" y="4609489"/>
            <a:ext cx="1285884" cy="12858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 descr="MH900413312.JPG"/>
          <p:cNvPicPr>
            <a:picLocks noChangeAspect="1"/>
          </p:cNvPicPr>
          <p:nvPr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3992432" y="4005064"/>
            <a:ext cx="1285884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547813" y="404813"/>
            <a:ext cx="655478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Кратно ли число 38     2, 4, 5, 6, 8, 9?</a:t>
            </a:r>
            <a:endParaRPr lang="ru-RU" sz="3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271462"/>
          </a:xfrm>
        </p:spPr>
        <p:txBody>
          <a:bodyPr/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2800" dirty="0" smtClean="0">
              <a:latin typeface="Times New Roman" pitchFamily="18" charset="0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2800" dirty="0">
              <a:latin typeface="Times New Roman" pitchFamily="18" charset="0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</a:rPr>
              <a:t>Минутка чистописания: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                        </a:t>
            </a:r>
            <a:r>
              <a:rPr lang="ru-RU" sz="4000" dirty="0" smtClean="0"/>
              <a:t>3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  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                        </a:t>
            </a:r>
            <a:r>
              <a:rPr lang="ru-RU" sz="4000" dirty="0" smtClean="0"/>
              <a:t>7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  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                        </a:t>
            </a:r>
            <a:r>
              <a:rPr lang="ru-RU" sz="4000" dirty="0" smtClean="0"/>
              <a:t>9</a:t>
            </a:r>
          </a:p>
        </p:txBody>
      </p:sp>
      <p:pic>
        <p:nvPicPr>
          <p:cNvPr id="10244" name="Picture 4" descr="adf57feb4f3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2205038"/>
            <a:ext cx="3240088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29063" y="2236788"/>
            <a:ext cx="714375" cy="6429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4463" y="3543300"/>
            <a:ext cx="714375" cy="6429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12" name="Прямоугольник 11"/>
          <p:cNvSpPr/>
          <p:nvPr/>
        </p:nvSpPr>
        <p:spPr>
          <a:xfrm>
            <a:off x="3929063" y="4826000"/>
            <a:ext cx="704850" cy="6334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pic>
        <p:nvPicPr>
          <p:cNvPr id="10248" name="Picture 8" descr="C:\Documents and Settings\User\Мои документы\Загрузки\CIMG6666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36788"/>
            <a:ext cx="667282" cy="67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C:\Documents and Settings\User\Мои документы\Загрузки\CIMG6670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5" y="3543300"/>
            <a:ext cx="667282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C:\Documents and Settings\User\Мои документы\Загрузки\CIMG6672.JPG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825999"/>
            <a:ext cx="667282" cy="64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9850"/>
          </a:xfrm>
        </p:spPr>
        <p:txBody>
          <a:bodyPr/>
          <a:lstStyle/>
          <a:p>
            <a:pPr eaLnBrk="1" hangingPunct="1">
              <a:defRPr/>
            </a:pPr>
            <a:endParaRPr lang="ru-RU" sz="4000" dirty="0" smtClean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         973, 937, 793, 739, 397, 379.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         379, 397, 739, 793, 937, 973.</a:t>
            </a:r>
          </a:p>
        </p:txBody>
      </p:sp>
      <p:pic>
        <p:nvPicPr>
          <p:cNvPr id="11268" name="Picture 6" descr="C:\Documents and Settings\User\Мои документы\Загрузки\0_6d23a_c1bb0d6a_X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735013"/>
            <a:ext cx="2087563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C:\Documents and Settings\User\Мои документы\Загрузки\Wawa m29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3573463"/>
            <a:ext cx="225107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</p:bld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1224</TotalTime>
  <Words>817</Words>
  <Application>Microsoft Office PowerPoint</Application>
  <PresentationFormat>Экран (4:3)</PresentationFormat>
  <Paragraphs>161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Wingdings</vt:lpstr>
      <vt:lpstr>Calibri</vt:lpstr>
      <vt:lpstr>Times New Roman</vt:lpstr>
      <vt:lpstr>Monotype Corsiva</vt:lpstr>
      <vt:lpstr>Круги</vt:lpstr>
      <vt:lpstr>Слайд 1</vt:lpstr>
      <vt:lpstr>Ход урока</vt:lpstr>
      <vt:lpstr> Тема : «Решение задач с использованием признаков делимости чисел».   </vt:lpstr>
      <vt:lpstr>Слайд 4</vt:lpstr>
      <vt:lpstr>38 : 3  </vt:lpstr>
      <vt:lpstr>Слайд 6</vt:lpstr>
      <vt:lpstr>38:2?   38:4?   38:5?   38:6?   38:8?   38:9?  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 по учебному предмету «Математика» 3 класс, автор учебника Александрова Э.А.   </dc:title>
  <dc:creator>www.PHILka.RU</dc:creator>
  <cp:lastModifiedBy>revaz</cp:lastModifiedBy>
  <cp:revision>52</cp:revision>
  <dcterms:created xsi:type="dcterms:W3CDTF">2011-03-12T15:21:17Z</dcterms:created>
  <dcterms:modified xsi:type="dcterms:W3CDTF">2013-04-04T14:16:57Z</dcterms:modified>
</cp:coreProperties>
</file>