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9"/>
  </p:notesMasterIdLst>
  <p:sldIdLst>
    <p:sldId id="256" r:id="rId2"/>
    <p:sldId id="282" r:id="rId3"/>
    <p:sldId id="283" r:id="rId4"/>
    <p:sldId id="262" r:id="rId5"/>
    <p:sldId id="261" r:id="rId6"/>
    <p:sldId id="299" r:id="rId7"/>
    <p:sldId id="300" r:id="rId8"/>
    <p:sldId id="278" r:id="rId9"/>
    <p:sldId id="298" r:id="rId10"/>
    <p:sldId id="257" r:id="rId11"/>
    <p:sldId id="260" r:id="rId12"/>
    <p:sldId id="295" r:id="rId13"/>
    <p:sldId id="294" r:id="rId14"/>
    <p:sldId id="258" r:id="rId15"/>
    <p:sldId id="274" r:id="rId16"/>
    <p:sldId id="275" r:id="rId17"/>
    <p:sldId id="296" r:id="rId18"/>
    <p:sldId id="285" r:id="rId19"/>
    <p:sldId id="286" r:id="rId20"/>
    <p:sldId id="287" r:id="rId21"/>
    <p:sldId id="293" r:id="rId22"/>
    <p:sldId id="292" r:id="rId23"/>
    <p:sldId id="291" r:id="rId24"/>
    <p:sldId id="290" r:id="rId25"/>
    <p:sldId id="289" r:id="rId26"/>
    <p:sldId id="288" r:id="rId27"/>
    <p:sldId id="2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021"/>
    <a:srgbClr val="0000FF"/>
    <a:srgbClr val="2A33EE"/>
    <a:srgbClr val="2CC62C"/>
    <a:srgbClr val="552579"/>
    <a:srgbClr val="1F2D91"/>
    <a:srgbClr val="9C5B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9110F7-36C4-492D-B3D8-88547A17EACC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B700B-8A68-4166-B1F2-96FD601C7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FB7E0-5B0B-48AE-9DB6-6BBA2CF9D3A9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D2F277B-B789-4DB7-BDAA-8355DF082CB5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A52102-9EC7-4588-B194-350EDB79B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D7D2-B8B3-4F25-8FE1-6A2CF7D3316D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3D06-F293-45B9-BF67-22FF0C689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2FB1-87BD-4823-AE0F-8B3B034E1C7B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D5C1-40A6-4E53-AA93-230938F38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93CE-AEFF-4DDE-A19F-F7DF94FA9912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56C1-4856-4786-AD88-292492AF4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5C8534-B7B0-4873-8B67-C1A0A82B9C81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0EEA70-8B20-42AE-B310-AE7B801C7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764D6B-7238-4612-B2E2-94E5E4670DFF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245934-D7EF-446C-BCA2-A11835100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141231-6A12-4880-AE92-845997DE2B7E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F30CE8-C671-4C24-BF4C-826336042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141221-A9BA-4EE8-B1DB-2F71D722185F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DA8EF7-6F90-4E75-B4C2-CD6F85194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DC21-40C2-4C05-ABE2-015DDC4CF821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2A2F-68C8-43EC-922F-5B54B18EB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4C2126-CC68-48A9-9CD4-B8C24802462B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F9F683-F49D-4471-BC09-7CC241D44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62012B-453F-497D-BE3B-D8A5AD11A4F2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695DBB-8D90-40AB-8645-0BBE14D12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5E0956-25C8-4DE9-BAB1-4B7ED31E4963}" type="datetime1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ru-RU"/>
              <a:t>Гимназия №10ЛИК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7D2B5AA-1E87-43C8-8125-6D799BFA1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0" r:id="rId2"/>
    <p:sldLayoutId id="2147483875" r:id="rId3"/>
    <p:sldLayoutId id="2147483876" r:id="rId4"/>
    <p:sldLayoutId id="2147483877" r:id="rId5"/>
    <p:sldLayoutId id="2147483878" r:id="rId6"/>
    <p:sldLayoutId id="2147483871" r:id="rId7"/>
    <p:sldLayoutId id="2147483879" r:id="rId8"/>
    <p:sldLayoutId id="2147483880" r:id="rId9"/>
    <p:sldLayoutId id="2147483872" r:id="rId10"/>
    <p:sldLayoutId id="2147483873" r:id="rId11"/>
  </p:sldLayoutIdLst>
  <p:transition>
    <p:dissolv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feature=player_embedded&amp;v=99AgDh_BN5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7.xml"/><Relationship Id="rId3" Type="http://schemas.openxmlformats.org/officeDocument/2006/relationships/slide" Target="slide19.xml"/><Relationship Id="rId7" Type="http://schemas.openxmlformats.org/officeDocument/2006/relationships/slide" Target="slide23.xml"/><Relationship Id="rId12" Type="http://schemas.openxmlformats.org/officeDocument/2006/relationships/image" Target="../media/image6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11" Type="http://schemas.openxmlformats.org/officeDocument/2006/relationships/image" Target="../media/image5.png"/><Relationship Id="rId5" Type="http://schemas.openxmlformats.org/officeDocument/2006/relationships/slide" Target="slide21.xml"/><Relationship Id="rId10" Type="http://schemas.openxmlformats.org/officeDocument/2006/relationships/slide" Target="slide26.xml"/><Relationship Id="rId4" Type="http://schemas.openxmlformats.org/officeDocument/2006/relationships/slide" Target="slide20.xml"/><Relationship Id="rId9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3.png"/><Relationship Id="rId4" Type="http://schemas.openxmlformats.org/officeDocument/2006/relationships/image" Target="../media/image22.e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30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972" y="123802"/>
            <a:ext cx="8996678" cy="2769989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Решение прикладных задач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с помощью математического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анализа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14339" name="Дата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B6414C-8D1C-40E6-B4CC-2D6EF14756C8}" type="datetime1">
              <a:rPr lang="ru-RU" b="1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b="1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40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smtClean="0">
                <a:solidFill>
                  <a:schemeClr val="bg1"/>
                </a:solidFill>
                <a:cs typeface="Arial" charset="0"/>
              </a:rPr>
              <a:t>Гимназия №10ЛИК</a:t>
            </a:r>
          </a:p>
        </p:txBody>
      </p:sp>
      <p:sp>
        <p:nvSpPr>
          <p:cNvPr id="14341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2131A-520F-4ED0-8E0A-976B8D361CF0}" type="slidenum">
              <a:rPr lang="ru-RU" b="1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b="1" smtClean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1270" name="Рисунок 10" descr="http://im3-tub-ru.yandex.net/i?id=166441362-27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01000" y="5715000"/>
            <a:ext cx="777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Прямоугольник 8"/>
          <p:cNvSpPr>
            <a:spLocks noChangeArrowheads="1"/>
          </p:cNvSpPr>
          <p:nvPr/>
        </p:nvSpPr>
        <p:spPr bwMode="auto">
          <a:xfrm>
            <a:off x="3143250" y="50720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Lucida Sans Unicode" pitchFamily="34" charset="0"/>
              </a:rPr>
              <a:t>Каждый человек должен уметь опираться на полученные знания и уметь применять их в нестандартных ситуациях</a:t>
            </a:r>
          </a:p>
        </p:txBody>
      </p:sp>
      <p:sp>
        <p:nvSpPr>
          <p:cNvPr id="11272" name="Прямоугольник 11"/>
          <p:cNvSpPr>
            <a:spLocks noChangeArrowheads="1"/>
          </p:cNvSpPr>
          <p:nvPr/>
        </p:nvSpPr>
        <p:spPr bwMode="auto">
          <a:xfrm>
            <a:off x="4500563" y="2428875"/>
            <a:ext cx="44291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bg1"/>
                </a:solidFill>
                <a:latin typeface="Lucida Sans Unicode" pitchFamily="34" charset="0"/>
              </a:rPr>
              <a:t>В  науке ровно столько </a:t>
            </a:r>
            <a:r>
              <a:rPr lang="ru-RU" sz="1600" b="1">
                <a:solidFill>
                  <a:schemeClr val="bg1"/>
                </a:solidFill>
              </a:rPr>
              <a:t> </a:t>
            </a:r>
            <a:r>
              <a:rPr lang="ru-RU" sz="1600" b="1">
                <a:solidFill>
                  <a:schemeClr val="bg1"/>
                </a:solidFill>
                <a:latin typeface="Lucida Sans Unicode" pitchFamily="34" charset="0"/>
              </a:rPr>
              <a:t>истины, </a:t>
            </a:r>
            <a:r>
              <a:rPr lang="ru-RU" sz="1600" b="1">
                <a:solidFill>
                  <a:schemeClr val="bg1"/>
                </a:solidFill>
              </a:rPr>
              <a:t>  </a:t>
            </a:r>
            <a:r>
              <a:rPr lang="ru-RU" sz="1600" b="1">
                <a:solidFill>
                  <a:schemeClr val="bg1"/>
                </a:solidFill>
                <a:latin typeface="Lucida Sans Unicode" pitchFamily="34" charset="0"/>
              </a:rPr>
              <a:t> </a:t>
            </a:r>
            <a:r>
              <a:rPr lang="ru-RU" sz="1600" b="1">
                <a:solidFill>
                  <a:schemeClr val="bg1"/>
                </a:solidFill>
              </a:rPr>
              <a:t>  </a:t>
            </a:r>
            <a:r>
              <a:rPr lang="ru-RU" sz="1600" b="1">
                <a:solidFill>
                  <a:schemeClr val="bg1"/>
                </a:solidFill>
                <a:latin typeface="Lucida Sans Unicode" pitchFamily="34" charset="0"/>
              </a:rPr>
              <a:t>сколько в ней математики.      </a:t>
            </a:r>
          </a:p>
          <a:p>
            <a:r>
              <a:rPr lang="ru-RU" sz="1600" b="1">
                <a:solidFill>
                  <a:schemeClr val="bg1"/>
                </a:solidFill>
                <a:latin typeface="Lucida Sans Unicode" pitchFamily="34" charset="0"/>
              </a:rPr>
              <a:t>                                                    И. Кант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3214686"/>
            <a:ext cx="40286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Урок-кейс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1EA29F-34D6-4E8C-98F5-AC88E21A5BFE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1945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BBCEFC-63F2-444E-866C-3752D9477DD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cs typeface="Arial" charset="0"/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571500" y="1500188"/>
            <a:ext cx="70008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b="1">
                <a:solidFill>
                  <a:srgbClr val="7030A0"/>
                </a:solidFill>
                <a:latin typeface="Lucida Sans Unicode" pitchFamily="34" charset="0"/>
                <a:hlinkClick r:id="rId2" action="ppaction://hlinksldjump"/>
              </a:rPr>
              <a:t>Перемещение</a:t>
            </a:r>
            <a:endParaRPr lang="ru-RU" sz="5400" b="1">
              <a:solidFill>
                <a:srgbClr val="7030A0"/>
              </a:solidFill>
              <a:latin typeface="Lucida Sans Unicode" pitchFamily="34" charset="0"/>
            </a:endParaRP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642938" y="4214813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b="1">
                <a:solidFill>
                  <a:srgbClr val="7030A0"/>
                </a:solidFill>
                <a:latin typeface="Lucida Sans Unicode" pitchFamily="34" charset="0"/>
                <a:hlinkClick r:id="rId3" action="ppaction://hlinksldjump"/>
              </a:rPr>
              <a:t>Давление</a:t>
            </a:r>
            <a:endParaRPr lang="ru-RU" sz="5400" b="1">
              <a:solidFill>
                <a:srgbClr val="7030A0"/>
              </a:solidFill>
              <a:latin typeface="Lucida Sans Unicode" pitchFamily="34" charset="0"/>
            </a:endParaRP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785813" y="2857500"/>
            <a:ext cx="3929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b="1">
                <a:solidFill>
                  <a:srgbClr val="7030A0"/>
                </a:solidFill>
                <a:latin typeface="Lucida Sans Unicode" pitchFamily="34" charset="0"/>
                <a:hlinkClick r:id="rId4" action="ppaction://hlinksldjump"/>
              </a:rPr>
              <a:t>Работа</a:t>
            </a:r>
            <a:endParaRPr lang="ru-RU" sz="5400" b="1">
              <a:solidFill>
                <a:srgbClr val="7030A0"/>
              </a:solidFill>
              <a:latin typeface="Lucida Sans Unicode" pitchFamily="34" charset="0"/>
            </a:endParaRPr>
          </a:p>
        </p:txBody>
      </p:sp>
      <p:pic>
        <p:nvPicPr>
          <p:cNvPr id="18440" name="Рисунок 10" descr="http://im6-tub-ru.yandex.net/i?id=319002734-23-72&amp;n=21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00750" y="2857500"/>
            <a:ext cx="235743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14282" y="214290"/>
            <a:ext cx="86645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Физические величины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74076-A94A-4C80-8429-6A163F0A3B59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3686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990E6A-AAF5-4B49-B577-3A1D75FBA86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73324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домашних задач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071563" y="3214688"/>
            <a:ext cx="7072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sz="4000">
              <a:solidFill>
                <a:srgbClr val="2A33EE"/>
              </a:solidFill>
              <a:latin typeface="Lucida Sans Unicode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4000">
              <a:solidFill>
                <a:srgbClr val="2A33EE"/>
              </a:solidFill>
              <a:latin typeface="Lucida Sans Unicode" pitchFamily="34" charset="0"/>
            </a:endParaRP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487363" y="928688"/>
            <a:ext cx="4075112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b="1">
                <a:solidFill>
                  <a:srgbClr val="7030A0"/>
                </a:solidFill>
                <a:latin typeface="Lucida Sans Unicode" pitchFamily="34" charset="0"/>
              </a:rPr>
              <a:t>Давление</a:t>
            </a:r>
          </a:p>
        </p:txBody>
      </p:sp>
      <p:sp>
        <p:nvSpPr>
          <p:cNvPr id="19464" name="Прямоугольник 8"/>
          <p:cNvSpPr>
            <a:spLocks noChangeArrowheads="1"/>
          </p:cNvSpPr>
          <p:nvPr/>
        </p:nvSpPr>
        <p:spPr bwMode="auto">
          <a:xfrm>
            <a:off x="4857750" y="1000125"/>
            <a:ext cx="34131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2A33EE"/>
                </a:solidFill>
                <a:latin typeface="Lucida Sans Unicode" pitchFamily="34" charset="0"/>
              </a:rPr>
              <a:t>dp=S(x)xdx</a:t>
            </a:r>
            <a:endParaRPr lang="ru-RU" sz="4400" b="1">
              <a:solidFill>
                <a:srgbClr val="2A33EE"/>
              </a:solidFill>
              <a:latin typeface="Lucida Sans Unicode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572375" y="5572125"/>
            <a:ext cx="571500" cy="285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76588C-D772-4B7B-BDEB-8400B5222682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3789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C22AD-0ACB-43BC-B73B-FEC69FD54002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73324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домашних задач</a:t>
            </a: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1071563" y="3214688"/>
            <a:ext cx="7072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sz="4000">
              <a:solidFill>
                <a:srgbClr val="2A33EE"/>
              </a:solidFill>
              <a:latin typeface="Lucida Sans Unicode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4000">
              <a:solidFill>
                <a:srgbClr val="2A33EE"/>
              </a:solidFill>
              <a:latin typeface="Lucida Sans Unicode" pitchFamily="34" charset="0"/>
            </a:endParaRP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500063" y="642938"/>
            <a:ext cx="3929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b="1">
                <a:solidFill>
                  <a:srgbClr val="7030A0"/>
                </a:solidFill>
                <a:latin typeface="Lucida Sans Unicode" pitchFamily="34" charset="0"/>
              </a:rPr>
              <a:t>Работа</a:t>
            </a:r>
          </a:p>
        </p:txBody>
      </p:sp>
      <p:sp>
        <p:nvSpPr>
          <p:cNvPr id="20488" name="Прямоугольник 8"/>
          <p:cNvSpPr>
            <a:spLocks noChangeArrowheads="1"/>
          </p:cNvSpPr>
          <p:nvPr/>
        </p:nvSpPr>
        <p:spPr bwMode="auto">
          <a:xfrm>
            <a:off x="4357688" y="785813"/>
            <a:ext cx="2857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2A33EE"/>
                </a:solidFill>
                <a:latin typeface="Lucida Sans Unicode" pitchFamily="34" charset="0"/>
              </a:rPr>
              <a:t>dA=F(x)xdx</a:t>
            </a:r>
            <a:endParaRPr lang="ru-RU" sz="3600" b="1">
              <a:solidFill>
                <a:srgbClr val="2A33EE"/>
              </a:solidFill>
              <a:latin typeface="Lucida Sans Unicode" pitchFamily="34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7215188" y="5286375"/>
            <a:ext cx="1143000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87D494-E62D-4336-80C5-BC2DE93D69E7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3891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B85CF-87EB-4772-8E2C-34BEF215B7B0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73324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домашних задач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1071563" y="3214688"/>
            <a:ext cx="7072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sz="4000">
              <a:solidFill>
                <a:srgbClr val="2A33EE"/>
              </a:solidFill>
              <a:latin typeface="Lucida Sans Unicode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4000">
              <a:solidFill>
                <a:srgbClr val="2A33EE"/>
              </a:solidFill>
              <a:latin typeface="Lucida Sans Unicode" pitchFamily="34" charset="0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642938" y="857250"/>
            <a:ext cx="55737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b="1">
                <a:solidFill>
                  <a:srgbClr val="7030A0"/>
                </a:solidFill>
                <a:latin typeface="Lucida Sans Unicode" pitchFamily="34" charset="0"/>
              </a:rPr>
              <a:t>Перемещение</a:t>
            </a:r>
          </a:p>
        </p:txBody>
      </p:sp>
      <p:sp>
        <p:nvSpPr>
          <p:cNvPr id="21512" name="Прямоугольник 8"/>
          <p:cNvSpPr>
            <a:spLocks noChangeArrowheads="1"/>
          </p:cNvSpPr>
          <p:nvPr/>
        </p:nvSpPr>
        <p:spPr bwMode="auto">
          <a:xfrm>
            <a:off x="6357938" y="928688"/>
            <a:ext cx="2486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2A33EE"/>
                </a:solidFill>
                <a:latin typeface="Lucida Sans Unicode" pitchFamily="34" charset="0"/>
              </a:rPr>
              <a:t>ds=v(t)dt</a:t>
            </a:r>
            <a:endParaRPr lang="ru-RU" sz="4000" b="1">
              <a:solidFill>
                <a:srgbClr val="2A33EE"/>
              </a:solidFill>
              <a:latin typeface="Lucida Sans Unicode" pitchFamily="34" charset="0"/>
            </a:endParaRPr>
          </a:p>
        </p:txBody>
      </p:sp>
      <p:pic>
        <p:nvPicPr>
          <p:cNvPr id="21513" name="Рисунок 9" descr="http://www.teoretmeh.ru/dinamika1.files/image2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1571625"/>
            <a:ext cx="164306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лево 9">
            <a:hlinkClick r:id="rId4" action="ppaction://hlinksldjump"/>
          </p:cNvPr>
          <p:cNvSpPr/>
          <p:nvPr/>
        </p:nvSpPr>
        <p:spPr>
          <a:xfrm>
            <a:off x="7143750" y="5643563"/>
            <a:ext cx="1000125" cy="5000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F9FA93-90A7-42DA-B042-A5C745C5E9A4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399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CC3EC-B1E9-4A8D-9204-DC9810CB2AC3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995" y="414316"/>
            <a:ext cx="8358246" cy="23083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Алгоритм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Решения прикладных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задач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454532"/>
            <a:ext cx="7758855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b="1" cap="all" dirty="0">
                <a:ln w="0"/>
                <a:solidFill>
                  <a:srgbClr val="2A33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Реши</a:t>
            </a:r>
            <a:r>
              <a:rPr lang="ru-RU" sz="28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дифференциальное уравнение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13077" y="5175262"/>
            <a:ext cx="4717958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b="1" cap="all" dirty="0">
                <a:ln w="0"/>
                <a:solidFill>
                  <a:srgbClr val="2A33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Интерпретируй</a:t>
            </a:r>
            <a:r>
              <a:rPr lang="ru-RU" sz="2800" b="1" cap="all" dirty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ru-RU" sz="2800" b="1" cap="all" dirty="0">
                <a:ln w="0"/>
                <a:solidFill>
                  <a:srgbClr val="2A33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ответ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687" y="3214686"/>
            <a:ext cx="8964313" cy="107721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2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Представь изменение искомой величины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 помощью дифференциалов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3E8523-CEE0-4379-A58B-B01697F8FC29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4096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A48AB-3960-45E0-A3A5-9DA0E1997FB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cs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500" y="428625"/>
          <a:ext cx="7786742" cy="437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947328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величина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Дифференциальное уравнение</a:t>
                      </a:r>
                      <a:endParaRPr lang="ru-RU" dirty="0"/>
                    </a:p>
                  </a:txBody>
                  <a:tcPr/>
                </a:tc>
              </a:tr>
              <a:tr h="7671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2A33EE"/>
                          </a:solidFill>
                        </a:rPr>
                        <a:t>      </a:t>
                      </a:r>
                      <a:r>
                        <a:rPr lang="ru-RU" sz="2800" b="1" dirty="0" smtClean="0">
                          <a:solidFill>
                            <a:srgbClr val="2A33EE"/>
                          </a:solidFill>
                        </a:rPr>
                        <a:t>А         работа</a:t>
                      </a:r>
                      <a:endParaRPr lang="ru-RU" sz="2800" b="1" dirty="0">
                        <a:solidFill>
                          <a:srgbClr val="2A33E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dA</a:t>
                      </a:r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=F(x)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400" b="1" dirty="0" err="1" smtClean="0"/>
                        <a:t>dx</a:t>
                      </a:r>
                      <a:endParaRPr lang="ru-RU" sz="2400" b="1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ru-RU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        давление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2CC62C">
                            <a:tint val="66000"/>
                            <a:satMod val="160000"/>
                          </a:srgbClr>
                        </a:gs>
                        <a:gs pos="50000">
                          <a:srgbClr val="2CC62C">
                            <a:tint val="44500"/>
                            <a:satMod val="160000"/>
                          </a:srgbClr>
                        </a:gs>
                        <a:gs pos="100000">
                          <a:srgbClr val="2CC62C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dp</a:t>
                      </a:r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=S(x)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xdx</a:t>
                      </a:r>
                      <a:endParaRPr kumimoji="0" lang="ru-RU" sz="2800" b="1" kern="1200" dirty="0" smtClean="0">
                        <a:solidFill>
                          <a:srgbClr val="2A33E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2CC62C">
                            <a:tint val="66000"/>
                            <a:satMod val="160000"/>
                          </a:srgbClr>
                        </a:gs>
                        <a:gs pos="50000">
                          <a:srgbClr val="2CC62C">
                            <a:tint val="44500"/>
                            <a:satMod val="160000"/>
                          </a:srgbClr>
                        </a:gs>
                        <a:gs pos="100000">
                          <a:srgbClr val="2CC62C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809559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kumimoji="0" lang="ru-RU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       перемещение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</a:p>
                    <a:p>
                      <a:pPr marL="0" algn="ctr" rtl="0" eaLnBrk="1" latinLnBrk="0" hangingPunct="1"/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ds</a:t>
                      </a:r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=v(t)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endParaRPr kumimoji="0" lang="ru-RU" sz="2800" b="1" kern="1200" dirty="0" smtClean="0">
                        <a:solidFill>
                          <a:srgbClr val="2A33E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24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q   </a:t>
                      </a:r>
                      <a:r>
                        <a:rPr lang="ru-RU" sz="24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электрический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заряд                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2CC62C">
                            <a:tint val="66000"/>
                            <a:satMod val="160000"/>
                          </a:srgbClr>
                        </a:gs>
                        <a:gs pos="50000">
                          <a:srgbClr val="2CC62C">
                            <a:tint val="44500"/>
                            <a:satMod val="160000"/>
                          </a:srgbClr>
                        </a:gs>
                        <a:gs pos="100000">
                          <a:srgbClr val="2CC62C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dq</a:t>
                      </a:r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=I(t)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endParaRPr kumimoji="0" lang="ru-RU" sz="2800" b="1" kern="1200" dirty="0" smtClean="0">
                        <a:solidFill>
                          <a:srgbClr val="2A33E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2CC62C">
                            <a:tint val="66000"/>
                            <a:satMod val="160000"/>
                          </a:srgbClr>
                        </a:gs>
                        <a:gs pos="50000">
                          <a:srgbClr val="2CC62C">
                            <a:tint val="44500"/>
                            <a:satMod val="160000"/>
                          </a:srgbClr>
                        </a:gs>
                        <a:gs pos="100000">
                          <a:srgbClr val="2CC62C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98488" y="4822825"/>
          <a:ext cx="7786742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7671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2A33EE"/>
                          </a:solidFill>
                        </a:rPr>
                        <a:t>     </a:t>
                      </a:r>
                      <a:r>
                        <a:rPr lang="ru-RU" sz="2400" b="1" baseline="0" dirty="0" smtClean="0">
                          <a:solidFill>
                            <a:srgbClr val="2A33EE"/>
                          </a:solidFill>
                        </a:rPr>
                        <a:t>   </a:t>
                      </a:r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kumimoji="0" lang="ru-RU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атомов</a:t>
                      </a:r>
                      <a:endParaRPr kumimoji="0" lang="ru-RU" sz="2800" b="1" kern="1200" dirty="0">
                        <a:solidFill>
                          <a:srgbClr val="2A33E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</a:p>
                    <a:p>
                      <a:pPr algn="ctr"/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dN</a:t>
                      </a:r>
                      <a:r>
                        <a:rPr kumimoji="0" lang="en-US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=-</a:t>
                      </a:r>
                      <a:r>
                        <a:rPr kumimoji="0" lang="el-GR" sz="2800" b="1" kern="1200" dirty="0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kumimoji="0" lang="en-US" sz="2800" b="1" kern="1200" dirty="0" err="1" smtClean="0">
                          <a:solidFill>
                            <a:srgbClr val="2A33EE"/>
                          </a:solidFill>
                          <a:latin typeface="+mn-lt"/>
                          <a:ea typeface="+mn-ea"/>
                          <a:cs typeface="+mn-cs"/>
                        </a:rPr>
                        <a:t>Ndt</a:t>
                      </a:r>
                      <a:endParaRPr kumimoji="0" lang="ru-RU" sz="2800" b="1" kern="1200" dirty="0">
                        <a:solidFill>
                          <a:srgbClr val="2A33E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http://im4-tub-ru.yandex.net/i?id=72317470-21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06738" y="3906838"/>
            <a:ext cx="22860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351C58-71CA-4BB2-84B4-94A429262719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4301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4301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3B6498-AC54-46AE-937B-98B69F6073AB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53700"/>
            <a:ext cx="3390672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Рефлексия</a:t>
            </a:r>
          </a:p>
        </p:txBody>
      </p:sp>
      <p:sp>
        <p:nvSpPr>
          <p:cNvPr id="43015" name="Прямоугольник 6"/>
          <p:cNvSpPr>
            <a:spLocks noChangeArrowheads="1"/>
          </p:cNvSpPr>
          <p:nvPr/>
        </p:nvSpPr>
        <p:spPr bwMode="auto">
          <a:xfrm>
            <a:off x="584200" y="746125"/>
            <a:ext cx="55721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Три человека возили в тележках камни.</a:t>
            </a:r>
            <a:endParaRPr lang="ru-RU" sz="2000" b="1">
              <a:solidFill>
                <a:srgbClr val="2A33EE"/>
              </a:solidFill>
            </a:endParaRPr>
          </a:p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У одного из них спросили:</a:t>
            </a:r>
            <a:endParaRPr lang="ru-RU" sz="2000" b="1">
              <a:solidFill>
                <a:srgbClr val="2A33EE"/>
              </a:solidFill>
            </a:endParaRPr>
          </a:p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— Что ты здесь делаешь?</a:t>
            </a:r>
            <a:endParaRPr lang="ru-RU" sz="2000" b="1">
              <a:solidFill>
                <a:srgbClr val="2A33EE"/>
              </a:solidFill>
            </a:endParaRPr>
          </a:p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Остановившись и вытерев пот, он устало ответил:</a:t>
            </a:r>
            <a:endParaRPr lang="ru-RU" sz="2000" b="1">
              <a:solidFill>
                <a:srgbClr val="2A33EE"/>
              </a:solidFill>
            </a:endParaRPr>
          </a:p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— Я таскаю камни.</a:t>
            </a:r>
            <a:endParaRPr lang="ru-RU" sz="2000" b="1">
              <a:solidFill>
                <a:srgbClr val="2A33EE"/>
              </a:solidFill>
            </a:endParaRPr>
          </a:p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Тот же вопрос задали второму. Он ответил:</a:t>
            </a:r>
            <a:endParaRPr lang="ru-RU" sz="2000" b="1">
              <a:solidFill>
                <a:srgbClr val="2A33EE"/>
              </a:solidFill>
            </a:endParaRPr>
          </a:p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— Я зарабатываю деньги. У меня большая семья, и я должен её кормить.</a:t>
            </a:r>
            <a:endParaRPr lang="ru-RU" sz="2000" b="1">
              <a:solidFill>
                <a:srgbClr val="2A33EE"/>
              </a:solidFill>
            </a:endParaRPr>
          </a:p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Третий человек, услышав такой же вопрос, ответил:</a:t>
            </a:r>
            <a:endParaRPr lang="ru-RU" sz="2000" b="1">
              <a:solidFill>
                <a:srgbClr val="2A33EE"/>
              </a:solidFill>
            </a:endParaRPr>
          </a:p>
          <a:p>
            <a:pPr indent="381000" algn="just" eaLnBrk="0" hangingPunct="0"/>
            <a:r>
              <a:rPr lang="ru-RU" sz="2000" b="1">
                <a:solidFill>
                  <a:srgbClr val="2A33EE"/>
                </a:solidFill>
                <a:latin typeface="Calibri" pitchFamily="34" charset="0"/>
                <a:cs typeface="Times New Roman" pitchFamily="18" charset="0"/>
              </a:rPr>
              <a:t>— Я строю храм!</a:t>
            </a:r>
            <a:endParaRPr lang="ru-RU" sz="2000" b="1">
              <a:solidFill>
                <a:srgbClr val="2A33EE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633787" y="3175001"/>
            <a:ext cx="5000625" cy="0"/>
          </a:xfrm>
          <a:prstGeom prst="line">
            <a:avLst/>
          </a:prstGeom>
          <a:ln w="38100">
            <a:solidFill>
              <a:srgbClr val="2A33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9"/>
          <p:cNvSpPr txBox="1">
            <a:spLocks noChangeArrowheads="1"/>
          </p:cNvSpPr>
          <p:nvPr/>
        </p:nvSpPr>
        <p:spPr bwMode="auto">
          <a:xfrm>
            <a:off x="6251575" y="733425"/>
            <a:ext cx="1857375" cy="1816100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……………………</a:t>
            </a:r>
          </a:p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</a:t>
            </a:r>
          </a:p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</a:t>
            </a:r>
          </a:p>
        </p:txBody>
      </p:sp>
      <p:sp>
        <p:nvSpPr>
          <p:cNvPr id="24586" name="TextBox 11"/>
          <p:cNvSpPr txBox="1">
            <a:spLocks noChangeArrowheads="1"/>
          </p:cNvSpPr>
          <p:nvPr/>
        </p:nvSpPr>
        <p:spPr bwMode="auto">
          <a:xfrm>
            <a:off x="6259513" y="2593975"/>
            <a:ext cx="1857375" cy="181610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……………………</a:t>
            </a:r>
          </a:p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</a:t>
            </a:r>
          </a:p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</a:t>
            </a:r>
          </a:p>
        </p:txBody>
      </p:sp>
      <p:sp>
        <p:nvSpPr>
          <p:cNvPr id="24587" name="TextBox 12"/>
          <p:cNvSpPr txBox="1">
            <a:spLocks noChangeArrowheads="1"/>
          </p:cNvSpPr>
          <p:nvPr/>
        </p:nvSpPr>
        <p:spPr bwMode="auto">
          <a:xfrm>
            <a:off x="6272213" y="4514850"/>
            <a:ext cx="1857375" cy="181610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……………………</a:t>
            </a:r>
          </a:p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</a:t>
            </a:r>
          </a:p>
          <a:p>
            <a:r>
              <a:rPr lang="ru-RU" sz="2800">
                <a:solidFill>
                  <a:srgbClr val="2A33EE"/>
                </a:solidFill>
                <a:latin typeface="Lucida Sans Unicode" pitchFamily="34" charset="0"/>
              </a:rPr>
              <a:t>…………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4F4E66-5FB9-443B-A480-71D1E680E33C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4403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1781A6-DE84-49C2-BA73-5F09932543D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42852"/>
            <a:ext cx="5976316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Домашняя работа</a:t>
            </a:r>
          </a:p>
        </p:txBody>
      </p:sp>
      <p:pic>
        <p:nvPicPr>
          <p:cNvPr id="25606" name="Рисунок 7" descr="http://im4-tub-ru.yandex.net/i?id=115071752-48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2357438"/>
            <a:ext cx="3429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857356" y="785794"/>
            <a:ext cx="578647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Повторить таблицы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дифференцирования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интегрирования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>
                <a:prstDash val="solid"/>
              </a:ln>
              <a:solidFill>
                <a:srgbClr val="2A33EE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>
                <a:prstDash val="solid"/>
              </a:ln>
              <a:solidFill>
                <a:srgbClr val="2A33EE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>
                <a:prstDash val="solid"/>
              </a:ln>
              <a:solidFill>
                <a:srgbClr val="2A33EE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428868"/>
            <a:ext cx="3842719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Решить из учебника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одну из задач на</a:t>
            </a:r>
          </a:p>
        </p:txBody>
      </p:sp>
      <p:sp>
        <p:nvSpPr>
          <p:cNvPr id="25609" name="Прямоугольник 10"/>
          <p:cNvSpPr>
            <a:spLocks noChangeArrowheads="1"/>
          </p:cNvSpPr>
          <p:nvPr/>
        </p:nvSpPr>
        <p:spPr bwMode="auto">
          <a:xfrm>
            <a:off x="642938" y="3286125"/>
            <a:ext cx="2187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>
                <a:solidFill>
                  <a:srgbClr val="7030A0"/>
                </a:solidFill>
                <a:latin typeface="Lucida Sans Unicode" pitchFamily="34" charset="0"/>
              </a:rPr>
              <a:t>Перемещение</a:t>
            </a:r>
          </a:p>
        </p:txBody>
      </p:sp>
      <p:sp>
        <p:nvSpPr>
          <p:cNvPr id="25610" name="Прямоугольник 11"/>
          <p:cNvSpPr>
            <a:spLocks noChangeArrowheads="1"/>
          </p:cNvSpPr>
          <p:nvPr/>
        </p:nvSpPr>
        <p:spPr bwMode="auto">
          <a:xfrm>
            <a:off x="714375" y="3643313"/>
            <a:ext cx="161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>
                <a:solidFill>
                  <a:srgbClr val="7030A0"/>
                </a:solidFill>
                <a:latin typeface="Lucida Sans Unicode" pitchFamily="34" charset="0"/>
              </a:rPr>
              <a:t>Давление</a:t>
            </a:r>
          </a:p>
        </p:txBody>
      </p:sp>
      <p:sp>
        <p:nvSpPr>
          <p:cNvPr id="25611" name="Прямоугольник 12"/>
          <p:cNvSpPr>
            <a:spLocks noChangeArrowheads="1"/>
          </p:cNvSpPr>
          <p:nvPr/>
        </p:nvSpPr>
        <p:spPr bwMode="auto">
          <a:xfrm>
            <a:off x="714375" y="4000500"/>
            <a:ext cx="124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>
                <a:solidFill>
                  <a:srgbClr val="7030A0"/>
                </a:solidFill>
                <a:latin typeface="Lucida Sans Unicode" pitchFamily="34" charset="0"/>
              </a:rPr>
              <a:t>Работа</a:t>
            </a:r>
          </a:p>
        </p:txBody>
      </p:sp>
      <p:sp>
        <p:nvSpPr>
          <p:cNvPr id="25612" name="Прямоугольник 13"/>
          <p:cNvSpPr>
            <a:spLocks noChangeArrowheads="1"/>
          </p:cNvSpPr>
          <p:nvPr/>
        </p:nvSpPr>
        <p:spPr bwMode="auto">
          <a:xfrm>
            <a:off x="684213" y="4365625"/>
            <a:ext cx="3376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>
                <a:solidFill>
                  <a:srgbClr val="7030A0"/>
                </a:solidFill>
                <a:latin typeface="Lucida Sans Unicode" pitchFamily="34" charset="0"/>
              </a:rPr>
              <a:t>Радиоактивный распад</a:t>
            </a:r>
          </a:p>
        </p:txBody>
      </p:sp>
      <p:sp>
        <p:nvSpPr>
          <p:cNvPr id="25613" name="Rectangle 1"/>
          <p:cNvSpPr>
            <a:spLocks noChangeArrowheads="1"/>
          </p:cNvSpPr>
          <p:nvPr/>
        </p:nvSpPr>
        <p:spPr bwMode="auto">
          <a:xfrm>
            <a:off x="500063" y="4786313"/>
            <a:ext cx="8286750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2A33EE"/>
                </a:solidFill>
                <a:hlinkClick r:id="rId4"/>
              </a:rPr>
              <a:t>http://www.youtube.com/watch?feature=player_embedded&amp;v=99AgDh_BN58</a:t>
            </a:r>
            <a:r>
              <a:rPr lang="ru-RU" sz="1200">
                <a:solidFill>
                  <a:srgbClr val="2A33EE"/>
                </a:solidFill>
              </a:rPr>
              <a:t> </a:t>
            </a:r>
            <a:endParaRPr lang="ru-RU" sz="900">
              <a:solidFill>
                <a:srgbClr val="2A33EE"/>
              </a:solidFill>
            </a:endParaRPr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EA4264-FFAC-4216-946D-6CC75CDA0748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4505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2E1B1-816D-45E9-8466-9B42F7A0A06C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26630" name="Прямоугольник 6"/>
          <p:cNvSpPr>
            <a:spLocks noChangeArrowheads="1"/>
          </p:cNvSpPr>
          <p:nvPr/>
        </p:nvSpPr>
        <p:spPr bwMode="auto">
          <a:xfrm>
            <a:off x="928688" y="1000125"/>
            <a:ext cx="7858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ru-RU" b="1">
                <a:solidFill>
                  <a:srgbClr val="2A33EE"/>
                </a:solidFill>
              </a:rPr>
              <a:t>Известно, что тело массой 5 кг движется прямолинейно по закону s(t)= t</a:t>
            </a:r>
            <a:r>
              <a:rPr lang="ru-RU" b="1" baseline="30000">
                <a:solidFill>
                  <a:srgbClr val="2A33EE"/>
                </a:solidFill>
              </a:rPr>
              <a:t>2</a:t>
            </a:r>
            <a:r>
              <a:rPr lang="ru-RU" b="1">
                <a:solidFill>
                  <a:srgbClr val="2A33EE"/>
                </a:solidFill>
              </a:rPr>
              <a:t>+2. Найдите кинетическую энергию тела через 2 с после начала движения.</a:t>
            </a:r>
          </a:p>
        </p:txBody>
      </p:sp>
      <p:sp>
        <p:nvSpPr>
          <p:cNvPr id="2663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67625" y="5661025"/>
            <a:ext cx="576263" cy="360363"/>
          </a:xfrm>
          <a:prstGeom prst="lef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F5337-5D47-4178-96E1-4257494779CD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4608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27B025-2A3A-4DB4-9A21-281ADFBC4CA2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27654" name="Прямоугольник 7"/>
          <p:cNvSpPr>
            <a:spLocks noChangeArrowheads="1"/>
          </p:cNvSpPr>
          <p:nvPr/>
        </p:nvSpPr>
        <p:spPr bwMode="auto">
          <a:xfrm>
            <a:off x="1071563" y="785813"/>
            <a:ext cx="7429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2A33EE"/>
                </a:solidFill>
              </a:rPr>
              <a:t>2. Найдите силу F, действующую на материальную точку с массой 10 кг, движущуюся прямолинейно по закону х(t) = 2t</a:t>
            </a:r>
            <a:r>
              <a:rPr lang="ru-RU" b="1" baseline="30000">
                <a:solidFill>
                  <a:srgbClr val="2A33EE"/>
                </a:solidFill>
              </a:rPr>
              <a:t>3</a:t>
            </a:r>
            <a:r>
              <a:rPr lang="ru-RU" b="1">
                <a:solidFill>
                  <a:srgbClr val="2A33EE"/>
                </a:solidFill>
              </a:rPr>
              <a:t>- t</a:t>
            </a:r>
            <a:r>
              <a:rPr lang="ru-RU" b="1" baseline="30000">
                <a:solidFill>
                  <a:srgbClr val="2A33EE"/>
                </a:solidFill>
              </a:rPr>
              <a:t>2</a:t>
            </a:r>
            <a:r>
              <a:rPr lang="ru-RU" b="1">
                <a:solidFill>
                  <a:srgbClr val="2A33EE"/>
                </a:solidFill>
              </a:rPr>
              <a:t> при t = 2с.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2765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80288" y="5589588"/>
            <a:ext cx="720725" cy="431800"/>
          </a:xfrm>
          <a:prstGeom prst="lef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57C91-0186-4401-902B-2382121DFE29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1536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DA4BED-AD54-453A-B883-510FFF30DFC5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0"/>
            <a:ext cx="42691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Кинематика</a:t>
            </a:r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1500188" y="642938"/>
            <a:ext cx="7286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2A33EE"/>
                </a:solidFill>
                <a:latin typeface="Lucida Sans Unicode" pitchFamily="34" charset="0"/>
              </a:rPr>
              <a:t>Движение точки описывается уравнением S=4t</a:t>
            </a:r>
            <a:r>
              <a:rPr lang="ru-RU" b="1" baseline="30000">
                <a:solidFill>
                  <a:srgbClr val="2A33EE"/>
                </a:solidFill>
                <a:latin typeface="Lucida Sans Unicode" pitchFamily="34" charset="0"/>
              </a:rPr>
              <a:t>4</a:t>
            </a:r>
            <a:r>
              <a:rPr lang="ru-RU" b="1">
                <a:solidFill>
                  <a:srgbClr val="2A33EE"/>
                </a:solidFill>
                <a:latin typeface="Lucida Sans Unicode" pitchFamily="34" charset="0"/>
              </a:rPr>
              <a:t> +2t</a:t>
            </a:r>
            <a:r>
              <a:rPr lang="ru-RU" b="1" baseline="30000">
                <a:solidFill>
                  <a:srgbClr val="2A33EE"/>
                </a:solidFill>
                <a:latin typeface="Lucida Sans Unicode" pitchFamily="34" charset="0"/>
              </a:rPr>
              <a:t>2</a:t>
            </a:r>
            <a:r>
              <a:rPr lang="ru-RU" b="1">
                <a:solidFill>
                  <a:srgbClr val="2A33EE"/>
                </a:solidFill>
                <a:latin typeface="Lucida Sans Unicode" pitchFamily="34" charset="0"/>
              </a:rPr>
              <a:t>+7. Найти скорость и ускорение точек в момент времени t=2c и среднюю скорость за первые 2с движения?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714356"/>
            <a:ext cx="1136850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Задача:</a:t>
            </a:r>
          </a:p>
        </p:txBody>
      </p:sp>
      <p:sp>
        <p:nvSpPr>
          <p:cNvPr id="15367" name="Прямоугольник 9"/>
          <p:cNvSpPr>
            <a:spLocks noChangeArrowheads="1"/>
          </p:cNvSpPr>
          <p:nvPr/>
        </p:nvSpPr>
        <p:spPr bwMode="auto">
          <a:xfrm>
            <a:off x="1428750" y="40005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 </a:t>
            </a:r>
            <a:r>
              <a:rPr lang="ru-RU" b="1">
                <a:solidFill>
                  <a:srgbClr val="2A33EE"/>
                </a:solidFill>
                <a:latin typeface="Lucida Sans Unicode" pitchFamily="34" charset="0"/>
              </a:rPr>
              <a:t>Автомобиль достигает максимальной скорости в момент времени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143380"/>
            <a:ext cx="1136850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Задача: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000375" y="4714875"/>
          <a:ext cx="4214842" cy="1571624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1571624"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ru-RU" sz="1600" b="1" i="0" dirty="0">
                          <a:solidFill>
                            <a:srgbClr val="2A33EE"/>
                          </a:solidFill>
                          <a:latin typeface="Arial"/>
                        </a:rPr>
                        <a:t>5 с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sz="1600" b="1" i="0" dirty="0">
                          <a:solidFill>
                            <a:srgbClr val="2A33EE"/>
                          </a:solidFill>
                          <a:latin typeface="Arial"/>
                        </a:rPr>
                        <a:t>10 с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sz="1600" b="1" i="0" dirty="0">
                          <a:solidFill>
                            <a:srgbClr val="2A33EE"/>
                          </a:solidFill>
                          <a:latin typeface="Arial"/>
                        </a:rPr>
                        <a:t>15 с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sz="1600" b="1" i="0" dirty="0">
                          <a:solidFill>
                            <a:srgbClr val="2A33EE"/>
                          </a:solidFill>
                          <a:latin typeface="Arial"/>
                        </a:rPr>
                        <a:t>из графика определить невозможно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3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786322"/>
            <a:ext cx="2470548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Варианты ответов</a:t>
            </a:r>
          </a:p>
        </p:txBody>
      </p:sp>
      <p:sp>
        <p:nvSpPr>
          <p:cNvPr id="15374" name="Прямоугольник 15"/>
          <p:cNvSpPr>
            <a:spLocks noChangeArrowheads="1"/>
          </p:cNvSpPr>
          <p:nvPr/>
        </p:nvSpPr>
        <p:spPr bwMode="auto">
          <a:xfrm>
            <a:off x="1428750" y="1857375"/>
            <a:ext cx="7143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2A33EE"/>
                </a:solidFill>
                <a:latin typeface="Lucida Sans Unicode" pitchFamily="34" charset="0"/>
              </a:rPr>
              <a:t>На рисунке показана зависимость пройденного пути от времени в начале движения автомобиля. Автомобиль движется с постоянной скоростью в интервале времени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2000240"/>
            <a:ext cx="1136850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Задача: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2857496"/>
            <a:ext cx="2470549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Варианты ответов</a:t>
            </a:r>
          </a:p>
        </p:txBody>
      </p:sp>
      <p:sp>
        <p:nvSpPr>
          <p:cNvPr id="15377" name="Прямоугольник 19"/>
          <p:cNvSpPr>
            <a:spLocks noChangeArrowheads="1"/>
          </p:cNvSpPr>
          <p:nvPr/>
        </p:nvSpPr>
        <p:spPr bwMode="auto">
          <a:xfrm>
            <a:off x="2643188" y="2714625"/>
            <a:ext cx="171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Lucida Sans Unicode" pitchFamily="34" charset="0"/>
              <a:buAutoNum type="arabicPeriod"/>
            </a:pPr>
            <a:r>
              <a:rPr lang="ru-RU" b="1">
                <a:solidFill>
                  <a:srgbClr val="2A33EE"/>
                </a:solidFill>
              </a:rPr>
              <a:t>0-5 с</a:t>
            </a:r>
          </a:p>
          <a:p>
            <a:pPr>
              <a:buFont typeface="Lucida Sans Unicode" pitchFamily="34" charset="0"/>
              <a:buAutoNum type="arabicPeriod"/>
            </a:pPr>
            <a:r>
              <a:rPr lang="ru-RU" b="1">
                <a:solidFill>
                  <a:srgbClr val="2A33EE"/>
                </a:solidFill>
              </a:rPr>
              <a:t>5-10 с</a:t>
            </a:r>
          </a:p>
          <a:p>
            <a:pPr>
              <a:buFont typeface="Lucida Sans Unicode" pitchFamily="34" charset="0"/>
              <a:buAutoNum type="arabicPeriod"/>
            </a:pPr>
            <a:r>
              <a:rPr lang="ru-RU" b="1">
                <a:solidFill>
                  <a:srgbClr val="2A33EE"/>
                </a:solidFill>
              </a:rPr>
              <a:t>10-15 с</a:t>
            </a:r>
          </a:p>
          <a:p>
            <a:pPr>
              <a:buFont typeface="Lucida Sans Unicode" pitchFamily="34" charset="0"/>
              <a:buAutoNum type="arabicPeriod"/>
            </a:pPr>
            <a:r>
              <a:rPr lang="ru-RU" b="1">
                <a:solidFill>
                  <a:srgbClr val="2A33EE"/>
                </a:solidFill>
              </a:rPr>
              <a:t>15-20с</a:t>
            </a:r>
          </a:p>
        </p:txBody>
      </p:sp>
      <p:pic>
        <p:nvPicPr>
          <p:cNvPr id="15378" name="Picture 5" descr="http://festival.1september.ru/articles/503863/img7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50" y="3071813"/>
            <a:ext cx="25146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714480" y="1500174"/>
            <a:ext cx="1285884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ответ: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74" grpId="0"/>
      <p:bldP spid="1537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7C1DD8-584D-451F-8121-9C52792A706D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4710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1C25E-3807-4EF6-9CCA-1E35557D069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28678" name="Прямоугольник 6"/>
          <p:cNvSpPr>
            <a:spLocks noChangeArrowheads="1"/>
          </p:cNvSpPr>
          <p:nvPr/>
        </p:nvSpPr>
        <p:spPr bwMode="auto">
          <a:xfrm>
            <a:off x="928688" y="785813"/>
            <a:ext cx="7929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2A33EE"/>
                </a:solidFill>
              </a:rPr>
              <a:t>3. Движение материальной точки описывается уравнением </a:t>
            </a:r>
          </a:p>
          <a:p>
            <a:pPr eaLnBrk="0" hangingPunct="0"/>
            <a:r>
              <a:rPr lang="ru-RU" b="1">
                <a:solidFill>
                  <a:srgbClr val="2A33EE"/>
                </a:solidFill>
              </a:rPr>
              <a:t>x = 2 sin(    /2t +   /4). Определите максимальные значения скорости и ускорения.</a:t>
            </a:r>
          </a:p>
        </p:txBody>
      </p:sp>
      <p:pic>
        <p:nvPicPr>
          <p:cNvPr id="28679" name="Picture 2" descr="img1.gif (88 bytes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33675" y="1162050"/>
            <a:ext cx="17621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2" descr="img1.gif (88 bytes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20888" y="1162050"/>
            <a:ext cx="1778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80288" y="5734050"/>
            <a:ext cx="431800" cy="358775"/>
          </a:xfrm>
          <a:prstGeom prst="leftArrow">
            <a:avLst>
              <a:gd name="adj1" fmla="val 50000"/>
              <a:gd name="adj2" fmla="val 30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053488-DB86-4CB3-AECB-500C07089BED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4813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2E4D0C-A15A-45E4-A0D9-CF7A0BF2B39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29702" name="Прямоугольник 6"/>
          <p:cNvSpPr>
            <a:spLocks noChangeArrowheads="1"/>
          </p:cNvSpPr>
          <p:nvPr/>
        </p:nvSpPr>
        <p:spPr bwMode="auto">
          <a:xfrm>
            <a:off x="928688" y="857250"/>
            <a:ext cx="7786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2A33EE"/>
                </a:solidFill>
              </a:rPr>
              <a:t>4. Колебательное движение точки описывается уравнением</a:t>
            </a:r>
          </a:p>
          <a:p>
            <a:pPr eaLnBrk="0" hangingPunct="0"/>
            <a:r>
              <a:rPr lang="ru-RU" b="1">
                <a:solidFill>
                  <a:srgbClr val="2A33EE"/>
                </a:solidFill>
              </a:rPr>
              <a:t> x = 0,05 cos 20    t. Найти координату, скорость и ускорение спустя 1/60 с после момента времени t = 0.</a:t>
            </a:r>
          </a:p>
        </p:txBody>
      </p:sp>
      <p:pic>
        <p:nvPicPr>
          <p:cNvPr id="29703" name="Picture 3" descr="img1.gif (88 bytes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3200" y="1250950"/>
            <a:ext cx="14287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51725" y="5516563"/>
            <a:ext cx="504825" cy="433387"/>
          </a:xfrm>
          <a:prstGeom prst="leftArrow">
            <a:avLst>
              <a:gd name="adj1" fmla="val 50000"/>
              <a:gd name="adj2" fmla="val 291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14D269-7B32-4A41-9293-636B23191114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4915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4AE7FA-B4D6-4023-AE1B-F1666DB81B5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30726" name="Прямоугольник 6"/>
          <p:cNvSpPr>
            <a:spLocks noChangeArrowheads="1"/>
          </p:cNvSpPr>
          <p:nvPr/>
        </p:nvSpPr>
        <p:spPr bwMode="auto">
          <a:xfrm>
            <a:off x="928688" y="785813"/>
            <a:ext cx="7572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2A33EE"/>
                </a:solidFill>
              </a:rPr>
              <a:t>5. Закон изменения температуры тела в зависимости от времени задаётся уравнением T = 0,2t</a:t>
            </a:r>
            <a:r>
              <a:rPr lang="ru-RU" b="1" baseline="30000">
                <a:solidFill>
                  <a:srgbClr val="2A33EE"/>
                </a:solidFill>
              </a:rPr>
              <a:t>2</a:t>
            </a:r>
            <a:r>
              <a:rPr lang="ru-RU" b="1">
                <a:solidFill>
                  <a:srgbClr val="2A33EE"/>
                </a:solidFill>
              </a:rPr>
              <a:t>. С какой скоростью изменяется температура тела в момент времени 5 с?</a:t>
            </a:r>
          </a:p>
        </p:txBody>
      </p:sp>
      <p:sp>
        <p:nvSpPr>
          <p:cNvPr id="3072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5825" y="5589588"/>
            <a:ext cx="576263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C931FE-8C38-4A09-AA11-86D661C72B17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5017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8AEFBA-FF8E-420A-B2E2-B43DC5696E0B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31750" name="Прямоугольник 6"/>
          <p:cNvSpPr>
            <a:spLocks noChangeArrowheads="1"/>
          </p:cNvSpPr>
          <p:nvPr/>
        </p:nvSpPr>
        <p:spPr bwMode="auto">
          <a:xfrm>
            <a:off x="928688" y="785813"/>
            <a:ext cx="7786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2A33EE"/>
                </a:solidFill>
              </a:rPr>
              <a:t>6. Изменение силы тока в зависимости от времени задано уравнением I = 2t</a:t>
            </a:r>
            <a:r>
              <a:rPr lang="ru-RU" b="1" baseline="30000">
                <a:solidFill>
                  <a:srgbClr val="2A33EE"/>
                </a:solidFill>
              </a:rPr>
              <a:t>2</a:t>
            </a:r>
            <a:r>
              <a:rPr lang="ru-RU" b="1">
                <a:solidFill>
                  <a:srgbClr val="2A33EE"/>
                </a:solidFill>
              </a:rPr>
              <a:t> – 5t. Найдите скорость изменения силы тока в момент времени 10 с.</a:t>
            </a:r>
          </a:p>
        </p:txBody>
      </p:sp>
      <p:sp>
        <p:nvSpPr>
          <p:cNvPr id="3175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80288" y="5589588"/>
            <a:ext cx="647700" cy="360362"/>
          </a:xfrm>
          <a:prstGeom prst="left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25344B-639E-4D85-BABE-471EBF661C2C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5120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FABE7C-77C0-4122-9831-DBF3A18EF395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32774" name="Прямоугольник 6"/>
          <p:cNvSpPr>
            <a:spLocks noChangeArrowheads="1"/>
          </p:cNvSpPr>
          <p:nvPr/>
        </p:nvSpPr>
        <p:spPr bwMode="auto">
          <a:xfrm>
            <a:off x="928688" y="857250"/>
            <a:ext cx="7358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2A33EE"/>
                </a:solidFill>
              </a:rPr>
              <a:t>7. Маховик вращается вокруг оси по закону   (t) = t</a:t>
            </a:r>
            <a:r>
              <a:rPr lang="ru-RU" b="1" baseline="30000">
                <a:solidFill>
                  <a:srgbClr val="2A33EE"/>
                </a:solidFill>
              </a:rPr>
              <a:t>4</a:t>
            </a:r>
            <a:r>
              <a:rPr lang="ru-RU" b="1">
                <a:solidFill>
                  <a:srgbClr val="2A33EE"/>
                </a:solidFill>
              </a:rPr>
              <a:t> – 1. Найдите его угловую скорость </a:t>
            </a:r>
            <a:r>
              <a:rPr lang="ru-RU" b="1" i="1">
                <a:solidFill>
                  <a:srgbClr val="2A33EE"/>
                </a:solidFill>
              </a:rPr>
              <a:t>w</a:t>
            </a:r>
            <a:r>
              <a:rPr lang="ru-RU" b="1">
                <a:solidFill>
                  <a:srgbClr val="2A33EE"/>
                </a:solidFill>
              </a:rPr>
              <a:t> в момент времени t и t=2 с.</a:t>
            </a:r>
          </a:p>
        </p:txBody>
      </p:sp>
      <p:sp>
        <p:nvSpPr>
          <p:cNvPr id="3277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24750" y="5876925"/>
            <a:ext cx="360363" cy="360363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E8E506-EFBF-46ED-A1A3-851585C41534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5222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84C97B-99CE-4ED7-8FC8-5FE9299FA7F9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33798" name="Прямоугольник 6"/>
          <p:cNvSpPr>
            <a:spLocks noChangeArrowheads="1"/>
          </p:cNvSpPr>
          <p:nvPr/>
        </p:nvSpPr>
        <p:spPr bwMode="auto">
          <a:xfrm>
            <a:off x="928688" y="785813"/>
            <a:ext cx="7500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b="1">
              <a:solidFill>
                <a:srgbClr val="2A33EE"/>
              </a:solidFill>
            </a:endParaRPr>
          </a:p>
          <a:p>
            <a:pPr eaLnBrk="0" hangingPunct="0"/>
            <a:r>
              <a:rPr lang="ru-RU" b="1">
                <a:solidFill>
                  <a:srgbClr val="2A33EE"/>
                </a:solidFill>
              </a:rPr>
              <a:t>8. При вращении проволочной рамки в однородном магнитном поле пронизывающий рамку магнитный поток изменяется в зависимости от времени по закону Ф = 10</a:t>
            </a:r>
            <a:r>
              <a:rPr lang="ru-RU" b="1" baseline="30000">
                <a:solidFill>
                  <a:srgbClr val="2A33EE"/>
                </a:solidFill>
              </a:rPr>
              <a:t>-2</a:t>
            </a:r>
            <a:r>
              <a:rPr lang="ru-RU" b="1">
                <a:solidFill>
                  <a:srgbClr val="2A33EE"/>
                </a:solidFill>
              </a:rPr>
              <a:t>cos 10     t. Вычислив производную Ф</a:t>
            </a:r>
            <a:r>
              <a:rPr lang="ru-RU" b="1" baseline="30000">
                <a:solidFill>
                  <a:srgbClr val="2A33EE"/>
                </a:solidFill>
              </a:rPr>
              <a:t>,</a:t>
            </a:r>
            <a:r>
              <a:rPr lang="ru-RU" b="1" baseline="-30000">
                <a:solidFill>
                  <a:srgbClr val="2A33EE"/>
                </a:solidFill>
              </a:rPr>
              <a:t>t</a:t>
            </a:r>
            <a:r>
              <a:rPr lang="ru-RU" b="1">
                <a:solidFill>
                  <a:srgbClr val="2A33EE"/>
                </a:solidFill>
              </a:rPr>
              <a:t> , написать формулу зависимости ЭДС от времени      =      (t). Определить максимальное значение магнитного потока и ЭДС.</a:t>
            </a:r>
          </a:p>
          <a:p>
            <a:pPr eaLnBrk="0" hangingPunct="0"/>
            <a:endParaRPr lang="ru-RU" b="1">
              <a:solidFill>
                <a:srgbClr val="2A33EE"/>
              </a:solidFill>
            </a:endParaRPr>
          </a:p>
        </p:txBody>
      </p:sp>
      <p:pic>
        <p:nvPicPr>
          <p:cNvPr id="33799" name="Picture 3" descr="img1.gif (88 bytes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99250" y="1741488"/>
            <a:ext cx="142875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11" descr="http://festival.1september.ru/articles/503863/img3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52650" y="2224088"/>
            <a:ext cx="2143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11" descr="http://festival.1september.ru/articles/503863/img3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16200" y="2233613"/>
            <a:ext cx="2143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2" name="AutoShape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80288" y="5876925"/>
            <a:ext cx="431800" cy="360363"/>
          </a:xfrm>
          <a:prstGeom prst="left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A25513-99DB-48FA-9F05-BEBEB0AE3A0B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5325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F4E1E-5B51-4747-B316-9B128636D356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52"/>
            <a:ext cx="69862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Механики</a:t>
            </a:r>
          </a:p>
        </p:txBody>
      </p:sp>
      <p:sp>
        <p:nvSpPr>
          <p:cNvPr id="34822" name="Прямоугольник 6"/>
          <p:cNvSpPr>
            <a:spLocks noChangeArrowheads="1"/>
          </p:cNvSpPr>
          <p:nvPr/>
        </p:nvSpPr>
        <p:spPr bwMode="auto">
          <a:xfrm>
            <a:off x="857250" y="785813"/>
            <a:ext cx="7500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2A33EE"/>
                </a:solidFill>
              </a:rPr>
              <a:t>9. Заряд </a:t>
            </a:r>
            <a:r>
              <a:rPr lang="ru-RU" b="1" i="1">
                <a:solidFill>
                  <a:srgbClr val="2A33EE"/>
                </a:solidFill>
              </a:rPr>
              <a:t>q</a:t>
            </a:r>
            <a:r>
              <a:rPr lang="ru-RU" b="1">
                <a:solidFill>
                  <a:srgbClr val="2A33EE"/>
                </a:solidFill>
              </a:rPr>
              <a:t> на пластинах конденсатора изменяется по закону </a:t>
            </a:r>
          </a:p>
          <a:p>
            <a:pPr eaLnBrk="0" hangingPunct="0"/>
            <a:r>
              <a:rPr lang="ru-RU" b="1" i="1">
                <a:solidFill>
                  <a:srgbClr val="2A33EE"/>
                </a:solidFill>
              </a:rPr>
              <a:t>q</a:t>
            </a:r>
            <a:r>
              <a:rPr lang="ru-RU" b="1">
                <a:solidFill>
                  <a:srgbClr val="2A33EE"/>
                </a:solidFill>
              </a:rPr>
              <a:t> = 10 </a:t>
            </a:r>
            <a:r>
              <a:rPr lang="ru-RU" b="1" baseline="30000">
                <a:solidFill>
                  <a:srgbClr val="2A33EE"/>
                </a:solidFill>
              </a:rPr>
              <a:t>- 6</a:t>
            </a:r>
            <a:r>
              <a:rPr lang="ru-RU" b="1">
                <a:solidFill>
                  <a:srgbClr val="2A33EE"/>
                </a:solidFill>
              </a:rPr>
              <a:t>cos 10</a:t>
            </a:r>
            <a:r>
              <a:rPr lang="ru-RU" b="1" baseline="30000">
                <a:solidFill>
                  <a:srgbClr val="2A33EE"/>
                </a:solidFill>
              </a:rPr>
              <a:t>4    </a:t>
            </a:r>
            <a:r>
              <a:rPr lang="ru-RU" b="1">
                <a:solidFill>
                  <a:srgbClr val="2A33EE"/>
                </a:solidFill>
              </a:rPr>
              <a:t>   t. Записать закон зависимости силы тока от времени i= i(t), вычислив производную </a:t>
            </a:r>
            <a:r>
              <a:rPr lang="ru-RU" b="1" i="1">
                <a:solidFill>
                  <a:srgbClr val="2A33EE"/>
                </a:solidFill>
              </a:rPr>
              <a:t>q</a:t>
            </a:r>
            <a:r>
              <a:rPr lang="ru-RU" b="1" i="1" baseline="30000">
                <a:solidFill>
                  <a:srgbClr val="2A33EE"/>
                </a:solidFill>
              </a:rPr>
              <a:t>,</a:t>
            </a:r>
            <a:r>
              <a:rPr lang="ru-RU" b="1" baseline="-30000">
                <a:solidFill>
                  <a:srgbClr val="2A33EE"/>
                </a:solidFill>
              </a:rPr>
              <a:t>t</a:t>
            </a:r>
            <a:r>
              <a:rPr lang="ru-RU" b="1">
                <a:solidFill>
                  <a:srgbClr val="2A33EE"/>
                </a:solidFill>
              </a:rPr>
              <a:t>. Определить максимальное значение электрического заряда и силы тока.</a:t>
            </a:r>
          </a:p>
        </p:txBody>
      </p:sp>
      <p:pic>
        <p:nvPicPr>
          <p:cNvPr id="34823" name="Picture 3" descr="img1.gif (88 bytes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1613" y="1177925"/>
            <a:ext cx="142875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67625" y="5805488"/>
            <a:ext cx="792163" cy="360362"/>
          </a:xfrm>
          <a:prstGeom prst="leftArrow">
            <a:avLst>
              <a:gd name="adj1" fmla="val 50000"/>
              <a:gd name="adj2" fmla="val 54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319AE-8CE0-435F-8B82-ACD0B6BAC5F7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 smtClean="0"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25" y="500063"/>
          <a:ext cx="7072362" cy="5227320"/>
        </p:xfrm>
        <a:graphic>
          <a:graphicData uri="http://schemas.openxmlformats.org/drawingml/2006/table">
            <a:tbl>
              <a:tblPr/>
              <a:tblGrid>
                <a:gridCol w="3536181"/>
                <a:gridCol w="3536181"/>
              </a:tblGrid>
              <a:tr h="302092">
                <a:tc>
                  <a:txBody>
                    <a:bodyPr/>
                    <a:lstStyle/>
                    <a:p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Вариант 1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>
                          <a:solidFill>
                            <a:srgbClr val="2A33EE"/>
                          </a:solidFill>
                          <a:latin typeface="Arial"/>
                        </a:rPr>
                        <a:t>Вариант 2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553"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1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.В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чём заключается физический смысл </a:t>
                      </a:r>
                      <a:r>
                        <a:rPr lang="ru-RU" sz="1400" b="1" i="0" dirty="0" err="1" smtClean="0">
                          <a:solidFill>
                            <a:srgbClr val="2A33EE"/>
                          </a:solidFill>
                          <a:latin typeface="Arial"/>
                        </a:rPr>
                        <a:t>х</a:t>
                      </a:r>
                      <a:r>
                        <a:rPr lang="en-US" sz="1400" b="1" i="0" baseline="30000" dirty="0" smtClean="0">
                          <a:solidFill>
                            <a:srgbClr val="2A33EE"/>
                          </a:solidFill>
                          <a:latin typeface="Arial"/>
                        </a:rPr>
                        <a:t>/ </a:t>
                      </a:r>
                      <a:r>
                        <a:rPr lang="ru-RU" sz="1400" b="1" i="0" baseline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(</a:t>
                      </a:r>
                      <a:r>
                        <a:rPr lang="en-US" sz="1400" b="1" i="0" baseline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t</a:t>
                      </a:r>
                      <a:r>
                        <a:rPr lang="ru-RU" sz="1400" b="1" i="0" baseline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)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?</a:t>
                      </a:r>
                    </a:p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А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. скорость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Б. ускорение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В. коэффициент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Г.не знаю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1.В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чём заключается физический смысл </a:t>
                      </a:r>
                      <a:r>
                        <a:rPr lang="ru-RU" sz="1400" b="1" i="0" dirty="0" err="1" smtClean="0">
                          <a:solidFill>
                            <a:srgbClr val="2A33EE"/>
                          </a:solidFill>
                          <a:latin typeface="Arial"/>
                        </a:rPr>
                        <a:t>х</a:t>
                      </a:r>
                      <a:r>
                        <a:rPr lang="en-US" sz="1400" b="1" i="0" baseline="30000" smtClean="0">
                          <a:solidFill>
                            <a:srgbClr val="2A33EE"/>
                          </a:solidFill>
                          <a:latin typeface="Arial"/>
                        </a:rPr>
                        <a:t>/ /</a:t>
                      </a:r>
                      <a:r>
                        <a:rPr lang="en-US" sz="1400" b="1" i="0" baseline="0" err="1" smtClean="0">
                          <a:solidFill>
                            <a:srgbClr val="2A33EE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baseline="0" smtClean="0">
                          <a:solidFill>
                            <a:srgbClr val="2A33EE"/>
                          </a:solidFill>
                          <a:latin typeface="Arial"/>
                        </a:rPr>
                        <a:t>(t)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?</a:t>
                      </a:r>
                      <a:endParaRPr lang="en-US" sz="1400" b="1" i="0" dirty="0" smtClean="0">
                        <a:solidFill>
                          <a:srgbClr val="2A33EE"/>
                        </a:solidFill>
                        <a:latin typeface="Arial"/>
                      </a:endParaRPr>
                    </a:p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А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. скорость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Б. ускорение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В. коэффициент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Г.не знаю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4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2.Материальная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точка движется по закону </a:t>
                      </a:r>
                      <a:r>
                        <a:rPr lang="ru-RU" sz="1400" b="1" i="0" dirty="0" err="1">
                          <a:solidFill>
                            <a:srgbClr val="2A33EE"/>
                          </a:solidFill>
                          <a:latin typeface="Arial"/>
                        </a:rPr>
                        <a:t>s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i="0" dirty="0" err="1">
                          <a:solidFill>
                            <a:srgbClr val="2A33EE"/>
                          </a:solidFill>
                          <a:latin typeface="Arial"/>
                        </a:rPr>
                        <a:t>t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) = 2t</a:t>
                      </a:r>
                      <a:r>
                        <a:rPr lang="ru-RU" sz="1400" b="1" i="0" baseline="30000" dirty="0">
                          <a:solidFill>
                            <a:srgbClr val="2A33EE"/>
                          </a:solidFill>
                          <a:latin typeface="Arial"/>
                        </a:rPr>
                        <a:t>3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-3t. Чему равна скорость в момент времени </a:t>
                      </a:r>
                      <a:r>
                        <a:rPr lang="ru-RU" sz="1400" b="1" i="0" dirty="0" err="1">
                          <a:solidFill>
                            <a:srgbClr val="2A33EE"/>
                          </a:solidFill>
                          <a:latin typeface="Arial"/>
                        </a:rPr>
                        <a:t>t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 =3с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?</a:t>
                      </a:r>
                    </a:p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А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. 54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Б. 51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В. 57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Г. 62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2.Материальная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точка движется по закону </a:t>
                      </a:r>
                      <a:r>
                        <a:rPr lang="ru-RU" sz="1400" b="1" i="0" dirty="0" err="1">
                          <a:solidFill>
                            <a:srgbClr val="2A33EE"/>
                          </a:solidFill>
                          <a:latin typeface="Arial"/>
                        </a:rPr>
                        <a:t>s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i="0" dirty="0" err="1">
                          <a:solidFill>
                            <a:srgbClr val="2A33EE"/>
                          </a:solidFill>
                          <a:latin typeface="Arial"/>
                        </a:rPr>
                        <a:t>t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) = 2t</a:t>
                      </a:r>
                      <a:r>
                        <a:rPr lang="ru-RU" sz="1400" b="1" i="0" baseline="30000" dirty="0">
                          <a:solidFill>
                            <a:srgbClr val="2A33EE"/>
                          </a:solidFill>
                          <a:latin typeface="Arial"/>
                        </a:rPr>
                        <a:t>3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+4t. Чему равна скорость в момент времени </a:t>
                      </a:r>
                      <a:r>
                        <a:rPr lang="ru-RU" sz="1400" b="1" i="0" dirty="0" err="1">
                          <a:solidFill>
                            <a:srgbClr val="2A33EE"/>
                          </a:solidFill>
                          <a:latin typeface="Arial"/>
                        </a:rPr>
                        <a:t>t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 =2с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?</a:t>
                      </a:r>
                    </a:p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А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. 20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Б. 28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В. 30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Г. 32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4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3.Движение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материальной точки описывается уравнением </a:t>
                      </a:r>
                      <a:endParaRPr lang="ru-RU" sz="1400" b="1" i="0" dirty="0" smtClean="0">
                        <a:solidFill>
                          <a:srgbClr val="2A33EE"/>
                        </a:solidFill>
                        <a:latin typeface="Arial"/>
                      </a:endParaRPr>
                    </a:p>
                    <a:p>
                      <a:r>
                        <a:rPr lang="ru-RU" sz="1400" b="1" i="0" dirty="0" err="1" smtClean="0">
                          <a:solidFill>
                            <a:srgbClr val="2A33EE"/>
                          </a:solidFill>
                          <a:latin typeface="Arial"/>
                        </a:rPr>
                        <a:t>x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= 2 </a:t>
                      </a:r>
                      <a:r>
                        <a:rPr lang="ru-RU" sz="1400" b="1" i="0" dirty="0" err="1" smtClean="0">
                          <a:solidFill>
                            <a:srgbClr val="2A33EE"/>
                          </a:solidFill>
                          <a:latin typeface="Arial"/>
                        </a:rPr>
                        <a:t>cos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(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 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 /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2t 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+ 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 /8). Определите максимальное значение 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ускорения.</a:t>
                      </a:r>
                    </a:p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А.  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 /2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Б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.  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 /4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В. 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 </a:t>
                      </a:r>
                      <a:r>
                        <a:rPr lang="ru-RU" sz="1400" b="1" i="0" baseline="30000" dirty="0" smtClean="0">
                          <a:solidFill>
                            <a:srgbClr val="2A33EE"/>
                          </a:solidFill>
                          <a:latin typeface="Arial"/>
                        </a:rPr>
                        <a:t>2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/4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/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Г. 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   </a:t>
                      </a:r>
                      <a:r>
                        <a:rPr lang="ru-RU" sz="1400" b="1" i="0" baseline="30000" dirty="0" smtClean="0">
                          <a:solidFill>
                            <a:srgbClr val="2A33EE"/>
                          </a:solidFill>
                          <a:latin typeface="Arial"/>
                        </a:rPr>
                        <a:t>2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/2</a:t>
                      </a:r>
                      <a:endParaRPr lang="ru-RU" sz="1400" b="1" i="0" dirty="0">
                        <a:solidFill>
                          <a:srgbClr val="2A33EE"/>
                        </a:solidFill>
                        <a:latin typeface="Arial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3.Движение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материальной точки описывается уравнением </a:t>
                      </a:r>
                      <a:endParaRPr lang="ru-RU" sz="1400" b="1" i="0" dirty="0" smtClean="0">
                        <a:solidFill>
                          <a:srgbClr val="2A33EE"/>
                        </a:solidFill>
                        <a:latin typeface="Arial"/>
                      </a:endParaRPr>
                    </a:p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  </a:t>
                      </a:r>
                      <a:r>
                        <a:rPr lang="ru-RU" sz="1400" b="1" i="0" dirty="0" err="1" smtClean="0">
                          <a:solidFill>
                            <a:srgbClr val="2A33EE"/>
                          </a:solidFill>
                          <a:latin typeface="Arial"/>
                        </a:rPr>
                        <a:t>x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= </a:t>
                      </a:r>
                      <a:r>
                        <a:rPr lang="ru-RU" sz="1400" b="1" i="0" dirty="0" err="1" smtClean="0">
                          <a:solidFill>
                            <a:srgbClr val="2A33EE"/>
                          </a:solidFill>
                          <a:latin typeface="Arial"/>
                        </a:rPr>
                        <a:t>cos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(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 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/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3t + 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/12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). Определите максимальное значение 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ускорения.</a:t>
                      </a:r>
                    </a:p>
                    <a:p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А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. 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   /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9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Б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.    /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3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В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. 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 </a:t>
                      </a:r>
                      <a:r>
                        <a:rPr lang="ru-RU" sz="1400" b="1" i="0" baseline="30000" dirty="0">
                          <a:solidFill>
                            <a:srgbClr val="2A33EE"/>
                          </a:solidFill>
                          <a:latin typeface="Arial"/>
                        </a:rPr>
                        <a:t>2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/9</a:t>
                      </a:r>
                      <a:b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</a:b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Г</a:t>
                      </a:r>
                      <a:r>
                        <a:rPr lang="ru-RU" sz="1400" b="1" i="0" dirty="0" smtClean="0">
                          <a:solidFill>
                            <a:srgbClr val="2A33EE"/>
                          </a:solidFill>
                          <a:latin typeface="Arial"/>
                        </a:rPr>
                        <a:t>.   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 </a:t>
                      </a:r>
                      <a:r>
                        <a:rPr lang="ru-RU" sz="1400" b="1" i="0" baseline="30000" dirty="0">
                          <a:solidFill>
                            <a:srgbClr val="2A33EE"/>
                          </a:solidFill>
                          <a:latin typeface="Arial"/>
                        </a:rPr>
                        <a:t>2</a:t>
                      </a:r>
                      <a:r>
                        <a:rPr lang="ru-RU" sz="1400" b="1" i="0" dirty="0">
                          <a:solidFill>
                            <a:srgbClr val="2A33EE"/>
                          </a:solidFill>
                          <a:latin typeface="Arial"/>
                        </a:rPr>
                        <a:t>/3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60" name="Rectangle 1"/>
          <p:cNvSpPr>
            <a:spLocks noChangeArrowheads="1"/>
          </p:cNvSpPr>
          <p:nvPr/>
        </p:nvSpPr>
        <p:spPr bwMode="auto">
          <a:xfrm>
            <a:off x="4286250" y="5786438"/>
            <a:ext cx="40719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>
                <a:solidFill>
                  <a:srgbClr val="2A33EE"/>
                </a:solidFill>
              </a:rPr>
              <a:t>Ф.И.О…………………………………….</a:t>
            </a:r>
          </a:p>
          <a:p>
            <a:pPr eaLnBrk="0" hangingPunct="0"/>
            <a:r>
              <a:rPr lang="ru-RU" sz="1200" b="1">
                <a:solidFill>
                  <a:srgbClr val="2A33EE"/>
                </a:solidFill>
              </a:rPr>
              <a:t>Класс…………………………………….</a:t>
            </a:r>
          </a:p>
          <a:p>
            <a:pPr eaLnBrk="0" hangingPunct="0"/>
            <a:r>
              <a:rPr lang="ru-RU" sz="1200" b="1">
                <a:solidFill>
                  <a:srgbClr val="2A33EE"/>
                </a:solidFill>
              </a:rPr>
              <a:t>Дата……………………………………..</a:t>
            </a:r>
          </a:p>
          <a:p>
            <a:pPr eaLnBrk="0" hangingPunct="0"/>
            <a:r>
              <a:rPr lang="ru-RU" sz="1200" b="1">
                <a:solidFill>
                  <a:srgbClr val="2A33EE"/>
                </a:solidFill>
              </a:rPr>
              <a:t>Отметка…………………………………..</a:t>
            </a:r>
          </a:p>
        </p:txBody>
      </p:sp>
      <p:pic>
        <p:nvPicPr>
          <p:cNvPr id="35861" name="Picture 2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4437063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2" name="Picture 3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1988" y="4435475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3" name="Picture 4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44750" y="4432300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4" name="Picture 5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03913" y="4441825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5" name="Picture 6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21238" y="4870450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6" name="Picture 7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14888" y="5075238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7" name="Picture 8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18063" y="5316538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8" name="Picture 9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9013" y="5540375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9" name="Picture 10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4857750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0" name="Picture 11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79525" y="5084763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1" name="Picture 12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2225" y="5327650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2" name="Picture 13" descr="img1.gif (88 byt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04925" y="5526088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500298" y="142852"/>
            <a:ext cx="3587842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Диагностический тест</a:t>
            </a:r>
          </a:p>
        </p:txBody>
      </p:sp>
      <p:sp>
        <p:nvSpPr>
          <p:cNvPr id="35874" name="AutoShape 3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237288"/>
            <a:ext cx="792162" cy="360362"/>
          </a:xfrm>
          <a:prstGeom prst="leftArrow">
            <a:avLst>
              <a:gd name="adj1" fmla="val 50000"/>
              <a:gd name="adj2" fmla="val 54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750815-AE99-488D-865C-8C2ECD1B1BC1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1638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DC8CB1-A363-4E3E-AD63-43AE521D8AAC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0443" y="214290"/>
            <a:ext cx="6498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задач по механике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357188" y="957263"/>
            <a:ext cx="85725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ru-RU" sz="1400" b="1">
                <a:solidFill>
                  <a:srgbClr val="2A33EE"/>
                </a:solidFill>
              </a:rPr>
              <a:t>Известно, что тело массой 5 кг движется прямолинейно по закону </a:t>
            </a:r>
            <a:r>
              <a:rPr lang="ru-RU" sz="1400" b="1">
                <a:solidFill>
                  <a:srgbClr val="2A33EE"/>
                </a:solidFill>
                <a:hlinkClick r:id="rId2" action="ppaction://hlinksldjump"/>
              </a:rPr>
              <a:t>s(t)= t</a:t>
            </a:r>
            <a:r>
              <a:rPr lang="ru-RU" sz="1400" b="1" baseline="30000">
                <a:solidFill>
                  <a:srgbClr val="2A33EE"/>
                </a:solidFill>
                <a:hlinkClick r:id="rId2" action="ppaction://hlinksldjump"/>
              </a:rPr>
              <a:t>2</a:t>
            </a:r>
            <a:r>
              <a:rPr lang="ru-RU" sz="1400" b="1">
                <a:solidFill>
                  <a:srgbClr val="2A33EE"/>
                </a:solidFill>
                <a:hlinkClick r:id="rId2" action="ppaction://hlinksldjump"/>
              </a:rPr>
              <a:t>+2. </a:t>
            </a:r>
            <a:r>
              <a:rPr lang="ru-RU" sz="1400" b="1">
                <a:solidFill>
                  <a:srgbClr val="2A33EE"/>
                </a:solidFill>
              </a:rPr>
              <a:t>Найдите кинетическую энергию тела через 2 с после начала движения.</a:t>
            </a:r>
          </a:p>
          <a:p>
            <a:pPr marL="228600" indent="-228600" eaLnBrk="0" hangingPunct="0"/>
            <a:r>
              <a:rPr lang="ru-RU" sz="1400" b="1">
                <a:solidFill>
                  <a:srgbClr val="2A33EE"/>
                </a:solidFill>
              </a:rPr>
              <a:t>2. Найдите силу F, действующую на материальную точку с массой 10 кг, движущуюся прямолинейно по закону </a:t>
            </a:r>
            <a:r>
              <a:rPr lang="ru-RU" sz="1400" b="1">
                <a:solidFill>
                  <a:srgbClr val="2A33EE"/>
                </a:solidFill>
                <a:hlinkClick r:id="rId3" action="ppaction://hlinksldjump"/>
              </a:rPr>
              <a:t>х(t) = 2t</a:t>
            </a:r>
            <a:r>
              <a:rPr lang="ru-RU" sz="1400" b="1" baseline="30000">
                <a:solidFill>
                  <a:srgbClr val="2A33EE"/>
                </a:solidFill>
                <a:hlinkClick r:id="rId3" action="ppaction://hlinksldjump"/>
              </a:rPr>
              <a:t>3</a:t>
            </a:r>
            <a:r>
              <a:rPr lang="ru-RU" sz="1400" b="1">
                <a:solidFill>
                  <a:srgbClr val="2A33EE"/>
                </a:solidFill>
                <a:hlinkClick r:id="rId3" action="ppaction://hlinksldjump"/>
              </a:rPr>
              <a:t>- t</a:t>
            </a:r>
            <a:r>
              <a:rPr lang="ru-RU" sz="1400" b="1" baseline="30000">
                <a:solidFill>
                  <a:srgbClr val="2A33EE"/>
                </a:solidFill>
                <a:hlinkClick r:id="rId3" action="ppaction://hlinksldjump"/>
              </a:rPr>
              <a:t>2</a:t>
            </a:r>
            <a:r>
              <a:rPr lang="ru-RU" sz="1400" b="1">
                <a:solidFill>
                  <a:srgbClr val="2A33EE"/>
                </a:solidFill>
              </a:rPr>
              <a:t> при t = 2с.</a:t>
            </a:r>
          </a:p>
          <a:p>
            <a:pPr marL="228600" indent="-228600" eaLnBrk="0" hangingPunct="0"/>
            <a:r>
              <a:rPr lang="ru-RU" sz="1400" b="1">
                <a:solidFill>
                  <a:srgbClr val="2A33EE"/>
                </a:solidFill>
              </a:rPr>
              <a:t>3. Движение материальной точки описывается уравнением </a:t>
            </a:r>
            <a:r>
              <a:rPr lang="ru-RU" sz="1400" b="1">
                <a:solidFill>
                  <a:srgbClr val="2A33EE"/>
                </a:solidFill>
                <a:hlinkClick r:id="rId4" action="ppaction://hlinksldjump"/>
              </a:rPr>
              <a:t>x = 2 sin(    /2t +   /4). </a:t>
            </a:r>
            <a:r>
              <a:rPr lang="ru-RU" sz="1400" b="1">
                <a:solidFill>
                  <a:srgbClr val="2A33EE"/>
                </a:solidFill>
              </a:rPr>
              <a:t>Определите максимальные значения скорости и ускорения.</a:t>
            </a:r>
          </a:p>
          <a:p>
            <a:pPr marL="228600" indent="-228600" eaLnBrk="0" hangingPunct="0"/>
            <a:r>
              <a:rPr lang="ru-RU" sz="1400" b="1">
                <a:solidFill>
                  <a:srgbClr val="2A33EE"/>
                </a:solidFill>
              </a:rPr>
              <a:t>4. Колебательное движение точки описывается уравнением </a:t>
            </a:r>
            <a:r>
              <a:rPr lang="ru-RU" sz="1400" b="1">
                <a:solidFill>
                  <a:srgbClr val="2A33EE"/>
                </a:solidFill>
                <a:hlinkClick r:id="rId5" action="ppaction://hlinksldjump"/>
              </a:rPr>
              <a:t>x = 0,05 cos 20    t. </a:t>
            </a:r>
            <a:r>
              <a:rPr lang="ru-RU" sz="1400" b="1">
                <a:solidFill>
                  <a:srgbClr val="2A33EE"/>
                </a:solidFill>
              </a:rPr>
              <a:t>Найти координату, скорость и ускорение спустя 1/60 с после момента времени t = 0.</a:t>
            </a:r>
          </a:p>
          <a:p>
            <a:pPr marL="228600" indent="-228600" eaLnBrk="0" hangingPunct="0"/>
            <a:r>
              <a:rPr lang="ru-RU" sz="1400" b="1">
                <a:solidFill>
                  <a:srgbClr val="2A33EE"/>
                </a:solidFill>
              </a:rPr>
              <a:t>5. Закон изменения температуры тела в зависимости от времени задаётся уравнением T = </a:t>
            </a:r>
            <a:r>
              <a:rPr lang="ru-RU" sz="1400" b="1">
                <a:solidFill>
                  <a:srgbClr val="2A33EE"/>
                </a:solidFill>
                <a:hlinkClick r:id="rId6" action="ppaction://hlinksldjump"/>
              </a:rPr>
              <a:t>0,2t</a:t>
            </a:r>
            <a:r>
              <a:rPr lang="ru-RU" sz="1400" b="1" baseline="30000">
                <a:solidFill>
                  <a:srgbClr val="2A33EE"/>
                </a:solidFill>
                <a:hlinkClick r:id="rId6" action="ppaction://hlinksldjump"/>
              </a:rPr>
              <a:t>2</a:t>
            </a:r>
            <a:r>
              <a:rPr lang="ru-RU" sz="1400" b="1">
                <a:solidFill>
                  <a:srgbClr val="2A33EE"/>
                </a:solidFill>
              </a:rPr>
              <a:t>. С какой скоростью изменяется температура тела в момент времени 5 с?</a:t>
            </a:r>
          </a:p>
          <a:p>
            <a:pPr marL="228600" indent="-228600" eaLnBrk="0" hangingPunct="0"/>
            <a:r>
              <a:rPr lang="ru-RU" sz="1400" b="1">
                <a:solidFill>
                  <a:srgbClr val="2A33EE"/>
                </a:solidFill>
              </a:rPr>
              <a:t>6. Изменение силы тока в зависимости от времени задано уравнением </a:t>
            </a:r>
            <a:r>
              <a:rPr lang="ru-RU" sz="1400" b="1">
                <a:solidFill>
                  <a:srgbClr val="2A33EE"/>
                </a:solidFill>
                <a:hlinkClick r:id="rId7" action="ppaction://hlinksldjump"/>
              </a:rPr>
              <a:t>I = 2t</a:t>
            </a:r>
            <a:r>
              <a:rPr lang="ru-RU" sz="1400" b="1" baseline="30000">
                <a:solidFill>
                  <a:srgbClr val="2A33EE"/>
                </a:solidFill>
                <a:hlinkClick r:id="rId7" action="ppaction://hlinksldjump"/>
              </a:rPr>
              <a:t>2</a:t>
            </a:r>
            <a:r>
              <a:rPr lang="ru-RU" sz="1400" b="1">
                <a:solidFill>
                  <a:srgbClr val="2A33EE"/>
                </a:solidFill>
                <a:hlinkClick r:id="rId7" action="ppaction://hlinksldjump"/>
              </a:rPr>
              <a:t> – 5t</a:t>
            </a:r>
            <a:r>
              <a:rPr lang="ru-RU" sz="1400" b="1">
                <a:solidFill>
                  <a:srgbClr val="2A33EE"/>
                </a:solidFill>
              </a:rPr>
              <a:t>. Найдите скорость изменения силы тока в момент времени 10 с.</a:t>
            </a:r>
          </a:p>
          <a:p>
            <a:pPr marL="228600" indent="-228600" eaLnBrk="0" hangingPunct="0"/>
            <a:r>
              <a:rPr lang="ru-RU" sz="1400" b="1">
                <a:solidFill>
                  <a:srgbClr val="2A33EE"/>
                </a:solidFill>
              </a:rPr>
              <a:t>7. Маховик вращается вокруг оси по закону   </a:t>
            </a:r>
            <a:r>
              <a:rPr lang="ru-RU" sz="1400" b="1">
                <a:solidFill>
                  <a:srgbClr val="2A33EE"/>
                </a:solidFill>
                <a:hlinkClick r:id="rId8" action="ppaction://hlinksldjump"/>
              </a:rPr>
              <a:t>(t) = t</a:t>
            </a:r>
            <a:r>
              <a:rPr lang="ru-RU" sz="1400" b="1" baseline="30000">
                <a:solidFill>
                  <a:srgbClr val="2A33EE"/>
                </a:solidFill>
                <a:hlinkClick r:id="rId8" action="ppaction://hlinksldjump"/>
              </a:rPr>
              <a:t>4</a:t>
            </a:r>
            <a:r>
              <a:rPr lang="ru-RU" sz="1400" b="1">
                <a:solidFill>
                  <a:srgbClr val="2A33EE"/>
                </a:solidFill>
                <a:hlinkClick r:id="rId8" action="ppaction://hlinksldjump"/>
              </a:rPr>
              <a:t> – 1. </a:t>
            </a:r>
            <a:r>
              <a:rPr lang="ru-RU" sz="1400" b="1">
                <a:solidFill>
                  <a:srgbClr val="2A33EE"/>
                </a:solidFill>
              </a:rPr>
              <a:t>Найдите его угловую скорость </a:t>
            </a:r>
            <a:r>
              <a:rPr lang="ru-RU" sz="1400" b="1" i="1">
                <a:solidFill>
                  <a:srgbClr val="2A33EE"/>
                </a:solidFill>
              </a:rPr>
              <a:t>w</a:t>
            </a:r>
            <a:r>
              <a:rPr lang="ru-RU" sz="1400" b="1">
                <a:solidFill>
                  <a:srgbClr val="2A33EE"/>
                </a:solidFill>
              </a:rPr>
              <a:t> в момент времени t и t=2 с.</a:t>
            </a:r>
          </a:p>
          <a:p>
            <a:pPr marL="228600" indent="-228600" eaLnBrk="0" hangingPunct="0"/>
            <a:r>
              <a:rPr lang="ru-RU" sz="1400" b="1">
                <a:solidFill>
                  <a:srgbClr val="2A33EE"/>
                </a:solidFill>
              </a:rPr>
              <a:t>8. При вращении проволочной рамки в однородном магнитном поле пронизывающий рамку магнитный поток изменяется в зависимости от времени по закону </a:t>
            </a:r>
            <a:r>
              <a:rPr lang="ru-RU" sz="1400" b="1">
                <a:solidFill>
                  <a:srgbClr val="2A33EE"/>
                </a:solidFill>
                <a:hlinkClick r:id="rId9" action="ppaction://hlinksldjump"/>
              </a:rPr>
              <a:t>Ф = 10</a:t>
            </a:r>
            <a:r>
              <a:rPr lang="ru-RU" sz="1400" b="1" baseline="30000">
                <a:solidFill>
                  <a:srgbClr val="2A33EE"/>
                </a:solidFill>
                <a:hlinkClick r:id="rId9" action="ppaction://hlinksldjump"/>
              </a:rPr>
              <a:t>-2</a:t>
            </a:r>
            <a:r>
              <a:rPr lang="ru-RU" sz="1400" b="1">
                <a:solidFill>
                  <a:srgbClr val="2A33EE"/>
                </a:solidFill>
                <a:hlinkClick r:id="rId9" action="ppaction://hlinksldjump"/>
              </a:rPr>
              <a:t>cos 10     t. </a:t>
            </a:r>
            <a:r>
              <a:rPr lang="ru-RU" sz="1400" b="1">
                <a:solidFill>
                  <a:srgbClr val="2A33EE"/>
                </a:solidFill>
              </a:rPr>
              <a:t>Вычислив производную Ф</a:t>
            </a:r>
            <a:r>
              <a:rPr lang="ru-RU" sz="1400" b="1" baseline="30000">
                <a:solidFill>
                  <a:srgbClr val="2A33EE"/>
                </a:solidFill>
              </a:rPr>
              <a:t>,</a:t>
            </a:r>
            <a:r>
              <a:rPr lang="ru-RU" sz="1400" b="1" baseline="-30000">
                <a:solidFill>
                  <a:srgbClr val="2A33EE"/>
                </a:solidFill>
              </a:rPr>
              <a:t>t</a:t>
            </a:r>
            <a:r>
              <a:rPr lang="ru-RU" sz="1400" b="1">
                <a:solidFill>
                  <a:srgbClr val="2A33EE"/>
                </a:solidFill>
              </a:rPr>
              <a:t> , написать формулу зависимости ЭДС от времени      =      (t). Определить максимальное значение магнитного потока и ЭДС.</a:t>
            </a:r>
          </a:p>
          <a:p>
            <a:pPr marL="228600" indent="-228600" eaLnBrk="0" hangingPunct="0"/>
            <a:r>
              <a:rPr lang="ru-RU" sz="1400" b="1">
                <a:solidFill>
                  <a:srgbClr val="2A33EE"/>
                </a:solidFill>
              </a:rPr>
              <a:t>9. Заряд </a:t>
            </a:r>
            <a:r>
              <a:rPr lang="ru-RU" sz="1400" b="1" i="1">
                <a:solidFill>
                  <a:srgbClr val="2A33EE"/>
                </a:solidFill>
              </a:rPr>
              <a:t>q</a:t>
            </a:r>
            <a:r>
              <a:rPr lang="ru-RU" sz="1400" b="1">
                <a:solidFill>
                  <a:srgbClr val="2A33EE"/>
                </a:solidFill>
              </a:rPr>
              <a:t> на пластинах конденсатора изменяется по закону </a:t>
            </a:r>
            <a:r>
              <a:rPr lang="ru-RU" sz="1400" b="1" i="1">
                <a:solidFill>
                  <a:srgbClr val="2A33EE"/>
                </a:solidFill>
                <a:hlinkClick r:id="rId10" action="ppaction://hlinksldjump"/>
              </a:rPr>
              <a:t>q</a:t>
            </a:r>
            <a:r>
              <a:rPr lang="ru-RU" sz="1400" b="1">
                <a:solidFill>
                  <a:srgbClr val="2A33EE"/>
                </a:solidFill>
                <a:hlinkClick r:id="rId10" action="ppaction://hlinksldjump"/>
              </a:rPr>
              <a:t> = 10 </a:t>
            </a:r>
            <a:r>
              <a:rPr lang="ru-RU" sz="1400" b="1" baseline="30000">
                <a:solidFill>
                  <a:srgbClr val="2A33EE"/>
                </a:solidFill>
                <a:hlinkClick r:id="rId10" action="ppaction://hlinksldjump"/>
              </a:rPr>
              <a:t>- 6</a:t>
            </a:r>
            <a:r>
              <a:rPr lang="ru-RU" sz="1400" b="1">
                <a:solidFill>
                  <a:srgbClr val="2A33EE"/>
                </a:solidFill>
                <a:hlinkClick r:id="rId10" action="ppaction://hlinksldjump"/>
              </a:rPr>
              <a:t>cos 10</a:t>
            </a:r>
            <a:r>
              <a:rPr lang="ru-RU" sz="1400" b="1" baseline="30000">
                <a:solidFill>
                  <a:srgbClr val="2A33EE"/>
                </a:solidFill>
                <a:hlinkClick r:id="rId10" action="ppaction://hlinksldjump"/>
              </a:rPr>
              <a:t>4    </a:t>
            </a:r>
            <a:r>
              <a:rPr lang="ru-RU" sz="1400" b="1">
                <a:solidFill>
                  <a:srgbClr val="2A33EE"/>
                </a:solidFill>
                <a:hlinkClick r:id="rId10" action="ppaction://hlinksldjump"/>
              </a:rPr>
              <a:t>   </a:t>
            </a:r>
            <a:r>
              <a:rPr lang="ru-RU" sz="1400" b="1">
                <a:solidFill>
                  <a:srgbClr val="2A33EE"/>
                </a:solidFill>
              </a:rPr>
              <a:t>t. Записать закон зависимости силы тока от времени i= i(t), вычислив производную </a:t>
            </a:r>
            <a:r>
              <a:rPr lang="ru-RU" sz="1400" b="1" i="1">
                <a:solidFill>
                  <a:srgbClr val="2A33EE"/>
                </a:solidFill>
              </a:rPr>
              <a:t>q</a:t>
            </a:r>
            <a:r>
              <a:rPr lang="ru-RU" sz="1400" b="1" i="1" baseline="30000">
                <a:solidFill>
                  <a:srgbClr val="2A33EE"/>
                </a:solidFill>
              </a:rPr>
              <a:t>,</a:t>
            </a:r>
            <a:r>
              <a:rPr lang="ru-RU" sz="1400" b="1" baseline="-30000">
                <a:solidFill>
                  <a:srgbClr val="2A33EE"/>
                </a:solidFill>
              </a:rPr>
              <a:t>t</a:t>
            </a:r>
            <a:r>
              <a:rPr lang="ru-RU" sz="1400" b="1">
                <a:solidFill>
                  <a:srgbClr val="2A33EE"/>
                </a:solidFill>
              </a:rPr>
              <a:t>. Определить максимальное значение электрического заряда и силы тока.</a:t>
            </a:r>
          </a:p>
        </p:txBody>
      </p:sp>
      <p:pic>
        <p:nvPicPr>
          <p:cNvPr id="13319" name="Picture 2" descr="img1.gif (88 bytes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858125" y="4214813"/>
            <a:ext cx="17621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6" descr="img1.gif (88 bytes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9466263" y="569913"/>
            <a:ext cx="952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7" descr="http://festival.1september.ru/articles/503863/img3.gi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3779500" y="569913"/>
            <a:ext cx="85725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8" descr="http://festival.1september.ru/articles/503863/img3.gi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3958888" y="569913"/>
            <a:ext cx="85725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http://festival.1september.ru/articles/503863/img3.gi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643813" y="4429125"/>
            <a:ext cx="2143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http://festival.1september.ru/articles/503863/img3.gi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072438" y="4429125"/>
            <a:ext cx="2143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" descr="img1.gif (88 bytes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500813" y="1857375"/>
            <a:ext cx="176212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" descr="img1.gif (88 bytes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43738" y="1876425"/>
            <a:ext cx="1778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3" descr="img1.gif (88 bytes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104063" y="2332038"/>
            <a:ext cx="142875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" descr="img1.gif (88 bytes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212013" y="4860925"/>
            <a:ext cx="1778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AutoShape 1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7885113" y="5876925"/>
            <a:ext cx="358775" cy="360363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2A33EE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2390D8-3222-4DE0-B67E-C2D735E62401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1741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CBEE81-DB96-42C7-8DF6-46C119C0146E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500563" y="1857375"/>
            <a:ext cx="3786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>
                <a:solidFill>
                  <a:srgbClr val="2A33EE"/>
                </a:solidFill>
                <a:latin typeface="Lucida Sans Unicode" pitchFamily="34" charset="0"/>
              </a:rPr>
              <a:t>Перемещение</a:t>
            </a:r>
          </a:p>
        </p:txBody>
      </p:sp>
      <p:pic>
        <p:nvPicPr>
          <p:cNvPr id="14342" name="Picture 4" descr="http://im3-tub-ru.yandex.net/i?id=43430966-5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88" y="2571750"/>
            <a:ext cx="26384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Прямоугольник 13"/>
          <p:cNvSpPr>
            <a:spLocks noChangeArrowheads="1"/>
          </p:cNvSpPr>
          <p:nvPr/>
        </p:nvSpPr>
        <p:spPr bwMode="auto">
          <a:xfrm>
            <a:off x="928688" y="714375"/>
            <a:ext cx="67865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>
                <a:solidFill>
                  <a:srgbClr val="2A33EE"/>
                </a:solidFill>
                <a:latin typeface="Lucida Sans Unicode" pitchFamily="34" charset="0"/>
              </a:rPr>
              <a:t>Задача о движении материальной точки под действием силы тяжести</a:t>
            </a:r>
          </a:p>
        </p:txBody>
      </p:sp>
      <p:pic>
        <p:nvPicPr>
          <p:cNvPr id="14344" name="Рисунок 8" descr="http://im4-tub-ru.yandex.net/i?id=44117565-63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0" y="4071938"/>
            <a:ext cx="17145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9" descr="http://im5-tub-ru.yandex.net/i?id=136730895-10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7625" y="4286250"/>
            <a:ext cx="2543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Рисунок 10" descr="http://www.teoretmeh.ru/dinamika1.files/image36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00188" y="2000250"/>
            <a:ext cx="26193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0AA77B-C2C3-4863-B15A-F973550C45BC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1843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71535D-09FC-4304-B208-8828B28ACE80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285750" y="214313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>
                <a:solidFill>
                  <a:srgbClr val="7030A0"/>
                </a:solidFill>
                <a:latin typeface="Lucida Sans Unicode" pitchFamily="34" charset="0"/>
              </a:rPr>
              <a:t>Давление</a:t>
            </a:r>
          </a:p>
        </p:txBody>
      </p:sp>
      <p:pic>
        <p:nvPicPr>
          <p:cNvPr id="15366" name="Picture 2" descr="http://img-fotki.yandex.ru/get/4508/wind-dream.2/0_3ee07_1d31d74d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3429000"/>
            <a:ext cx="3822700" cy="254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Прямоугольник 11"/>
          <p:cNvSpPr>
            <a:spLocks noChangeArrowheads="1"/>
          </p:cNvSpPr>
          <p:nvPr/>
        </p:nvSpPr>
        <p:spPr bwMode="auto">
          <a:xfrm>
            <a:off x="1643063" y="2928938"/>
            <a:ext cx="249078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2A33EE"/>
                </a:solidFill>
                <a:latin typeface="Lucida Sans Unicode" pitchFamily="34" charset="0"/>
              </a:rPr>
              <a:t>Саяно-Шушенской ГЭС </a:t>
            </a:r>
          </a:p>
        </p:txBody>
      </p:sp>
      <p:pic>
        <p:nvPicPr>
          <p:cNvPr id="15368" name="Picture 2" descr="http://www.h-ruscortm.ru/upload/iblock/325/15-740-03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785813"/>
            <a:ext cx="27082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4" descr="http://im4-tub-ru.yandex.net/i?id=113694798-17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38" y="285750"/>
            <a:ext cx="2857500" cy="351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6" descr="http://im8-tub-ru.yandex.net/i?id=293371738-30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4071938"/>
            <a:ext cx="2428875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Рисунок 12" descr="http://im4-tub-ru.yandex.net/i?id=361523488-31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15125" y="4000500"/>
            <a:ext cx="2190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3214688" y="1785938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>
                <a:solidFill>
                  <a:srgbClr val="7030A0"/>
                </a:solidFill>
                <a:latin typeface="Lucida Sans Unicode" pitchFamily="34" charset="0"/>
              </a:rPr>
              <a:t>Работа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9C5602-0EB0-4131-9683-94B238E4603F}" type="datetime1">
              <a:rPr lang="ru-RU" smtClean="0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Гимназия №10ЛИК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6462-40D1-412C-A105-DB65B86D4AC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395288" y="765175"/>
            <a:ext cx="8496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00FF"/>
                </a:solidFill>
              </a:rPr>
              <a:t>Найди давление, оказываемое водой на плотину, имеющую форму треугольника, обращенного вершиной вниз, если основание треугольника равно </a:t>
            </a:r>
            <a:r>
              <a:rPr lang="en-US" sz="2400" b="1">
                <a:solidFill>
                  <a:srgbClr val="0000FF"/>
                </a:solidFill>
              </a:rPr>
              <a:t>l</a:t>
            </a:r>
            <a:r>
              <a:rPr lang="ru-RU" sz="2400" b="1">
                <a:solidFill>
                  <a:srgbClr val="0000FF"/>
                </a:solidFill>
              </a:rPr>
              <a:t>, а его высота равна </a:t>
            </a:r>
            <a:r>
              <a:rPr lang="en-US" sz="2400" b="1">
                <a:solidFill>
                  <a:srgbClr val="0000FF"/>
                </a:solidFill>
              </a:rPr>
              <a:t>h</a:t>
            </a:r>
            <a:r>
              <a:rPr lang="ru-RU" sz="2400" b="1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2708275"/>
            <a:ext cx="3671887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651500" y="1844675"/>
          <a:ext cx="1871663" cy="865188"/>
        </p:xfrm>
        <a:graphic>
          <a:graphicData uri="http://schemas.openxmlformats.org/presentationml/2006/ole">
            <p:oleObj spid="_x0000_s1026" name="Формула" r:id="rId5" imgW="888614" imgH="406224" progId="Equation.3">
              <p:embed/>
            </p:oleObj>
          </a:graphicData>
        </a:graphic>
      </p:graphicFrame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651500" y="2781300"/>
          <a:ext cx="1800225" cy="723900"/>
        </p:xfrm>
        <a:graphic>
          <a:graphicData uri="http://schemas.openxmlformats.org/presentationml/2006/ole">
            <p:oleObj spid="_x0000_s1027" name="Формула" r:id="rId6" imgW="1015559" imgH="406224" progId="Equation.3">
              <p:embed/>
            </p:oleObj>
          </a:graphicData>
        </a:graphic>
      </p:graphicFrame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5508625" y="3573463"/>
          <a:ext cx="2016125" cy="728662"/>
        </p:xfrm>
        <a:graphic>
          <a:graphicData uri="http://schemas.openxmlformats.org/presentationml/2006/ole">
            <p:oleObj spid="_x0000_s1028" name="Формула" r:id="rId7" imgW="1129810" imgH="406224" progId="Equation.3">
              <p:embed/>
            </p:oleObj>
          </a:graphicData>
        </a:graphic>
      </p:graphicFrame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5003800" y="4581525"/>
          <a:ext cx="2663825" cy="773113"/>
        </p:xfrm>
        <a:graphic>
          <a:graphicData uri="http://schemas.openxmlformats.org/presentationml/2006/ole">
            <p:oleObj spid="_x0000_s1029" name="Формула" r:id="rId8" imgW="1612900" imgH="469900" progId="Equation.3">
              <p:embed/>
            </p:oleObj>
          </a:graphicData>
        </a:graphic>
      </p:graphicFrame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692275" y="2349500"/>
            <a:ext cx="2735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>
                <a:solidFill>
                  <a:srgbClr val="7030A0"/>
                </a:solidFill>
              </a:rPr>
              <a:t>Давление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143500" y="550068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74021"/>
                </a:solidFill>
              </a:rPr>
              <a:t>Ответ</a:t>
            </a:r>
            <a:r>
              <a:rPr lang="ru-RU" sz="2400" b="1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6215063" y="5219700"/>
          <a:ext cx="1368425" cy="962025"/>
        </p:xfrm>
        <a:graphic>
          <a:graphicData uri="http://schemas.openxmlformats.org/presentationml/2006/ole">
            <p:oleObj spid="_x0000_s1030" name="Формула" r:id="rId9" imgW="774360" imgH="545760" progId="Equation.3">
              <p:embed/>
            </p:oleObj>
          </a:graphicData>
        </a:graphic>
      </p:graphicFrame>
      <p:pic>
        <p:nvPicPr>
          <p:cNvPr id="1042" name="Заголовок 1"/>
          <p:cNvPicPr>
            <a:picLocks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763713" y="0"/>
            <a:ext cx="5992812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Рисунок 6" descr="задача на алгебру.bmp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94263" y="1998663"/>
            <a:ext cx="4249737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Прямоугольник 6"/>
          <p:cNvSpPr>
            <a:spLocks noChangeArrowheads="1"/>
          </p:cNvSpPr>
          <p:nvPr/>
        </p:nvSpPr>
        <p:spPr bwMode="auto">
          <a:xfrm>
            <a:off x="179388" y="2420938"/>
            <a:ext cx="8286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55588">
              <a:buFont typeface="Wingdings 3" pitchFamily="18" charset="2"/>
              <a:buChar char=""/>
            </a:pPr>
            <a:r>
              <a:rPr lang="ru-RU" b="1">
                <a:solidFill>
                  <a:srgbClr val="0D17E3"/>
                </a:solidFill>
              </a:rPr>
              <a:t>Пусть </a:t>
            </a:r>
            <a:r>
              <a:rPr lang="en-US" b="1">
                <a:solidFill>
                  <a:srgbClr val="0D17E3"/>
                </a:solidFill>
              </a:rPr>
              <a:t>h-</a:t>
            </a:r>
            <a:r>
              <a:rPr lang="ru-RU" b="1">
                <a:solidFill>
                  <a:srgbClr val="0D17E3"/>
                </a:solidFill>
              </a:rPr>
              <a:t>некая высота столба жидкости,</a:t>
            </a:r>
            <a:endParaRPr lang="en-US" b="1">
              <a:solidFill>
                <a:srgbClr val="0D17E3"/>
              </a:solidFill>
            </a:endParaRPr>
          </a:p>
          <a:p>
            <a:pPr marL="365125" indent="-255588"/>
            <a:r>
              <a:rPr lang="en-US" sz="3200" b="1">
                <a:solidFill>
                  <a:srgbClr val="0D17E3"/>
                </a:solidFill>
              </a:rPr>
              <a:t>v=</a:t>
            </a:r>
            <a:r>
              <a:rPr lang="ru-RU" b="1">
                <a:solidFill>
                  <a:srgbClr val="0D17E3"/>
                </a:solidFill>
              </a:rPr>
              <a:t>           </a:t>
            </a:r>
            <a:r>
              <a:rPr lang="en-US" b="1">
                <a:solidFill>
                  <a:srgbClr val="0D17E3"/>
                </a:solidFill>
              </a:rPr>
              <a:t>     -</a:t>
            </a:r>
            <a:r>
              <a:rPr lang="ru-RU" b="1">
                <a:solidFill>
                  <a:srgbClr val="0D17E3"/>
                </a:solidFill>
              </a:rPr>
              <a:t>формула Торричелли</a:t>
            </a:r>
            <a:endParaRPr lang="en-US" b="1">
              <a:solidFill>
                <a:srgbClr val="0D17E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0043" y="175682"/>
            <a:ext cx="5715040" cy="71437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Физическая задача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27088" y="2636838"/>
          <a:ext cx="889000" cy="555625"/>
        </p:xfrm>
        <a:graphic>
          <a:graphicData uri="http://schemas.openxmlformats.org/presentationml/2006/ole">
            <p:oleObj spid="_x0000_s2050" name="Формула" r:id="rId4" imgW="406080" imgH="253800" progId="Equation.3">
              <p:embed/>
            </p:oleObj>
          </a:graphicData>
        </a:graphic>
      </p:graphicFrame>
      <p:sp>
        <p:nvSpPr>
          <p:cNvPr id="2060" name="Прямоугольник 4"/>
          <p:cNvSpPr>
            <a:spLocks noChangeArrowheads="1"/>
          </p:cNvSpPr>
          <p:nvPr/>
        </p:nvSpPr>
        <p:spPr bwMode="auto">
          <a:xfrm>
            <a:off x="357188" y="747713"/>
            <a:ext cx="85010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D17E3"/>
                </a:solidFill>
                <a:latin typeface="Lucida Sans Unicode" pitchFamily="34" charset="0"/>
              </a:rPr>
              <a:t>Бак высотой </a:t>
            </a:r>
            <a:r>
              <a:rPr lang="en-US" b="1">
                <a:solidFill>
                  <a:srgbClr val="0D17E3"/>
                </a:solidFill>
                <a:latin typeface="Lucida Sans Unicode" pitchFamily="34" charset="0"/>
              </a:rPr>
              <a:t>H</a:t>
            </a:r>
            <a:r>
              <a:rPr lang="ru-RU" b="1">
                <a:solidFill>
                  <a:srgbClr val="0D17E3"/>
                </a:solidFill>
                <a:latin typeface="Lucida Sans Unicode" pitchFamily="34" charset="0"/>
              </a:rPr>
              <a:t> наполняется краном за время, равное </a:t>
            </a:r>
            <a:r>
              <a:rPr lang="en-US" b="1">
                <a:solidFill>
                  <a:srgbClr val="0D17E3"/>
                </a:solidFill>
                <a:latin typeface="Lucida Sans Unicode" pitchFamily="34" charset="0"/>
              </a:rPr>
              <a:t>t</a:t>
            </a:r>
            <a:r>
              <a:rPr lang="ru-RU" b="1">
                <a:solidFill>
                  <a:srgbClr val="0D17E3"/>
                </a:solidFill>
                <a:latin typeface="Lucida Sans Unicode" pitchFamily="34" charset="0"/>
              </a:rPr>
              <a:t>. На дне бака имеется отверстие. Если при полностью заполненном баке открыть отверстие и закрыть кран, то опорожнение также займет  время, равное </a:t>
            </a:r>
            <a:r>
              <a:rPr lang="en-US" b="1">
                <a:solidFill>
                  <a:srgbClr val="0D17E3"/>
                </a:solidFill>
                <a:latin typeface="Lucida Sans Unicode" pitchFamily="34" charset="0"/>
              </a:rPr>
              <a:t>t. </a:t>
            </a:r>
            <a:r>
              <a:rPr lang="ru-RU" b="1">
                <a:solidFill>
                  <a:srgbClr val="0D17E3"/>
                </a:solidFill>
                <a:latin typeface="Lucida Sans Unicode" pitchFamily="34" charset="0"/>
              </a:rPr>
              <a:t>Необходимо определить на каком уровне </a:t>
            </a:r>
            <a:r>
              <a:rPr lang="en-US" b="1">
                <a:solidFill>
                  <a:srgbClr val="0D17E3"/>
                </a:solidFill>
                <a:latin typeface="Lucida Sans Unicode" pitchFamily="34" charset="0"/>
              </a:rPr>
              <a:t>h </a:t>
            </a:r>
            <a:r>
              <a:rPr lang="ru-RU" b="1">
                <a:solidFill>
                  <a:srgbClr val="0D17E3"/>
                </a:solidFill>
                <a:latin typeface="Lucida Sans Unicode" pitchFamily="34" charset="0"/>
              </a:rPr>
              <a:t>удержится вода при открытом кране и открытом отверстии в дне. Вода выливается свободно. </a:t>
            </a:r>
          </a:p>
        </p:txBody>
      </p:sp>
      <p:sp>
        <p:nvSpPr>
          <p:cNvPr id="1036" name="Прямоугольник 7"/>
          <p:cNvSpPr>
            <a:spLocks noChangeArrowheads="1"/>
          </p:cNvSpPr>
          <p:nvPr/>
        </p:nvSpPr>
        <p:spPr bwMode="auto">
          <a:xfrm>
            <a:off x="179388" y="3213100"/>
            <a:ext cx="4929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55588">
              <a:buFont typeface="Wingdings 3" pitchFamily="18" charset="2"/>
              <a:buChar char=""/>
            </a:pPr>
            <a:r>
              <a:rPr lang="en-US" b="1">
                <a:solidFill>
                  <a:srgbClr val="0D17E3"/>
                </a:solidFill>
              </a:rPr>
              <a:t>dh=vdt=</a:t>
            </a:r>
            <a:r>
              <a:rPr lang="ru-RU" b="1">
                <a:solidFill>
                  <a:srgbClr val="0D17E3"/>
                </a:solidFill>
              </a:rPr>
              <a:t>              </a:t>
            </a:r>
            <a:r>
              <a:rPr lang="en-US" b="1">
                <a:solidFill>
                  <a:srgbClr val="0D17E3"/>
                </a:solidFill>
              </a:rPr>
              <a:t>dt –</a:t>
            </a:r>
            <a:r>
              <a:rPr lang="ru-RU" b="1">
                <a:solidFill>
                  <a:srgbClr val="0D17E3"/>
                </a:solidFill>
              </a:rPr>
              <a:t>зависимость высоты столба жидкости от времени. </a:t>
            </a:r>
          </a:p>
        </p:txBody>
      </p:sp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476375" y="3106738"/>
          <a:ext cx="889000" cy="555625"/>
        </p:xfrm>
        <a:graphic>
          <a:graphicData uri="http://schemas.openxmlformats.org/presentationml/2006/ole">
            <p:oleObj spid="_x0000_s2051" name="Формула" r:id="rId5" imgW="406080" imgH="25380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588963" y="3675063"/>
          <a:ext cx="1431925" cy="847725"/>
        </p:xfrm>
        <a:graphic>
          <a:graphicData uri="http://schemas.openxmlformats.org/presentationml/2006/ole">
            <p:oleObj spid="_x0000_s2052" name="Формула" r:id="rId6" imgW="1054080" imgH="622080" progId="Equation.3">
              <p:embed/>
            </p:oleObj>
          </a:graphicData>
        </a:graphic>
      </p:graphicFrame>
      <p:sp>
        <p:nvSpPr>
          <p:cNvPr id="1037" name="Прямоугольник 10"/>
          <p:cNvSpPr>
            <a:spLocks noChangeArrowheads="1"/>
          </p:cNvSpPr>
          <p:nvPr/>
        </p:nvSpPr>
        <p:spPr bwMode="auto">
          <a:xfrm>
            <a:off x="395288" y="4500563"/>
            <a:ext cx="4605337" cy="1754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55588">
              <a:buFont typeface="Wingdings 3" pitchFamily="18" charset="2"/>
              <a:buChar char=""/>
            </a:pPr>
            <a:r>
              <a:rPr lang="ru-RU" b="1">
                <a:solidFill>
                  <a:srgbClr val="0D17E3"/>
                </a:solidFill>
              </a:rPr>
              <a:t>Чтобы уровень воды удерживался на месте, необходимо чтобы скорость наполнения была равна скорости опорожнения, а значит</a:t>
            </a:r>
            <a:r>
              <a:rPr lang="en-US" b="1">
                <a:solidFill>
                  <a:srgbClr val="0D17E3"/>
                </a:solidFill>
              </a:rPr>
              <a:t>:</a:t>
            </a:r>
            <a:r>
              <a:rPr lang="ru-RU" b="1">
                <a:solidFill>
                  <a:srgbClr val="0D17E3"/>
                </a:solidFill>
              </a:rPr>
              <a:t> </a:t>
            </a:r>
            <a:endParaRPr lang="en-US" b="1">
              <a:solidFill>
                <a:srgbClr val="0D17E3"/>
              </a:solidFill>
            </a:endParaRPr>
          </a:p>
          <a:p>
            <a:pPr marL="365125" indent="-255588">
              <a:buFont typeface="Wingdings 3" pitchFamily="18" charset="2"/>
              <a:buChar char=""/>
            </a:pPr>
            <a:endParaRPr lang="en-US" b="1">
              <a:solidFill>
                <a:srgbClr val="0D17E3"/>
              </a:solidFill>
            </a:endParaRPr>
          </a:p>
          <a:p>
            <a:pPr marL="365125" indent="-255588"/>
            <a:r>
              <a:rPr lang="en-US" b="1">
                <a:solidFill>
                  <a:srgbClr val="0D17E3"/>
                </a:solidFill>
              </a:rPr>
              <a:t>                  =                    </a:t>
            </a:r>
            <a:r>
              <a:rPr lang="ru-RU" b="1">
                <a:solidFill>
                  <a:srgbClr val="0D17E3"/>
                </a:solidFill>
              </a:rPr>
              <a:t>Ответ</a:t>
            </a:r>
            <a:r>
              <a:rPr lang="en-US" b="1">
                <a:solidFill>
                  <a:srgbClr val="0D17E3"/>
                </a:solidFill>
              </a:rPr>
              <a:t>:</a:t>
            </a:r>
            <a:r>
              <a:rPr lang="ru-RU" b="1">
                <a:solidFill>
                  <a:srgbClr val="0D17E3"/>
                </a:solidFill>
              </a:rPr>
              <a:t> </a:t>
            </a:r>
            <a:r>
              <a:rPr lang="en-US" b="1">
                <a:solidFill>
                  <a:srgbClr val="0D17E3"/>
                </a:solidFill>
              </a:rPr>
              <a:t>h=H/4</a:t>
            </a:r>
            <a:endParaRPr lang="ru-RU" sz="1100" b="1">
              <a:solidFill>
                <a:srgbClr val="0D17E3"/>
              </a:solidFill>
            </a:endParaRPr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2000250" y="5786438"/>
          <a:ext cx="674688" cy="420687"/>
        </p:xfrm>
        <a:graphic>
          <a:graphicData uri="http://schemas.openxmlformats.org/presentationml/2006/ole">
            <p:oleObj spid="_x0000_s2053" name="Формула" r:id="rId7" imgW="406080" imgH="25380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987425" y="5594350"/>
          <a:ext cx="679450" cy="755650"/>
        </p:xfrm>
        <a:graphic>
          <a:graphicData uri="http://schemas.openxmlformats.org/presentationml/2006/ole">
            <p:oleObj spid="_x0000_s2054" name="Формула" r:id="rId8" imgW="444240" imgH="49500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2119313" y="3790950"/>
          <a:ext cx="955675" cy="757238"/>
        </p:xfrm>
        <a:graphic>
          <a:graphicData uri="http://schemas.openxmlformats.org/presentationml/2006/ole">
            <p:oleObj spid="_x0000_s2055" name="Формула" r:id="rId9" imgW="672840" imgH="533160" progId="Equation.3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3122613" y="3786188"/>
          <a:ext cx="1670050" cy="692150"/>
        </p:xfrm>
        <a:graphic>
          <a:graphicData uri="http://schemas.openxmlformats.org/presentationml/2006/ole">
            <p:oleObj spid="_x0000_s2056" name="Формула" r:id="rId10" imgW="1193760" imgH="495000" progId="Equation.3">
              <p:embed/>
            </p:oleObj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435475"/>
            <a:ext cx="4368800" cy="828675"/>
          </a:xfrm>
        </p:spPr>
        <p:txBody>
          <a:bodyPr>
            <a:normAutofit fontScale="85000" lnSpcReduction="20000"/>
          </a:bodyPr>
          <a:lstStyle/>
          <a:p>
            <a:pPr marR="0" eaLnBrk="1" hangingPunct="1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0D17E3"/>
                </a:solidFill>
              </a:rPr>
              <a:t>Работа</a:t>
            </a:r>
            <a:r>
              <a:rPr lang="en-US" sz="1600" b="1" dirty="0" smtClean="0">
                <a:solidFill>
                  <a:srgbClr val="0D17E3"/>
                </a:solidFill>
              </a:rPr>
              <a:t>: </a:t>
            </a:r>
            <a:r>
              <a:rPr lang="ru-RU" sz="1600" b="1" dirty="0" smtClean="0">
                <a:solidFill>
                  <a:srgbClr val="0D17E3"/>
                </a:solidFill>
              </a:rPr>
              <a:t>Семенютина Руслана 11</a:t>
            </a:r>
            <a:r>
              <a:rPr lang="en-US" sz="1600" b="1" dirty="0" smtClean="0">
                <a:solidFill>
                  <a:srgbClr val="0D17E3"/>
                </a:solidFill>
              </a:rPr>
              <a:t>”</a:t>
            </a:r>
            <a:r>
              <a:rPr lang="ru-RU" sz="1600" b="1" dirty="0" smtClean="0">
                <a:solidFill>
                  <a:srgbClr val="0D17E3"/>
                </a:solidFill>
              </a:rPr>
              <a:t>А</a:t>
            </a:r>
            <a:r>
              <a:rPr lang="en-US" sz="1600" b="1" dirty="0" smtClean="0">
                <a:solidFill>
                  <a:srgbClr val="0D17E3"/>
                </a:solidFill>
              </a:rPr>
              <a:t>”</a:t>
            </a:r>
          </a:p>
          <a:p>
            <a:pPr marR="0" eaLnBrk="1" hangingPunct="1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0D17E3"/>
                </a:solidFill>
              </a:rPr>
              <a:t>Направление</a:t>
            </a:r>
            <a:r>
              <a:rPr lang="en-US" sz="1600" b="1" dirty="0" smtClean="0">
                <a:solidFill>
                  <a:srgbClr val="0D17E3"/>
                </a:solidFill>
              </a:rPr>
              <a:t>:</a:t>
            </a:r>
            <a:r>
              <a:rPr lang="ru-RU" sz="1600" b="1" dirty="0" smtClean="0">
                <a:solidFill>
                  <a:srgbClr val="0D17E3"/>
                </a:solidFill>
              </a:rPr>
              <a:t> скорость</a:t>
            </a:r>
          </a:p>
          <a:p>
            <a:pPr marR="0" eaLnBrk="1" hangingPunct="1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0D17E3"/>
                </a:solidFill>
              </a:rPr>
              <a:t>Задача взята из олимпиады </a:t>
            </a:r>
            <a:r>
              <a:rPr lang="en-US" sz="1600" b="1" dirty="0" smtClean="0">
                <a:solidFill>
                  <a:srgbClr val="0D17E3"/>
                </a:solidFill>
              </a:rPr>
              <a:t>“</a:t>
            </a:r>
            <a:r>
              <a:rPr lang="ru-RU" sz="1600" b="1" dirty="0" smtClean="0">
                <a:solidFill>
                  <a:srgbClr val="0D17E3"/>
                </a:solidFill>
              </a:rPr>
              <a:t>Надежда энергетики</a:t>
            </a:r>
            <a:r>
              <a:rPr lang="en-US" sz="1600" dirty="0" smtClean="0">
                <a:solidFill>
                  <a:srgbClr val="0D17E3"/>
                </a:solidFill>
              </a:rPr>
              <a:t>”</a:t>
            </a:r>
            <a:endParaRPr lang="ru-RU" sz="1600" dirty="0" smtClean="0">
              <a:solidFill>
                <a:srgbClr val="0D17E3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9C184E-6510-427E-A7CA-789D0F4B5B32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2048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A52C83-2D69-42D3-A015-DBA63251632D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0546" y="374629"/>
            <a:ext cx="31758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Задача: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4484" y="1376348"/>
            <a:ext cx="792961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Установить инвариант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в решении задач по физике.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36816" y="2571744"/>
            <a:ext cx="21916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Цель: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429000"/>
            <a:ext cx="8584401" cy="286232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Рассмотреть весь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наработанный материал,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Классифицировав его и оценив;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Диагностировать свои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rgbClr val="2A33EE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Возможности.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Дата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2DF8F-FFE6-4011-892B-48C9E83DE2FB}" type="datetime1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03.04.2013</a:t>
            </a:fld>
            <a:endParaRPr lang="ru-RU" smtClean="0">
              <a:cs typeface="Arial" charset="0"/>
            </a:endParaRPr>
          </a:p>
        </p:txBody>
      </p:sp>
      <p:sp>
        <p:nvSpPr>
          <p:cNvPr id="3584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cs typeface="Arial" charset="0"/>
              </a:rPr>
              <a:t>Гимназия №10ЛИК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53277D-7067-4397-B04A-A1659283D50C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6600" y="830244"/>
            <a:ext cx="7332456" cy="76944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Кейс домашних задач</a:t>
            </a:r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3286125" y="1500188"/>
            <a:ext cx="20716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2A33EE"/>
                </a:solidFill>
                <a:latin typeface="Lucida Sans Unicode" pitchFamily="34" charset="0"/>
              </a:rPr>
              <a:t>задача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4485" y="2314567"/>
            <a:ext cx="8457765" cy="267765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Познакомиться с содержанием решения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домашних задач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Выбрать одну и представить ее презентацию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Проверить </a:t>
            </a:r>
            <a:r>
              <a:rPr lang="ru-RU" sz="28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гипотезу</a:t>
            </a:r>
            <a:r>
              <a:rPr lang="ru-RU" sz="28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prstDash val="solid"/>
                </a:ln>
                <a:solidFill>
                  <a:srgbClr val="2A33E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у решения физических задач есть инвариант.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>
                <a:prstDash val="solid"/>
              </a:ln>
              <a:solidFill>
                <a:srgbClr val="2A33EE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848" name="Прямоугольник 8"/>
          <p:cNvSpPr>
            <a:spLocks noChangeArrowheads="1"/>
          </p:cNvSpPr>
          <p:nvPr/>
        </p:nvSpPr>
        <p:spPr bwMode="auto">
          <a:xfrm>
            <a:off x="4000500" y="4714875"/>
            <a:ext cx="4572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Lucida Sans Unicode" pitchFamily="34" charset="0"/>
              </a:rPr>
              <a:t>ИНВАРИАНТ</a:t>
            </a:r>
            <a:r>
              <a:rPr lang="ru-RU">
                <a:latin typeface="Lucida Sans Unicode" pitchFamily="34" charset="0"/>
              </a:rPr>
              <a:t> от франц. invariant — неизменяющийся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1226</TotalTime>
  <Words>1005</Words>
  <Application>Microsoft Office PowerPoint</Application>
  <PresentationFormat>Экран (4:3)</PresentationFormat>
  <Paragraphs>260</Paragraphs>
  <Slides>27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Times New Roman</vt:lpstr>
      <vt:lpstr>Открытая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Физическая задача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revaz</cp:lastModifiedBy>
  <cp:revision>131</cp:revision>
  <dcterms:created xsi:type="dcterms:W3CDTF">2012-12-04T18:35:29Z</dcterms:created>
  <dcterms:modified xsi:type="dcterms:W3CDTF">2013-04-03T20:32:10Z</dcterms:modified>
</cp:coreProperties>
</file>