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0" r:id="rId2"/>
    <p:sldId id="311" r:id="rId3"/>
    <p:sldId id="285" r:id="rId4"/>
    <p:sldId id="257" r:id="rId5"/>
    <p:sldId id="256" r:id="rId6"/>
    <p:sldId id="287" r:id="rId7"/>
    <p:sldId id="303" r:id="rId8"/>
    <p:sldId id="297" r:id="rId9"/>
    <p:sldId id="298" r:id="rId10"/>
    <p:sldId id="299" r:id="rId11"/>
    <p:sldId id="302" r:id="rId12"/>
    <p:sldId id="258" r:id="rId13"/>
    <p:sldId id="262" r:id="rId14"/>
    <p:sldId id="288" r:id="rId15"/>
    <p:sldId id="259" r:id="rId16"/>
    <p:sldId id="260" r:id="rId17"/>
    <p:sldId id="290" r:id="rId18"/>
    <p:sldId id="293" r:id="rId19"/>
    <p:sldId id="264" r:id="rId20"/>
    <p:sldId id="265" r:id="rId21"/>
    <p:sldId id="284" r:id="rId22"/>
    <p:sldId id="277" r:id="rId23"/>
    <p:sldId id="291" r:id="rId24"/>
    <p:sldId id="292" r:id="rId25"/>
    <p:sldId id="278" r:id="rId26"/>
    <p:sldId id="280" r:id="rId27"/>
    <p:sldId id="281" r:id="rId28"/>
    <p:sldId id="294" r:id="rId29"/>
    <p:sldId id="295" r:id="rId30"/>
    <p:sldId id="261" r:id="rId31"/>
    <p:sldId id="276" r:id="rId32"/>
    <p:sldId id="309" r:id="rId33"/>
    <p:sldId id="263" r:id="rId34"/>
    <p:sldId id="304" r:id="rId35"/>
    <p:sldId id="306" r:id="rId36"/>
    <p:sldId id="305" r:id="rId37"/>
    <p:sldId id="307" r:id="rId38"/>
    <p:sldId id="308" r:id="rId3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66FF"/>
    <a:srgbClr val="000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82" autoAdjust="0"/>
  </p:normalViewPr>
  <p:slideViewPr>
    <p:cSldViewPr>
      <p:cViewPr varScale="1">
        <p:scale>
          <a:sx n="56" d="100"/>
          <a:sy n="56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40A3C3-FADF-4FF8-808C-9DEB7F8CAE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8281F-9205-4282-8768-77BA58658F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95F0-ABF6-4E25-BE51-A4531F2AB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465D2-9B33-4096-8BAB-FC508E08A4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4D1E4-7B0D-4D68-B007-04A1E050CB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EF35D-F8F8-40D7-801A-A3303658C9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A2FC3-1526-4DC3-A90F-3071DEFD33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6C8DC-F855-4E95-92A6-90518DEC82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7D5C5-FF1E-44C6-8ACE-A7B9214B5D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97623-16E7-4407-BD59-8EFD172BA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339B7-4355-4EDF-B462-5D5E68406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377838C-7054-4751-9A2B-38B102643A3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ltur.ru/tmp/images/photoalbum/132/09.33566.jpe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argoflot.ru/images/album/13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2007-06.photosight.ru/27/2167473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g0.liveinternet.ru/images/attach/c/1/54/780/54780345_kartina_iz_valenok_Muyshkin_www.jpg" TargetMode="Externa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53/il-si2.36/0_c8d1_83d84552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culture.edu.tw/.upload/photo/p20080503015856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ities.bentenac.com/kazan/kremli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trip-guide.ru/img/309/11968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ntent.foto.mail.ru/mail/donnadisole/18/i-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fayda.tatshop.ru/images/800/qazan5.jpg" TargetMode="Externa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7;&#1072;&#1088;&#1072;&#1090;&#1086;&#1074;&#1089;&#1082;&#1072;&#1103;_&#1086;&#1073;&#1083;&#1072;&#1089;&#1090;&#1100;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://ru.wikipedia.org/wiki/&#1040;&#1076;&#1084;&#1080;&#1085;&#1080;&#1089;&#1090;&#1088;&#1072;&#1090;&#1080;&#1074;&#1085;&#1099;&#1081;_&#1094;&#1077;&#1085;&#1090;&#1088;" TargetMode="External"/><Relationship Id="rId2" Type="http://schemas.openxmlformats.org/officeDocument/2006/relationships/hyperlink" Target="http://www.rusnations.ru/data/pics/welcome_12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&#1056;&#1086;&#1089;&#1089;&#1080;&#1103;" TargetMode="External"/><Relationship Id="rId11" Type="http://schemas.openxmlformats.org/officeDocument/2006/relationships/hyperlink" Target="http://ru.wikipedia.org/wiki/&#1057;&#1072;&#1084;&#1072;&#1088;&#1072;" TargetMode="External"/><Relationship Id="rId5" Type="http://schemas.openxmlformats.org/officeDocument/2006/relationships/image" Target="../media/image26.jpeg"/><Relationship Id="rId10" Type="http://schemas.openxmlformats.org/officeDocument/2006/relationships/hyperlink" Target="http://ru.wikipedia.org/wiki/&#1042;&#1086;&#1083;&#1075;&#1086;&#1075;&#1088;&#1072;&#1076;" TargetMode="External"/><Relationship Id="rId4" Type="http://schemas.openxmlformats.org/officeDocument/2006/relationships/hyperlink" Target="http://www.chapayfest.ru/upload/medialibrary/011/0119ed1c9e8657681dabb4684440aa2c.jpg" TargetMode="External"/><Relationship Id="rId9" Type="http://schemas.openxmlformats.org/officeDocument/2006/relationships/hyperlink" Target="http://ru.wikipedia.org/wiki/&#1042;&#1086;&#1083;&#1075;&#1086;&#1075;&#1088;&#1072;&#1076;&#1089;&#1082;&#1086;&#1077;_&#1074;&#1086;&#1076;&#1086;&#1093;&#1088;&#1072;&#1085;&#1080;&#1083;&#1080;&#1097;&#1077;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ewvers.ru/files/0000/0000/0865/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lemandrew.narod.ru/pics/saratov/075-1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encyclopedia/index.php?title=%D0%98%D0%B7%D0%BE%D0%B1%D1%80%D0%B0%D0%B6%D0%B5%D0%BD%D0%B8%D0%B5:Astrahan_Kremlin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426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ход урока</a:t>
            </a:r>
          </a:p>
        </p:txBody>
      </p:sp>
      <p:sp>
        <p:nvSpPr>
          <p:cNvPr id="67592" name="WordArt 8"/>
          <p:cNvSpPr>
            <a:spLocks noChangeArrowheads="1" noChangeShapeType="1" noTextEdit="1"/>
          </p:cNvSpPr>
          <p:nvPr/>
        </p:nvSpPr>
        <p:spPr bwMode="auto">
          <a:xfrm>
            <a:off x="2286000" y="25146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-усный счет</a:t>
            </a:r>
          </a:p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-мозговой штурм</a:t>
            </a:r>
          </a:p>
        </p:txBody>
      </p:sp>
      <p:sp>
        <p:nvSpPr>
          <p:cNvPr id="67593" name="WordArt 9"/>
          <p:cNvSpPr>
            <a:spLocks noChangeArrowheads="1" noChangeShapeType="1" noTextEdit="1"/>
          </p:cNvSpPr>
          <p:nvPr/>
        </p:nvSpPr>
        <p:spPr bwMode="auto">
          <a:xfrm>
            <a:off x="2286000" y="3505200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2. Основной этап</a:t>
            </a:r>
          </a:p>
        </p:txBody>
      </p:sp>
      <p:sp>
        <p:nvSpPr>
          <p:cNvPr id="67594" name="WordArt 10"/>
          <p:cNvSpPr>
            <a:spLocks noChangeArrowheads="1" noChangeShapeType="1" noTextEdit="1"/>
          </p:cNvSpPr>
          <p:nvPr/>
        </p:nvSpPr>
        <p:spPr bwMode="auto">
          <a:xfrm>
            <a:off x="2286000" y="43434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-решение задач</a:t>
            </a:r>
          </a:p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-география</a:t>
            </a:r>
          </a:p>
        </p:txBody>
      </p:sp>
      <p:sp>
        <p:nvSpPr>
          <p:cNvPr id="67595" name="WordArt 11"/>
          <p:cNvSpPr>
            <a:spLocks noChangeArrowheads="1" noChangeShapeType="1" noTextEdit="1"/>
          </p:cNvSpPr>
          <p:nvPr/>
        </p:nvSpPr>
        <p:spPr bwMode="auto">
          <a:xfrm>
            <a:off x="2286000" y="51816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3. Рефлексия</a:t>
            </a:r>
          </a:p>
        </p:txBody>
      </p:sp>
      <p:sp>
        <p:nvSpPr>
          <p:cNvPr id="67596" name="WordArt 12"/>
          <p:cNvSpPr>
            <a:spLocks noChangeArrowheads="1" noChangeShapeType="1" noTextEdit="1"/>
          </p:cNvSpPr>
          <p:nvPr/>
        </p:nvSpPr>
        <p:spPr bwMode="auto">
          <a:xfrm>
            <a:off x="2362200" y="60960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-кроссворд</a:t>
            </a:r>
          </a:p>
        </p:txBody>
      </p:sp>
      <p:sp>
        <p:nvSpPr>
          <p:cNvPr id="67597" name="WordArt 13"/>
          <p:cNvSpPr>
            <a:spLocks noChangeArrowheads="1" noChangeShapeType="1" noTextEdit="1"/>
          </p:cNvSpPr>
          <p:nvPr/>
        </p:nvSpPr>
        <p:spPr bwMode="auto">
          <a:xfrm>
            <a:off x="2209800" y="19050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1. Вызов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40a3ea96ad84b32510602b7c9a12c1c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5715000" y="3810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углич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Картинка 69 из 355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419600" cy="3800475"/>
          </a:xfrm>
          <a:prstGeom prst="rect">
            <a:avLst/>
          </a:prstGeom>
          <a:noFill/>
        </p:spPr>
      </p:pic>
      <p:pic>
        <p:nvPicPr>
          <p:cNvPr id="54279" name="Picture 7" descr="Картинка 75 из 355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rect">
            <a:avLst/>
          </a:prstGeom>
          <a:noFill/>
        </p:spPr>
      </p:pic>
      <p:pic>
        <p:nvPicPr>
          <p:cNvPr id="54280" name="Picture 8" descr="Картинка 10 из 35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0"/>
            <a:ext cx="4724400" cy="3810000"/>
          </a:xfrm>
          <a:prstGeom prst="rect">
            <a:avLst/>
          </a:prstGeom>
          <a:noFill/>
        </p:spPr>
      </p:pic>
      <p:pic>
        <p:nvPicPr>
          <p:cNvPr id="54281" name="Picture 9" descr="Картинка 23 из 3559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762375"/>
            <a:ext cx="4419600" cy="3095625"/>
          </a:xfrm>
          <a:prstGeom prst="rect">
            <a:avLst/>
          </a:prstGeom>
          <a:noFill/>
        </p:spPr>
      </p:pic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4648200" y="381000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мышкин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743200" y="328613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Arial" charset="0"/>
              </a:rPr>
              <a:t>Задача 2</a:t>
            </a:r>
            <a:r>
              <a:rPr lang="ru-RU" sz="2800">
                <a:latin typeface="Arial" charset="0"/>
              </a:rPr>
              <a:t>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125095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latin typeface="Arial" charset="0"/>
              </a:rPr>
              <a:t>Теплоход вмещает 246 пассажиров.</a:t>
            </a:r>
          </a:p>
          <a:p>
            <a:r>
              <a:rPr lang="ru-RU" sz="2800">
                <a:latin typeface="Arial" charset="0"/>
              </a:rPr>
              <a:t>Какую часть все пассажиров  составит  группа вашего класса из 25 человек?</a:t>
            </a:r>
          </a:p>
          <a:p>
            <a:r>
              <a:rPr lang="ru-RU" sz="2800">
                <a:latin typeface="Arial" charset="0"/>
              </a:rPr>
              <a:t>(</a:t>
            </a:r>
            <a:r>
              <a:rPr lang="ru-RU" sz="2800" i="1">
                <a:latin typeface="Arial" charset="0"/>
              </a:rPr>
              <a:t>Ответ выразить в процентах</a:t>
            </a:r>
            <a:r>
              <a:rPr lang="ru-RU" sz="28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ss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8263"/>
            <a:ext cx="9144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 sz="3200">
                <a:latin typeface="Arial" charset="0"/>
              </a:rPr>
              <a:t>В  1147 году Юрий Владимирович Долгорукий  основал город, который является столицей нашего государства.</a:t>
            </a:r>
            <a:r>
              <a:rPr lang="ru-RU" sz="3200">
                <a:latin typeface="Arial" charset="0"/>
              </a:rPr>
              <a:t> </a:t>
            </a:r>
          </a:p>
        </p:txBody>
      </p:sp>
      <p:pic>
        <p:nvPicPr>
          <p:cNvPr id="39942" name="Picture 6" descr="Картинка 23 из 20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828800"/>
            <a:ext cx="2867025" cy="3810000"/>
          </a:xfrm>
          <a:prstGeom prst="rect">
            <a:avLst/>
          </a:prstGeom>
          <a:noFill/>
        </p:spPr>
      </p:pic>
      <p:pic>
        <p:nvPicPr>
          <p:cNvPr id="39944" name="Picture 8" descr="Картинка 3 из 20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1828800"/>
            <a:ext cx="3638550" cy="3810000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124200" y="5791200"/>
            <a:ext cx="311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>
                <a:latin typeface="Arial" charset="0"/>
              </a:rPr>
              <a:t>Что это за город?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oscow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95800" y="-120650"/>
            <a:ext cx="441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>
                <a:latin typeface="Arial" charset="0"/>
              </a:rPr>
              <a:t> </a:t>
            </a:r>
            <a:r>
              <a:rPr lang="tt-RU" sz="2400">
                <a:latin typeface="Arial" charset="0"/>
              </a:rPr>
              <a:t>Москва, город федерального значения </a:t>
            </a:r>
            <a:br>
              <a:rPr lang="tt-RU" sz="2400">
                <a:latin typeface="Arial" charset="0"/>
              </a:rPr>
            </a:br>
            <a:r>
              <a:rPr lang="tt-RU" sz="2400" b="1">
                <a:latin typeface="Arial" charset="0"/>
              </a:rPr>
              <a:t>Первое упоминание</a:t>
            </a:r>
            <a:r>
              <a:rPr lang="tt-RU" sz="2400">
                <a:latin typeface="Arial" charset="0"/>
              </a:rPr>
              <a:t> - 1147 год </a:t>
            </a:r>
            <a:br>
              <a:rPr lang="tt-RU" sz="2400">
                <a:latin typeface="Arial" charset="0"/>
              </a:rPr>
            </a:br>
            <a:r>
              <a:rPr lang="tt-RU" sz="2400">
                <a:latin typeface="Arial" charset="0"/>
              </a:rPr>
              <a:t/>
            </a:r>
            <a:br>
              <a:rPr lang="tt-RU" sz="2400">
                <a:latin typeface="Arial" charset="0"/>
              </a:rPr>
            </a:br>
            <a:r>
              <a:rPr lang="tt-RU" sz="2400">
                <a:latin typeface="Arial" charset="0"/>
              </a:rPr>
              <a:t/>
            </a:r>
            <a:br>
              <a:rPr lang="tt-RU" sz="2400">
                <a:latin typeface="Arial" charset="0"/>
              </a:rPr>
            </a:br>
            <a:endParaRPr lang="tt-RU" sz="2400">
              <a:latin typeface="Arial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48200" y="15240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>
                <a:latin typeface="Arial" charset="0"/>
              </a:rPr>
              <a:t>Географические координаты</a:t>
            </a:r>
          </a:p>
          <a:p>
            <a:pPr algn="l"/>
            <a:r>
              <a:rPr lang="ru-RU" sz="2400">
                <a:latin typeface="Arial" charset="0"/>
              </a:rPr>
              <a:t>  55*с.ш. и 38*в.д</a:t>
            </a:r>
            <a:r>
              <a:rPr lang="ru-RU">
                <a:latin typeface="Arial" charset="0"/>
              </a:rPr>
              <a:t>.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092450"/>
            <a:ext cx="9144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 sz="2400">
                <a:latin typeface="Arial" charset="0"/>
              </a:rPr>
              <a:t>Москва — важнейший транспортный, политический, экономический, культурный и научный центр страны.</a:t>
            </a:r>
          </a:p>
          <a:p>
            <a:pPr algn="l">
              <a:buFontTx/>
              <a:buChar char="•"/>
            </a:pPr>
            <a:r>
              <a:rPr lang="ru-RU" sz="2400">
                <a:latin typeface="Arial" charset="0"/>
              </a:rPr>
              <a:t> Город обслуживают международные аэропорты Внуково, Домодедово, Шереметьево, а также аэропорт Быково,</a:t>
            </a:r>
          </a:p>
          <a:p>
            <a:pPr algn="l">
              <a:buFontTx/>
              <a:buChar char="•"/>
            </a:pPr>
            <a:r>
              <a:rPr lang="ru-RU" sz="2400">
                <a:latin typeface="Arial" charset="0"/>
              </a:rPr>
              <a:t> 9 железнодорожных вокзалов,</a:t>
            </a:r>
          </a:p>
          <a:p>
            <a:pPr algn="l">
              <a:buFontTx/>
              <a:buChar char="•"/>
            </a:pPr>
            <a:r>
              <a:rPr lang="ru-RU" sz="2400">
                <a:latin typeface="Arial" charset="0"/>
              </a:rPr>
              <a:t>3 речных порта (имеется речное сообщение с морями бассейнов Атлантического и Северного Ледовитого океанов).</a:t>
            </a:r>
          </a:p>
          <a:p>
            <a:pPr algn="l">
              <a:buFontTx/>
              <a:buChar char="•"/>
            </a:pPr>
            <a:r>
              <a:rPr lang="ru-RU" sz="2400">
                <a:latin typeface="Arial" charset="0"/>
              </a:rPr>
              <a:t> С 1935 года в столице работает метрополитен. </a:t>
            </a:r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41313"/>
            <a:ext cx="9144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800">
                <a:latin typeface="Arial" charset="0"/>
              </a:rPr>
              <a:t>Москва — крупнейший город России и Европы по количеству жителей, а её агломерация с численностью постоянного населения около 15 миллионов человек также является крупнейшей в России и Европе. </a:t>
            </a:r>
          </a:p>
        </p:txBody>
      </p:sp>
      <p:pic>
        <p:nvPicPr>
          <p:cNvPr id="9221" name="Picture 5" descr="moscow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3276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moscow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2766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moscow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3276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276600" y="157163"/>
            <a:ext cx="188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>
                <a:latin typeface="Arial" charset="0"/>
              </a:rPr>
              <a:t>Задача 4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80645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>
                <a:latin typeface="Arial" charset="0"/>
                <a:ea typeface="Times New Roman" pitchFamily="18" charset="0"/>
                <a:cs typeface="Arial" charset="0"/>
              </a:rPr>
              <a:t>Определить  кратчайшее расстояние между городами с учетом масштаба географической карты:</a:t>
            </a:r>
          </a:p>
        </p:txBody>
      </p:sp>
      <p:graphicFrame>
        <p:nvGraphicFramePr>
          <p:cNvPr id="42058" name="Group 74"/>
          <p:cNvGraphicFramePr>
            <a:graphicFrameLocks noGrp="1"/>
          </p:cNvGraphicFramePr>
          <p:nvPr/>
        </p:nvGraphicFramePr>
        <p:xfrm>
          <a:off x="228600" y="2514600"/>
          <a:ext cx="8915400" cy="3429001"/>
        </p:xfrm>
        <a:graphic>
          <a:graphicData uri="http://schemas.openxmlformats.org/drawingml/2006/table">
            <a:tbl>
              <a:tblPr/>
              <a:tblGrid>
                <a:gridCol w="1905000"/>
                <a:gridCol w="2057400"/>
                <a:gridCol w="2362200"/>
                <a:gridCol w="2590800"/>
              </a:tblGrid>
              <a:tr h="164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(Москва)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(Казань)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III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(Саратов)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IV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(Астрахань)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Москва-Нижний Новгород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Нижний Новгород-Казань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Казань-Самара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Самара-Астрахань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09" name="Group 53"/>
          <p:cNvGraphicFramePr>
            <a:graphicFrameLocks noGrp="1"/>
          </p:cNvGraphicFramePr>
          <p:nvPr/>
        </p:nvGraphicFramePr>
        <p:xfrm>
          <a:off x="419100" y="1714500"/>
          <a:ext cx="8305800" cy="3691573"/>
        </p:xfrm>
        <a:graphic>
          <a:graphicData uri="http://schemas.openxmlformats.org/drawingml/2006/table">
            <a:tbl>
              <a:tblPr/>
              <a:tblGrid>
                <a:gridCol w="2076450"/>
                <a:gridCol w="2078038"/>
                <a:gridCol w="2074862"/>
                <a:gridCol w="2076450"/>
              </a:tblGrid>
              <a:tr h="164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Москва-Нижний Новгород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400км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Нижний Новгород-Казань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340км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Казань-Самара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280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Самара-Астрахань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800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-49213"/>
            <a:ext cx="4953000" cy="410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tt-RU" sz="2400">
                <a:latin typeface="Arial" charset="0"/>
              </a:rPr>
              <a:t>Казань – столица Татарстана – город - миллионник, с гордостью именующий себя «столицей всех татар мира».</a:t>
            </a:r>
          </a:p>
          <a:p>
            <a:pPr algn="l">
              <a:buFontTx/>
              <a:buChar char="•"/>
            </a:pPr>
            <a:r>
              <a:rPr lang="tt-RU" sz="2400">
                <a:latin typeface="Arial" charset="0"/>
              </a:rPr>
              <a:t> Основан город 1177 булгарами</a:t>
            </a:r>
            <a:r>
              <a:rPr lang="ru-RU" sz="2400">
                <a:latin typeface="Arial" charset="0"/>
              </a:rPr>
              <a:t> </a:t>
            </a:r>
            <a:endParaRPr lang="tt-RU" sz="2400">
              <a:latin typeface="Arial" charset="0"/>
            </a:endParaRPr>
          </a:p>
          <a:p>
            <a:pPr algn="l">
              <a:buFontTx/>
              <a:buChar char="•"/>
            </a:pPr>
            <a:r>
              <a:rPr lang="tt-RU" sz="2400">
                <a:latin typeface="Arial" charset="0"/>
              </a:rPr>
              <a:t>Название города («казан» - «котел») соответствует бурлящему ритму жизни этого удивительно красивого города. </a:t>
            </a:r>
          </a:p>
          <a:p>
            <a:pPr algn="l">
              <a:buFontTx/>
              <a:buChar char="•"/>
            </a:pPr>
            <a:r>
              <a:rPr lang="tt-RU" sz="2400">
                <a:latin typeface="Arial" charset="0"/>
              </a:rPr>
              <a:t>40% жителей города – это молодежь не старше 30 лет.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4440238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 sz="2400">
                <a:latin typeface="Arial" charset="0"/>
              </a:rPr>
              <a:t>Исторически через Казань проходили торговые  Великий Волжский путь и Северный пушной путь. Поэтому неудивительно, что и по сей день Казань – крупный железнодорожный, автодорожный и авиационный узел, крупнейший на Волге речной порт.</a:t>
            </a:r>
          </a:p>
        </p:txBody>
      </p:sp>
      <p:pic>
        <p:nvPicPr>
          <p:cNvPr id="13321" name="i-main-pic" descr="Картинка 19 из 8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4244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Цель урока: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201295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/>
              <a:t>«Применение математических</a:t>
            </a:r>
          </a:p>
          <a:p>
            <a:r>
              <a:rPr lang="ru-RU" sz="4400"/>
              <a:t>знаний и умений </a:t>
            </a:r>
          </a:p>
          <a:p>
            <a:r>
              <a:rPr lang="ru-RU" sz="4400"/>
              <a:t>в географии»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-44450"/>
            <a:ext cx="5867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 sz="2400">
                <a:latin typeface="Arial" charset="0"/>
              </a:rPr>
              <a:t>По историко-культурной ценности и сохранности наследия Казань, как Москва и Санкт-Петербург, относится к классу «А». На территории города расположены 759 памятников истории. Самые древние из них относятся к XVI веку. В их числе ансамбль Казанского кремля, который в 2000 году вошел в список всемирного наследия ЮНЕСКО.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4648200"/>
            <a:ext cx="4014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>
                <a:latin typeface="Arial" charset="0"/>
              </a:rPr>
              <a:t>Башня Сююмбеке (58м высота)</a:t>
            </a:r>
            <a:endParaRPr lang="ru-RU">
              <a:latin typeface="Arial" charset="0"/>
            </a:endParaRPr>
          </a:p>
        </p:txBody>
      </p:sp>
      <p:pic>
        <p:nvPicPr>
          <p:cNvPr id="14345" name="Picture 9" descr="Картинка 15 из 166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3276600"/>
            <a:ext cx="5638800" cy="3581400"/>
          </a:xfrm>
          <a:prstGeom prst="rect">
            <a:avLst/>
          </a:prstGeom>
          <a:noFill/>
        </p:spPr>
      </p:pic>
      <p:pic>
        <p:nvPicPr>
          <p:cNvPr id="14346" name="Picture 10" descr="Картинка 3 из 11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276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Картинка 8 из 12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733800"/>
            <a:ext cx="2857500" cy="3124200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-228600" y="2906713"/>
            <a:ext cx="93726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 anchor="ctr">
            <a:spAutoFit/>
          </a:bodyPr>
          <a:lstStyle/>
          <a:p>
            <a:endParaRPr lang="ru-RU">
              <a:latin typeface="Arial" charset="0"/>
            </a:endParaRPr>
          </a:p>
          <a:p>
            <a:r>
              <a:rPr lang="ru-RU" sz="2400">
                <a:latin typeface="Arial" charset="0"/>
              </a:rPr>
              <a:t>Самая </a:t>
            </a:r>
            <a:r>
              <a:rPr lang="ru-RU" sz="2400" b="1">
                <a:latin typeface="Arial" charset="0"/>
              </a:rPr>
              <a:t>красивая</a:t>
            </a:r>
            <a:r>
              <a:rPr lang="ru-RU" sz="2400">
                <a:latin typeface="Arial" charset="0"/>
              </a:rPr>
              <a:t> </a:t>
            </a:r>
            <a:r>
              <a:rPr lang="ru-RU" sz="2400" b="1">
                <a:latin typeface="Arial" charset="0"/>
              </a:rPr>
              <a:t>Мечеть</a:t>
            </a:r>
            <a:r>
              <a:rPr lang="ru-RU" sz="2400">
                <a:latin typeface="Arial" charset="0"/>
              </a:rPr>
              <a:t> в Европе  - </a:t>
            </a:r>
            <a:r>
              <a:rPr lang="ru-RU" sz="2400" b="1">
                <a:latin typeface="Arial" charset="0"/>
              </a:rPr>
              <a:t>Мечеть</a:t>
            </a:r>
            <a:r>
              <a:rPr lang="ru-RU" sz="2400">
                <a:latin typeface="Arial" charset="0"/>
              </a:rPr>
              <a:t> «Кул Шариф", </a:t>
            </a:r>
            <a:r>
              <a:rPr lang="ru-RU" sz="2400" b="1">
                <a:latin typeface="Arial" charset="0"/>
              </a:rPr>
              <a:t>Казань</a:t>
            </a:r>
            <a:endParaRPr lang="ru-RU" sz="2400">
              <a:latin typeface="Arial" charset="0"/>
            </a:endParaRPr>
          </a:p>
          <a:p>
            <a:r>
              <a:rPr lang="ru-RU" sz="2400">
                <a:latin typeface="Arial" charset="0"/>
              </a:rPr>
              <a:t>. </a:t>
            </a:r>
          </a:p>
          <a:p>
            <a:pPr eaLnBrk="0" hangingPunct="0"/>
            <a:endParaRPr lang="ru-RU" sz="2400">
              <a:latin typeface="Arial" charset="0"/>
            </a:endParaRPr>
          </a:p>
        </p:txBody>
      </p:sp>
      <p:pic>
        <p:nvPicPr>
          <p:cNvPr id="35849" name="i-main-pic" descr="Картинка 2 из 840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36576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Картинка 11 из 1667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i-main-pic" descr="Картинка 29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-main-pic" descr="Картинка 74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2600" y="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983038"/>
            <a:ext cx="9144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 sz="2800" b="1">
                <a:latin typeface="Arial" charset="0"/>
              </a:rPr>
              <a:t>Сара́тов</a:t>
            </a:r>
            <a:r>
              <a:rPr lang="tt-RU" sz="2800">
                <a:latin typeface="Arial" charset="0"/>
              </a:rPr>
              <a:t> — крупный город на юго-востоке европейской части </a:t>
            </a:r>
            <a:r>
              <a:rPr lang="tt-RU" sz="2800">
                <a:solidFill>
                  <a:srgbClr val="000000"/>
                </a:solidFill>
                <a:latin typeface="Arial" charset="0"/>
                <a:hlinkClick r:id="rId6" tooltip="Россия"/>
              </a:rPr>
              <a:t>России</a:t>
            </a:r>
            <a:r>
              <a:rPr lang="tt-RU" sz="280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tt-RU" sz="2800">
                <a:solidFill>
                  <a:srgbClr val="000000"/>
                </a:solidFill>
                <a:latin typeface="Arial" charset="0"/>
                <a:hlinkClick r:id="rId7" tooltip="Административный центр"/>
              </a:rPr>
              <a:t>административный центр</a:t>
            </a:r>
            <a:r>
              <a:rPr lang="tt-RU" sz="2800">
                <a:latin typeface="Arial" charset="0"/>
              </a:rPr>
              <a:t> </a:t>
            </a:r>
            <a:r>
              <a:rPr lang="tt-RU" sz="2800">
                <a:latin typeface="Arial" charset="0"/>
                <a:hlinkClick r:id="rId8" tooltip="Саратовская область"/>
              </a:rPr>
              <a:t>Саратовской области</a:t>
            </a:r>
            <a:r>
              <a:rPr lang="tt-RU" sz="2800">
                <a:latin typeface="Arial" charset="0"/>
              </a:rPr>
              <a:t>. Находится на правом берегу </a:t>
            </a:r>
            <a:r>
              <a:rPr lang="tt-RU" sz="2800">
                <a:latin typeface="Arial" charset="0"/>
                <a:hlinkClick r:id="rId9" tooltip="Волгоградское водохранилище"/>
              </a:rPr>
              <a:t>Волгоградского водохранилища</a:t>
            </a:r>
            <a:r>
              <a:rPr lang="tt-RU" sz="2800">
                <a:latin typeface="Arial" charset="0"/>
              </a:rPr>
              <a:t>, примерно на равном расстоянии от </a:t>
            </a:r>
            <a:r>
              <a:rPr lang="tt-RU" sz="2800">
                <a:latin typeface="Arial" charset="0"/>
                <a:hlinkClick r:id="rId10" tooltip="Волгоград"/>
              </a:rPr>
              <a:t>Волгограда</a:t>
            </a:r>
            <a:r>
              <a:rPr lang="tt-RU" sz="2800">
                <a:latin typeface="Arial" charset="0"/>
              </a:rPr>
              <a:t> и </a:t>
            </a:r>
            <a:r>
              <a:rPr lang="tt-RU" sz="2800">
                <a:latin typeface="Arial" charset="0"/>
                <a:hlinkClick r:id="rId11" tooltip="Самара"/>
              </a:rPr>
              <a:t>Самары</a:t>
            </a:r>
            <a:r>
              <a:rPr lang="tt-RU" sz="28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76600" y="474663"/>
            <a:ext cx="188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latin typeface="Arial" charset="0"/>
              </a:rPr>
              <a:t>Задача 5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271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>
                <a:latin typeface="Arial" charset="0"/>
                <a:ea typeface="Times New Roman" pitchFamily="18" charset="0"/>
                <a:cs typeface="Arial" charset="0"/>
              </a:rPr>
              <a:t>Расположите города в порядке убывания численности жителей:</a:t>
            </a:r>
          </a:p>
          <a:p>
            <a:pPr algn="l" eaLnBrk="0" hangingPunct="0"/>
            <a:r>
              <a:rPr lang="ru-RU" sz="2400">
                <a:latin typeface="Arial" charset="0"/>
                <a:ea typeface="Times New Roman" pitchFamily="18" charset="0"/>
                <a:cs typeface="Arial" charset="0"/>
              </a:rPr>
              <a:t>Численность  жителей  городов (2010г.) </a:t>
            </a:r>
          </a:p>
        </p:txBody>
      </p:sp>
      <p:graphicFrame>
        <p:nvGraphicFramePr>
          <p:cNvPr id="43335" name="Group 327"/>
          <p:cNvGraphicFramePr>
            <a:graphicFrameLocks noGrp="1"/>
          </p:cNvGraphicFramePr>
          <p:nvPr/>
        </p:nvGraphicFramePr>
        <p:xfrm>
          <a:off x="685800" y="2286000"/>
          <a:ext cx="8153400" cy="4480560"/>
        </p:xfrm>
        <a:graphic>
          <a:graphicData uri="http://schemas.openxmlformats.org/drawingml/2006/table">
            <a:tbl>
              <a:tblPr/>
              <a:tblGrid>
                <a:gridCol w="889000"/>
                <a:gridCol w="3494088"/>
                <a:gridCol w="3770312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F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Город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F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Численность жителей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FC6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Москва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10,6 млн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Нижний Новгород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1,3 млн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Чебоксары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448000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Казань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1140 тыс.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Самара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1134 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Саратов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827200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Волгоград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1017 тыс.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Астрахань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506100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61" name="Group 229"/>
          <p:cNvGraphicFramePr>
            <a:graphicFrameLocks noGrp="1"/>
          </p:cNvGraphicFramePr>
          <p:nvPr/>
        </p:nvGraphicFramePr>
        <p:xfrm>
          <a:off x="990600" y="228600"/>
          <a:ext cx="7391400" cy="6457633"/>
        </p:xfrm>
        <a:graphic>
          <a:graphicData uri="http://schemas.openxmlformats.org/drawingml/2006/table">
            <a:tbl>
              <a:tblPr/>
              <a:tblGrid>
                <a:gridCol w="804863"/>
                <a:gridCol w="3167062"/>
                <a:gridCol w="3419475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F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Город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FC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Численность жителей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FC6C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Москва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10,6 млн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Нижний Новгород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1,3 млн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Казань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1140 тыс.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Самара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1134 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Волгоград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1017 тыс.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Саратов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827200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Астрахань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506100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Чебоксары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448000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i-main-pic" descr="Картинка 10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667000"/>
            <a:ext cx="3581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8881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2667000"/>
            <a:ext cx="4114800" cy="3619500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tt-RU" sz="2800"/>
              <a:t>Саратов расположен в 858 км к юго-востоку от Москвы, на правом высоком берегу Волги (Волгоградское водохранилище). Крупный транспортный узел (железных и автомобильных дорог), речной порт, международный аэропорт.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667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 sz="2400">
                <a:latin typeface="Arial" charset="0"/>
              </a:rPr>
              <a:t>Визитная карточка Сара́това - автомобильный мост через Волгу, соединяющий правый берег реки, на котором стоит Саратов, и левый берег, на котором расположен Энгельс. Саратовский мост длиной 2800 с копейками метров на момент постройки в 1965 году был самым длинным мостом в Европе.</a:t>
            </a:r>
          </a:p>
        </p:txBody>
      </p:sp>
      <p:pic>
        <p:nvPicPr>
          <p:cNvPr id="29702" name="i-main-pic" descr="Картинка 75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tt-RU" sz="2400"/>
              <a:t>Одна из особенностей Саратова – большое количество естественно образовавшихся смотровых площадок. Город, вытянувшийся вдоль Волги на 34 км, расположен в котловине, окружённой с трёх сторон невысокими (до 250 м) горами, с которых открывается прекрасный вид на город и Волгу.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200400" y="474663"/>
            <a:ext cx="196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>
                <a:latin typeface="Arial" charset="0"/>
              </a:rPr>
              <a:t>Задача 6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1462088"/>
            <a:ext cx="91440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latin typeface="Arial" charset="0"/>
              </a:rPr>
              <a:t>Найдите  на сколько исток Волги выше ее устья.</a:t>
            </a:r>
          </a:p>
          <a:p>
            <a:r>
              <a:rPr lang="ru-RU" sz="2800" i="1">
                <a:latin typeface="Arial" charset="0"/>
              </a:rPr>
              <a:t>Исток Волги</a:t>
            </a:r>
            <a:r>
              <a:rPr lang="ru-RU" sz="2800">
                <a:latin typeface="Arial" charset="0"/>
              </a:rPr>
              <a:t>:</a:t>
            </a:r>
          </a:p>
          <a:p>
            <a:r>
              <a:rPr lang="ru-RU" sz="2800">
                <a:latin typeface="Arial" charset="0"/>
              </a:rPr>
              <a:t>Валдайская возвышенность, Осташковский район Тверской области</a:t>
            </a:r>
          </a:p>
          <a:p>
            <a:r>
              <a:rPr lang="ru-RU" sz="2800">
                <a:latin typeface="Arial" charset="0"/>
              </a:rPr>
              <a:t>Высота:  228 м над уровнем моря.</a:t>
            </a:r>
          </a:p>
          <a:p>
            <a:r>
              <a:rPr lang="ru-RU" sz="2800" i="1">
                <a:latin typeface="Arial" charset="0"/>
              </a:rPr>
              <a:t>Устье</a:t>
            </a:r>
            <a:endParaRPr lang="ru-RU" sz="2800">
              <a:latin typeface="Arial" charset="0"/>
            </a:endParaRPr>
          </a:p>
          <a:p>
            <a:r>
              <a:rPr lang="ru-RU" sz="2800">
                <a:latin typeface="Arial" charset="0"/>
              </a:rPr>
              <a:t>Г. Астрахань</a:t>
            </a:r>
          </a:p>
          <a:p>
            <a:r>
              <a:rPr lang="ru-RU" sz="2800">
                <a:latin typeface="Arial" charset="0"/>
              </a:rPr>
              <a:t>Высота: - 28 м</a:t>
            </a:r>
          </a:p>
          <a:p>
            <a:pPr eaLnBrk="0" hangingPunct="0"/>
            <a:endParaRPr lang="ru-RU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971800" y="1600200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/>
              <a:t>256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057400" y="720725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b="1">
                <a:latin typeface="Arial" charset="0"/>
              </a:rPr>
              <a:t>Устный счет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1868488"/>
            <a:ext cx="80787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>
                <a:latin typeface="Arial" charset="0"/>
              </a:rPr>
              <a:t>Выполните устно задания и </a:t>
            </a:r>
          </a:p>
          <a:p>
            <a:pPr algn="l"/>
            <a:endParaRPr lang="ru-RU" sz="3200">
              <a:latin typeface="Arial" charset="0"/>
            </a:endParaRPr>
          </a:p>
          <a:p>
            <a:pPr algn="l"/>
            <a:r>
              <a:rPr lang="ru-RU" sz="3200">
                <a:latin typeface="Arial" charset="0"/>
              </a:rPr>
              <a:t>расшифруйте  географические названия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i-main-pic" descr="Картинка 18 из 3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3576638"/>
            <a:ext cx="4724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 sz="2000">
                <a:latin typeface="Arial" charset="0"/>
              </a:rPr>
              <a:t>Астрахань – это Кремль, от которого, словно веер, раскрываются старинные улицы и кварталы города. </a:t>
            </a:r>
          </a:p>
          <a:p>
            <a:pPr algn="l">
              <a:buFontTx/>
              <a:buChar char="•"/>
            </a:pPr>
            <a:r>
              <a:rPr lang="ru-RU" sz="2000">
                <a:latin typeface="Arial" charset="0"/>
              </a:rPr>
              <a:t>Астрахань – удивительный гостеприимный город, жемчужина Нижнего Поволжья, "рыбацкая столица", "ворота в Каспий", "волжская Венеция". </a:t>
            </a:r>
          </a:p>
          <a:p>
            <a:pPr algn="l">
              <a:buFontTx/>
              <a:buChar char="•"/>
            </a:pPr>
            <a:r>
              <a:rPr lang="ru-RU" sz="2000">
                <a:latin typeface="Arial" charset="0"/>
              </a:rPr>
              <a:t>Астрахань – это река Волга - "царица рек", являющаяся символом России. </a:t>
            </a:r>
          </a:p>
        </p:txBody>
      </p:sp>
      <p:pic>
        <p:nvPicPr>
          <p:cNvPr id="10253" name="Picture 13" descr="Астраханский кремль. Успенский собор 1698 — 1710, зодчий Дорофей Минеевич Мякишев. Пречистенская колокольня 1910 — 1912, арх. Сергей Иванович Карягин ">
            <a:hlinkClick r:id="rId3" tooltip="Астраханский кремль. Успенский собор 1698 — 1710, зодчий Дорофей Минеевич Мякишев. Пречистенская колокольня 1910 — 1912, арх. Сергей Иванович Карягин 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514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605088"/>
            <a:ext cx="46482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800">
                <a:latin typeface="Arial" charset="0"/>
              </a:rPr>
              <a:t>Город находится на высоте 23 м над уровнем моря. </a:t>
            </a:r>
          </a:p>
          <a:p>
            <a:pPr algn="l"/>
            <a:r>
              <a:rPr lang="ru-RU" sz="2800">
                <a:latin typeface="Arial" charset="0"/>
              </a:rPr>
              <a:t>Она расположена на юго-востоке Восточно-Европейской равнины, в Прикаспийской низменности, в зоне полупустынь.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33600" y="0"/>
            <a:ext cx="7010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800" b="1">
                <a:latin typeface="Arial" charset="0"/>
              </a:rPr>
              <a:t>А́страхань</a:t>
            </a:r>
            <a:r>
              <a:rPr lang="ru-RU" sz="2800">
                <a:latin typeface="Arial" charset="0"/>
              </a:rPr>
              <a:t> — город в России, расположен в </a:t>
            </a:r>
            <a:r>
              <a:rPr lang="ru-RU" sz="2800" b="1">
                <a:latin typeface="Arial" charset="0"/>
              </a:rPr>
              <a:t>Астраханской</a:t>
            </a:r>
            <a:r>
              <a:rPr lang="ru-RU" sz="2800">
                <a:latin typeface="Arial" charset="0"/>
              </a:rPr>
              <a:t> области, в 1500 км к юго-востоку от Москвы.</a:t>
            </a:r>
          </a:p>
          <a:p>
            <a:pPr algn="l"/>
            <a:r>
              <a:rPr lang="ru-RU" sz="2800">
                <a:latin typeface="Arial" charset="0"/>
              </a:rPr>
              <a:t> Город расположен на 11 островах Прикаспийской низменности, в верхней части дельты Волги.</a:t>
            </a:r>
          </a:p>
        </p:txBody>
      </p:sp>
      <p:pic>
        <p:nvPicPr>
          <p:cNvPr id="25608" name="Picture 8" descr="i?id=139983384-10-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1565275" cy="2133600"/>
          </a:xfrm>
          <a:prstGeom prst="rect">
            <a:avLst/>
          </a:prstGeom>
          <a:noFill/>
        </p:spPr>
      </p:pic>
      <p:pic>
        <p:nvPicPr>
          <p:cNvPr id="25610" name="Picture 10" descr="i?id=158419281-23-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048000"/>
            <a:ext cx="4267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Изображение 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157163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/>
              <a:t>Задача 7</a:t>
            </a:r>
          </a:p>
          <a:p>
            <a:endParaRPr lang="ru-RU" sz="2400"/>
          </a:p>
          <a:p>
            <a:pPr algn="l"/>
            <a:r>
              <a:rPr lang="ru-RU" sz="2400"/>
              <a:t>Вес сома - одной из крупных волжских рыб– достигает 300 кг.</a:t>
            </a:r>
          </a:p>
          <a:p>
            <a:pPr algn="l"/>
            <a:r>
              <a:rPr lang="ru-RU" sz="2400"/>
              <a:t> Но это составляет только 20% веса белуги. А вес сазана составляет 7% веса сома. Найдите вес белуги и вес сазана.</a:t>
            </a:r>
          </a:p>
          <a:p>
            <a:pPr algn="l" eaLnBrk="0" hangingPunct="0"/>
            <a:endParaRPr lang="ru-RU" sz="2400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i-main-pic" descr="Картинка 35 из 8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4648200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>
                <a:solidFill>
                  <a:srgbClr val="66FF33"/>
                </a:solidFill>
              </a:rPr>
              <a:t>Живописная природа, разнообразный растительный и животный мир, необычайный простор, где хочется дышать полной грудью, завораживающий, ни с чем не сравнимый тончайший аромат "каспийской розы" - лотоса, увлекательнейшая трофейная рыбалка – в любое время года, азартная охота – все это Астраханский край...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>
                <a:solidFill>
                  <a:srgbClr val="000000"/>
                </a:solidFill>
              </a:rPr>
              <a:t>Степи, полупустыни, поймы – в этом тоже заключен необычный колорит края... Удивительно хороша дельта "царицы рек" - Волги, особенно там, где Волга встречается с седым Каспием – это так называемые "раскаты".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>
                <a:solidFill>
                  <a:srgbClr val="000000"/>
                </a:solidFill>
              </a:rPr>
              <a:t>Нельзя не упомянуть о своеобразии природы Астраханской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77838" y="798513"/>
            <a:ext cx="8666162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08013" algn="l"/>
              </a:tabLst>
            </a:pPr>
            <a:endParaRPr lang="ru-RU" sz="2800">
              <a:latin typeface="Arial" charset="0"/>
            </a:endParaRP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По горизонтали</a:t>
            </a:r>
          </a:p>
          <a:p>
            <a:pPr algn="l">
              <a:tabLst>
                <a:tab pos="608013" algn="l"/>
              </a:tabLst>
            </a:pPr>
            <a:endParaRPr lang="ru-RU" sz="2400">
              <a:latin typeface="Arial" charset="0"/>
            </a:endParaRP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1.Столица нашей родины</a:t>
            </a: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4.Конечный пункт путешествия</a:t>
            </a: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6.  Учебное время</a:t>
            </a: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По вертикали</a:t>
            </a:r>
          </a:p>
          <a:p>
            <a:pPr algn="l">
              <a:tabLst>
                <a:tab pos="608013" algn="l"/>
              </a:tabLst>
            </a:pPr>
            <a:endParaRPr lang="ru-RU" sz="2400">
              <a:latin typeface="Arial" charset="0"/>
            </a:endParaRP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1.Отношение длины отрезка на карте к ее реальной величине на местности </a:t>
            </a: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2.Крупная европейская река, по которой мы путешествовали</a:t>
            </a: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3. Название равенства двух отношений</a:t>
            </a:r>
          </a:p>
          <a:p>
            <a:pPr algn="l">
              <a:tabLst>
                <a:tab pos="608013" algn="l"/>
              </a:tabLst>
            </a:pPr>
            <a:r>
              <a:rPr lang="ru-RU" sz="2400">
                <a:latin typeface="Arial" charset="0"/>
              </a:rPr>
              <a:t>5.Город с высокой падающей башней и красивой мечетью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819400" y="473075"/>
            <a:ext cx="466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latin typeface="Arial" charset="0"/>
              </a:rPr>
              <a:t>Отгадайте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05" name="Rectangle 189"/>
          <p:cNvSpPr>
            <a:spLocks noChangeArrowheads="1"/>
          </p:cNvSpPr>
          <p:nvPr/>
        </p:nvSpPr>
        <p:spPr bwMode="auto">
          <a:xfrm>
            <a:off x="685800" y="304800"/>
            <a:ext cx="7620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06" name="Rectangle 190"/>
          <p:cNvSpPr>
            <a:spLocks noChangeArrowheads="1"/>
          </p:cNvSpPr>
          <p:nvPr/>
        </p:nvSpPr>
        <p:spPr bwMode="auto">
          <a:xfrm>
            <a:off x="1371600" y="304800"/>
            <a:ext cx="7620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07" name="Rectangle 191"/>
          <p:cNvSpPr>
            <a:spLocks noChangeArrowheads="1"/>
          </p:cNvSpPr>
          <p:nvPr/>
        </p:nvSpPr>
        <p:spPr bwMode="auto">
          <a:xfrm>
            <a:off x="213360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08" name="Rectangle 192"/>
          <p:cNvSpPr>
            <a:spLocks noChangeArrowheads="1"/>
          </p:cNvSpPr>
          <p:nvPr/>
        </p:nvSpPr>
        <p:spPr bwMode="auto">
          <a:xfrm>
            <a:off x="281940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09" name="Rectangle 193"/>
          <p:cNvSpPr>
            <a:spLocks noChangeArrowheads="1"/>
          </p:cNvSpPr>
          <p:nvPr/>
        </p:nvSpPr>
        <p:spPr bwMode="auto">
          <a:xfrm>
            <a:off x="350520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0" name="Rectangle 194"/>
          <p:cNvSpPr>
            <a:spLocks noChangeArrowheads="1"/>
          </p:cNvSpPr>
          <p:nvPr/>
        </p:nvSpPr>
        <p:spPr bwMode="auto">
          <a:xfrm>
            <a:off x="2819400" y="838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1" name="Rectangle 195"/>
          <p:cNvSpPr>
            <a:spLocks noChangeArrowheads="1"/>
          </p:cNvSpPr>
          <p:nvPr/>
        </p:nvSpPr>
        <p:spPr bwMode="auto">
          <a:xfrm>
            <a:off x="2819400" y="1371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2" name="Rectangle 196"/>
          <p:cNvSpPr>
            <a:spLocks noChangeArrowheads="1"/>
          </p:cNvSpPr>
          <p:nvPr/>
        </p:nvSpPr>
        <p:spPr bwMode="auto">
          <a:xfrm>
            <a:off x="2819400" y="1905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3" name="Rectangle 197"/>
          <p:cNvSpPr>
            <a:spLocks noChangeArrowheads="1"/>
          </p:cNvSpPr>
          <p:nvPr/>
        </p:nvSpPr>
        <p:spPr bwMode="auto">
          <a:xfrm>
            <a:off x="28194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66FF33"/>
                </a:solidFill>
                <a:latin typeface="Arial" charset="0"/>
              </a:rPr>
              <a:t>4</a:t>
            </a:r>
          </a:p>
        </p:txBody>
      </p:sp>
      <p:sp>
        <p:nvSpPr>
          <p:cNvPr id="60614" name="Rectangle 198"/>
          <p:cNvSpPr>
            <a:spLocks noChangeArrowheads="1"/>
          </p:cNvSpPr>
          <p:nvPr/>
        </p:nvSpPr>
        <p:spPr bwMode="auto">
          <a:xfrm>
            <a:off x="35052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5" name="Rectangle 199"/>
          <p:cNvSpPr>
            <a:spLocks noChangeArrowheads="1"/>
          </p:cNvSpPr>
          <p:nvPr/>
        </p:nvSpPr>
        <p:spPr bwMode="auto">
          <a:xfrm>
            <a:off x="4191000" y="2362200"/>
            <a:ext cx="8382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6" name="Rectangle 200"/>
          <p:cNvSpPr>
            <a:spLocks noChangeArrowheads="1"/>
          </p:cNvSpPr>
          <p:nvPr/>
        </p:nvSpPr>
        <p:spPr bwMode="auto">
          <a:xfrm>
            <a:off x="49530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7" name="Rectangle 201"/>
          <p:cNvSpPr>
            <a:spLocks noChangeArrowheads="1"/>
          </p:cNvSpPr>
          <p:nvPr/>
        </p:nvSpPr>
        <p:spPr bwMode="auto">
          <a:xfrm>
            <a:off x="56388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8" name="Rectangle 202"/>
          <p:cNvSpPr>
            <a:spLocks noChangeArrowheads="1"/>
          </p:cNvSpPr>
          <p:nvPr/>
        </p:nvSpPr>
        <p:spPr bwMode="auto">
          <a:xfrm>
            <a:off x="63246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19" name="Rectangle 203"/>
          <p:cNvSpPr>
            <a:spLocks noChangeArrowheads="1"/>
          </p:cNvSpPr>
          <p:nvPr/>
        </p:nvSpPr>
        <p:spPr bwMode="auto">
          <a:xfrm>
            <a:off x="70104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0" name="Rectangle 204"/>
          <p:cNvSpPr>
            <a:spLocks noChangeArrowheads="1"/>
          </p:cNvSpPr>
          <p:nvPr/>
        </p:nvSpPr>
        <p:spPr bwMode="auto">
          <a:xfrm>
            <a:off x="7696200" y="2362200"/>
            <a:ext cx="7620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1" name="Rectangle 205"/>
          <p:cNvSpPr>
            <a:spLocks noChangeArrowheads="1"/>
          </p:cNvSpPr>
          <p:nvPr/>
        </p:nvSpPr>
        <p:spPr bwMode="auto">
          <a:xfrm>
            <a:off x="84582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2" name="Rectangle 206"/>
          <p:cNvSpPr>
            <a:spLocks noChangeArrowheads="1"/>
          </p:cNvSpPr>
          <p:nvPr/>
        </p:nvSpPr>
        <p:spPr bwMode="auto">
          <a:xfrm>
            <a:off x="7010400" y="838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3" name="Rectangle 207"/>
          <p:cNvSpPr>
            <a:spLocks noChangeArrowheads="1"/>
          </p:cNvSpPr>
          <p:nvPr/>
        </p:nvSpPr>
        <p:spPr bwMode="auto">
          <a:xfrm>
            <a:off x="7010400" y="1371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4" name="Rectangle 208"/>
          <p:cNvSpPr>
            <a:spLocks noChangeArrowheads="1"/>
          </p:cNvSpPr>
          <p:nvPr/>
        </p:nvSpPr>
        <p:spPr bwMode="auto">
          <a:xfrm>
            <a:off x="7010400" y="1828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5" name="Rectangle 209"/>
          <p:cNvSpPr>
            <a:spLocks noChangeArrowheads="1"/>
          </p:cNvSpPr>
          <p:nvPr/>
        </p:nvSpPr>
        <p:spPr bwMode="auto">
          <a:xfrm>
            <a:off x="7010400" y="2895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6" name="Rectangle 210"/>
          <p:cNvSpPr>
            <a:spLocks noChangeArrowheads="1"/>
          </p:cNvSpPr>
          <p:nvPr/>
        </p:nvSpPr>
        <p:spPr bwMode="auto">
          <a:xfrm>
            <a:off x="7010400" y="3429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7" name="Rectangle 211"/>
          <p:cNvSpPr>
            <a:spLocks noChangeArrowheads="1"/>
          </p:cNvSpPr>
          <p:nvPr/>
        </p:nvSpPr>
        <p:spPr bwMode="auto">
          <a:xfrm>
            <a:off x="4953000" y="1828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8" name="Rectangle 212"/>
          <p:cNvSpPr>
            <a:spLocks noChangeArrowheads="1"/>
          </p:cNvSpPr>
          <p:nvPr/>
        </p:nvSpPr>
        <p:spPr bwMode="auto">
          <a:xfrm>
            <a:off x="4953000" y="2895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29" name="Rectangle 213"/>
          <p:cNvSpPr>
            <a:spLocks noChangeArrowheads="1"/>
          </p:cNvSpPr>
          <p:nvPr/>
        </p:nvSpPr>
        <p:spPr bwMode="auto">
          <a:xfrm>
            <a:off x="4953000" y="3429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0" name="Rectangle 214"/>
          <p:cNvSpPr>
            <a:spLocks noChangeArrowheads="1"/>
          </p:cNvSpPr>
          <p:nvPr/>
        </p:nvSpPr>
        <p:spPr bwMode="auto">
          <a:xfrm>
            <a:off x="4953000" y="39624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1" name="Rectangle 215"/>
          <p:cNvSpPr>
            <a:spLocks noChangeArrowheads="1"/>
          </p:cNvSpPr>
          <p:nvPr/>
        </p:nvSpPr>
        <p:spPr bwMode="auto">
          <a:xfrm>
            <a:off x="4953000" y="4495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2" name="Rectangle 216"/>
          <p:cNvSpPr>
            <a:spLocks noChangeArrowheads="1"/>
          </p:cNvSpPr>
          <p:nvPr/>
        </p:nvSpPr>
        <p:spPr bwMode="auto">
          <a:xfrm>
            <a:off x="4953000" y="4953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3" name="Rectangle 217"/>
          <p:cNvSpPr>
            <a:spLocks noChangeArrowheads="1"/>
          </p:cNvSpPr>
          <p:nvPr/>
        </p:nvSpPr>
        <p:spPr bwMode="auto">
          <a:xfrm>
            <a:off x="4953000" y="54864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4" name="Rectangle 218"/>
          <p:cNvSpPr>
            <a:spLocks noChangeArrowheads="1"/>
          </p:cNvSpPr>
          <p:nvPr/>
        </p:nvSpPr>
        <p:spPr bwMode="auto">
          <a:xfrm>
            <a:off x="4953000" y="6019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5" name="Rectangle 219"/>
          <p:cNvSpPr>
            <a:spLocks noChangeArrowheads="1"/>
          </p:cNvSpPr>
          <p:nvPr/>
        </p:nvSpPr>
        <p:spPr bwMode="auto">
          <a:xfrm>
            <a:off x="4191000" y="4495800"/>
            <a:ext cx="7620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6" name="Rectangle 220"/>
          <p:cNvSpPr>
            <a:spLocks noChangeArrowheads="1"/>
          </p:cNvSpPr>
          <p:nvPr/>
        </p:nvSpPr>
        <p:spPr bwMode="auto">
          <a:xfrm>
            <a:off x="5638800" y="4495800"/>
            <a:ext cx="6858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7" name="Rectangle 221"/>
          <p:cNvSpPr>
            <a:spLocks noChangeArrowheads="1"/>
          </p:cNvSpPr>
          <p:nvPr/>
        </p:nvSpPr>
        <p:spPr bwMode="auto">
          <a:xfrm>
            <a:off x="6324600" y="4495800"/>
            <a:ext cx="6858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38" name="Text Box 222"/>
          <p:cNvSpPr txBox="1">
            <a:spLocks noChangeArrowheads="1"/>
          </p:cNvSpPr>
          <p:nvPr/>
        </p:nvSpPr>
        <p:spPr bwMode="auto">
          <a:xfrm>
            <a:off x="2879725" y="232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4</a:t>
            </a:r>
          </a:p>
        </p:txBody>
      </p:sp>
      <p:sp>
        <p:nvSpPr>
          <p:cNvPr id="60639" name="Text Box 223"/>
          <p:cNvSpPr txBox="1">
            <a:spLocks noChangeArrowheads="1"/>
          </p:cNvSpPr>
          <p:nvPr/>
        </p:nvSpPr>
        <p:spPr bwMode="auto">
          <a:xfrm>
            <a:off x="4175125" y="4419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>
                <a:latin typeface="Arial" charset="0"/>
              </a:rPr>
              <a:t>6</a:t>
            </a:r>
          </a:p>
        </p:txBody>
      </p:sp>
      <p:sp>
        <p:nvSpPr>
          <p:cNvPr id="60640" name="Text Box 224"/>
          <p:cNvSpPr txBox="1">
            <a:spLocks noChangeArrowheads="1"/>
          </p:cNvSpPr>
          <p:nvPr/>
        </p:nvSpPr>
        <p:spPr bwMode="auto">
          <a:xfrm>
            <a:off x="2803525" y="188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2</a:t>
            </a:r>
          </a:p>
        </p:txBody>
      </p:sp>
      <p:sp>
        <p:nvSpPr>
          <p:cNvPr id="60641" name="Text Box 225"/>
          <p:cNvSpPr txBox="1">
            <a:spLocks noChangeArrowheads="1"/>
          </p:cNvSpPr>
          <p:nvPr/>
        </p:nvSpPr>
        <p:spPr bwMode="auto">
          <a:xfrm>
            <a:off x="4937125" y="1712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3</a:t>
            </a:r>
          </a:p>
        </p:txBody>
      </p:sp>
      <p:sp>
        <p:nvSpPr>
          <p:cNvPr id="60642" name="Text Box 226"/>
          <p:cNvSpPr txBox="1">
            <a:spLocks noChangeArrowheads="1"/>
          </p:cNvSpPr>
          <p:nvPr/>
        </p:nvSpPr>
        <p:spPr bwMode="auto">
          <a:xfrm>
            <a:off x="6994525" y="798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5</a:t>
            </a:r>
          </a:p>
        </p:txBody>
      </p:sp>
      <p:sp>
        <p:nvSpPr>
          <p:cNvPr id="60643" name="Rectangle 227"/>
          <p:cNvSpPr>
            <a:spLocks noChangeArrowheads="1"/>
          </p:cNvSpPr>
          <p:nvPr/>
        </p:nvSpPr>
        <p:spPr bwMode="auto">
          <a:xfrm>
            <a:off x="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66FF33"/>
                </a:solidFill>
                <a:latin typeface="Arial" charset="0"/>
              </a:rPr>
              <a:t>1</a:t>
            </a:r>
          </a:p>
        </p:txBody>
      </p:sp>
      <p:sp>
        <p:nvSpPr>
          <p:cNvPr id="60644" name="Rectangle 228"/>
          <p:cNvSpPr>
            <a:spLocks noChangeArrowheads="1"/>
          </p:cNvSpPr>
          <p:nvPr/>
        </p:nvSpPr>
        <p:spPr bwMode="auto">
          <a:xfrm>
            <a:off x="0" y="838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45" name="Rectangle 229"/>
          <p:cNvSpPr>
            <a:spLocks noChangeArrowheads="1"/>
          </p:cNvSpPr>
          <p:nvPr/>
        </p:nvSpPr>
        <p:spPr bwMode="auto">
          <a:xfrm>
            <a:off x="0" y="1371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46" name="Rectangle 230"/>
          <p:cNvSpPr>
            <a:spLocks noChangeArrowheads="1"/>
          </p:cNvSpPr>
          <p:nvPr/>
        </p:nvSpPr>
        <p:spPr bwMode="auto">
          <a:xfrm>
            <a:off x="0" y="1828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47" name="Rectangle 231"/>
          <p:cNvSpPr>
            <a:spLocks noChangeArrowheads="1"/>
          </p:cNvSpPr>
          <p:nvPr/>
        </p:nvSpPr>
        <p:spPr bwMode="auto">
          <a:xfrm>
            <a:off x="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48" name="Rectangle 232"/>
          <p:cNvSpPr>
            <a:spLocks noChangeArrowheads="1"/>
          </p:cNvSpPr>
          <p:nvPr/>
        </p:nvSpPr>
        <p:spPr bwMode="auto">
          <a:xfrm>
            <a:off x="0" y="2895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0649" name="Text Box 233"/>
          <p:cNvSpPr txBox="1">
            <a:spLocks noChangeArrowheads="1"/>
          </p:cNvSpPr>
          <p:nvPr/>
        </p:nvSpPr>
        <p:spPr bwMode="auto">
          <a:xfrm>
            <a:off x="152400" y="22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>
                <a:latin typeface="Arial" charset="0"/>
              </a:rPr>
              <a:t>1</a:t>
            </a:r>
          </a:p>
        </p:txBody>
      </p:sp>
      <p:sp>
        <p:nvSpPr>
          <p:cNvPr id="60650" name="Rectangle 234"/>
          <p:cNvSpPr>
            <a:spLocks noChangeArrowheads="1"/>
          </p:cNvSpPr>
          <p:nvPr/>
        </p:nvSpPr>
        <p:spPr bwMode="auto">
          <a:xfrm>
            <a:off x="0" y="3429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7" name="Rectangle 1053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59449" name="Rectangle 2105"/>
          <p:cNvSpPr>
            <a:spLocks noChangeArrowheads="1"/>
          </p:cNvSpPr>
          <p:nvPr/>
        </p:nvSpPr>
        <p:spPr bwMode="auto">
          <a:xfrm>
            <a:off x="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66FF33"/>
                </a:solidFill>
                <a:latin typeface="Arial" charset="0"/>
              </a:rPr>
              <a:t>1</a:t>
            </a:r>
          </a:p>
        </p:txBody>
      </p:sp>
      <p:sp>
        <p:nvSpPr>
          <p:cNvPr id="59450" name="Rectangle 2106"/>
          <p:cNvSpPr>
            <a:spLocks noChangeArrowheads="1"/>
          </p:cNvSpPr>
          <p:nvPr/>
        </p:nvSpPr>
        <p:spPr bwMode="auto">
          <a:xfrm>
            <a:off x="685800" y="304800"/>
            <a:ext cx="7620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1" name="Rectangle 2107"/>
          <p:cNvSpPr>
            <a:spLocks noChangeArrowheads="1"/>
          </p:cNvSpPr>
          <p:nvPr/>
        </p:nvSpPr>
        <p:spPr bwMode="auto">
          <a:xfrm>
            <a:off x="1371600" y="304800"/>
            <a:ext cx="7620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2" name="Rectangle 2108"/>
          <p:cNvSpPr>
            <a:spLocks noChangeArrowheads="1"/>
          </p:cNvSpPr>
          <p:nvPr/>
        </p:nvSpPr>
        <p:spPr bwMode="auto">
          <a:xfrm>
            <a:off x="213360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3" name="Rectangle 2109"/>
          <p:cNvSpPr>
            <a:spLocks noChangeArrowheads="1"/>
          </p:cNvSpPr>
          <p:nvPr/>
        </p:nvSpPr>
        <p:spPr bwMode="auto">
          <a:xfrm>
            <a:off x="281940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4" name="Rectangle 2110"/>
          <p:cNvSpPr>
            <a:spLocks noChangeArrowheads="1"/>
          </p:cNvSpPr>
          <p:nvPr/>
        </p:nvSpPr>
        <p:spPr bwMode="auto">
          <a:xfrm>
            <a:off x="3505200" y="304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5" name="Rectangle 2111"/>
          <p:cNvSpPr>
            <a:spLocks noChangeArrowheads="1"/>
          </p:cNvSpPr>
          <p:nvPr/>
        </p:nvSpPr>
        <p:spPr bwMode="auto">
          <a:xfrm>
            <a:off x="0" y="838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6" name="Rectangle 2112"/>
          <p:cNvSpPr>
            <a:spLocks noChangeArrowheads="1"/>
          </p:cNvSpPr>
          <p:nvPr/>
        </p:nvSpPr>
        <p:spPr bwMode="auto">
          <a:xfrm>
            <a:off x="0" y="1371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7" name="Rectangle 2113"/>
          <p:cNvSpPr>
            <a:spLocks noChangeArrowheads="1"/>
          </p:cNvSpPr>
          <p:nvPr/>
        </p:nvSpPr>
        <p:spPr bwMode="auto">
          <a:xfrm>
            <a:off x="0" y="1828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8" name="Rectangle 2114"/>
          <p:cNvSpPr>
            <a:spLocks noChangeArrowheads="1"/>
          </p:cNvSpPr>
          <p:nvPr/>
        </p:nvSpPr>
        <p:spPr bwMode="auto">
          <a:xfrm>
            <a:off x="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59" name="Rectangle 2115"/>
          <p:cNvSpPr>
            <a:spLocks noChangeArrowheads="1"/>
          </p:cNvSpPr>
          <p:nvPr/>
        </p:nvSpPr>
        <p:spPr bwMode="auto">
          <a:xfrm>
            <a:off x="0" y="2895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0" name="Rectangle 2116"/>
          <p:cNvSpPr>
            <a:spLocks noChangeArrowheads="1"/>
          </p:cNvSpPr>
          <p:nvPr/>
        </p:nvSpPr>
        <p:spPr bwMode="auto">
          <a:xfrm>
            <a:off x="0" y="3429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1" name="Rectangle 2117"/>
          <p:cNvSpPr>
            <a:spLocks noChangeArrowheads="1"/>
          </p:cNvSpPr>
          <p:nvPr/>
        </p:nvSpPr>
        <p:spPr bwMode="auto">
          <a:xfrm>
            <a:off x="2819400" y="838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2" name="Rectangle 2118"/>
          <p:cNvSpPr>
            <a:spLocks noChangeArrowheads="1"/>
          </p:cNvSpPr>
          <p:nvPr/>
        </p:nvSpPr>
        <p:spPr bwMode="auto">
          <a:xfrm>
            <a:off x="2819400" y="1371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3" name="Rectangle 2119"/>
          <p:cNvSpPr>
            <a:spLocks noChangeArrowheads="1"/>
          </p:cNvSpPr>
          <p:nvPr/>
        </p:nvSpPr>
        <p:spPr bwMode="auto">
          <a:xfrm>
            <a:off x="2819400" y="1905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4" name="Rectangle 2120"/>
          <p:cNvSpPr>
            <a:spLocks noChangeArrowheads="1"/>
          </p:cNvSpPr>
          <p:nvPr/>
        </p:nvSpPr>
        <p:spPr bwMode="auto">
          <a:xfrm>
            <a:off x="28194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rgbClr val="66FF33"/>
                </a:solidFill>
                <a:latin typeface="Arial" charset="0"/>
              </a:rPr>
              <a:t>4</a:t>
            </a:r>
          </a:p>
        </p:txBody>
      </p:sp>
      <p:sp>
        <p:nvSpPr>
          <p:cNvPr id="59465" name="Rectangle 2121"/>
          <p:cNvSpPr>
            <a:spLocks noChangeArrowheads="1"/>
          </p:cNvSpPr>
          <p:nvPr/>
        </p:nvSpPr>
        <p:spPr bwMode="auto">
          <a:xfrm>
            <a:off x="35052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6" name="Rectangle 2122"/>
          <p:cNvSpPr>
            <a:spLocks noChangeArrowheads="1"/>
          </p:cNvSpPr>
          <p:nvPr/>
        </p:nvSpPr>
        <p:spPr bwMode="auto">
          <a:xfrm>
            <a:off x="4191000" y="2362200"/>
            <a:ext cx="8382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7" name="Rectangle 2123"/>
          <p:cNvSpPr>
            <a:spLocks noChangeArrowheads="1"/>
          </p:cNvSpPr>
          <p:nvPr/>
        </p:nvSpPr>
        <p:spPr bwMode="auto">
          <a:xfrm>
            <a:off x="49530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8" name="Rectangle 2124"/>
          <p:cNvSpPr>
            <a:spLocks noChangeArrowheads="1"/>
          </p:cNvSpPr>
          <p:nvPr/>
        </p:nvSpPr>
        <p:spPr bwMode="auto">
          <a:xfrm>
            <a:off x="56388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69" name="Rectangle 2125"/>
          <p:cNvSpPr>
            <a:spLocks noChangeArrowheads="1"/>
          </p:cNvSpPr>
          <p:nvPr/>
        </p:nvSpPr>
        <p:spPr bwMode="auto">
          <a:xfrm>
            <a:off x="63246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0" name="Rectangle 2126"/>
          <p:cNvSpPr>
            <a:spLocks noChangeArrowheads="1"/>
          </p:cNvSpPr>
          <p:nvPr/>
        </p:nvSpPr>
        <p:spPr bwMode="auto">
          <a:xfrm>
            <a:off x="7010400" y="2362200"/>
            <a:ext cx="7620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1" name="Rectangle 2127"/>
          <p:cNvSpPr>
            <a:spLocks noChangeArrowheads="1"/>
          </p:cNvSpPr>
          <p:nvPr/>
        </p:nvSpPr>
        <p:spPr bwMode="auto">
          <a:xfrm>
            <a:off x="7696200" y="2362200"/>
            <a:ext cx="7620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2" name="Rectangle 2128"/>
          <p:cNvSpPr>
            <a:spLocks noChangeArrowheads="1"/>
          </p:cNvSpPr>
          <p:nvPr/>
        </p:nvSpPr>
        <p:spPr bwMode="auto">
          <a:xfrm>
            <a:off x="8458200" y="2362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3" name="Rectangle 2129"/>
          <p:cNvSpPr>
            <a:spLocks noChangeArrowheads="1"/>
          </p:cNvSpPr>
          <p:nvPr/>
        </p:nvSpPr>
        <p:spPr bwMode="auto">
          <a:xfrm>
            <a:off x="7010400" y="8382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4" name="Rectangle 2130"/>
          <p:cNvSpPr>
            <a:spLocks noChangeArrowheads="1"/>
          </p:cNvSpPr>
          <p:nvPr/>
        </p:nvSpPr>
        <p:spPr bwMode="auto">
          <a:xfrm>
            <a:off x="7010400" y="1371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6" name="Rectangle 2132"/>
          <p:cNvSpPr>
            <a:spLocks noChangeArrowheads="1"/>
          </p:cNvSpPr>
          <p:nvPr/>
        </p:nvSpPr>
        <p:spPr bwMode="auto">
          <a:xfrm>
            <a:off x="7010400" y="1828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7" name="Rectangle 2133"/>
          <p:cNvSpPr>
            <a:spLocks noChangeArrowheads="1"/>
          </p:cNvSpPr>
          <p:nvPr/>
        </p:nvSpPr>
        <p:spPr bwMode="auto">
          <a:xfrm>
            <a:off x="7010400" y="2895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8" name="Rectangle 2134"/>
          <p:cNvSpPr>
            <a:spLocks noChangeArrowheads="1"/>
          </p:cNvSpPr>
          <p:nvPr/>
        </p:nvSpPr>
        <p:spPr bwMode="auto">
          <a:xfrm>
            <a:off x="7010400" y="3429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79" name="Rectangle 2135"/>
          <p:cNvSpPr>
            <a:spLocks noChangeArrowheads="1"/>
          </p:cNvSpPr>
          <p:nvPr/>
        </p:nvSpPr>
        <p:spPr bwMode="auto">
          <a:xfrm>
            <a:off x="4953000" y="1828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0" name="Rectangle 2136"/>
          <p:cNvSpPr>
            <a:spLocks noChangeArrowheads="1"/>
          </p:cNvSpPr>
          <p:nvPr/>
        </p:nvSpPr>
        <p:spPr bwMode="auto">
          <a:xfrm>
            <a:off x="4953000" y="28956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1" name="Rectangle 2137"/>
          <p:cNvSpPr>
            <a:spLocks noChangeArrowheads="1"/>
          </p:cNvSpPr>
          <p:nvPr/>
        </p:nvSpPr>
        <p:spPr bwMode="auto">
          <a:xfrm>
            <a:off x="4953000" y="3429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2" name="Rectangle 2138"/>
          <p:cNvSpPr>
            <a:spLocks noChangeArrowheads="1"/>
          </p:cNvSpPr>
          <p:nvPr/>
        </p:nvSpPr>
        <p:spPr bwMode="auto">
          <a:xfrm>
            <a:off x="4953000" y="39624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3" name="Rectangle 2139"/>
          <p:cNvSpPr>
            <a:spLocks noChangeArrowheads="1"/>
          </p:cNvSpPr>
          <p:nvPr/>
        </p:nvSpPr>
        <p:spPr bwMode="auto">
          <a:xfrm>
            <a:off x="4953000" y="4495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4" name="Rectangle 2140"/>
          <p:cNvSpPr>
            <a:spLocks noChangeArrowheads="1"/>
          </p:cNvSpPr>
          <p:nvPr/>
        </p:nvSpPr>
        <p:spPr bwMode="auto">
          <a:xfrm>
            <a:off x="4953000" y="49530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5" name="Rectangle 2141"/>
          <p:cNvSpPr>
            <a:spLocks noChangeArrowheads="1"/>
          </p:cNvSpPr>
          <p:nvPr/>
        </p:nvSpPr>
        <p:spPr bwMode="auto">
          <a:xfrm>
            <a:off x="4953000" y="54864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6" name="Rectangle 2142"/>
          <p:cNvSpPr>
            <a:spLocks noChangeArrowheads="1"/>
          </p:cNvSpPr>
          <p:nvPr/>
        </p:nvSpPr>
        <p:spPr bwMode="auto">
          <a:xfrm>
            <a:off x="4953000" y="6019800"/>
            <a:ext cx="685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7" name="Rectangle 2143"/>
          <p:cNvSpPr>
            <a:spLocks noChangeArrowheads="1"/>
          </p:cNvSpPr>
          <p:nvPr/>
        </p:nvSpPr>
        <p:spPr bwMode="auto">
          <a:xfrm>
            <a:off x="4191000" y="4495800"/>
            <a:ext cx="7620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8" name="Rectangle 2144"/>
          <p:cNvSpPr>
            <a:spLocks noChangeArrowheads="1"/>
          </p:cNvSpPr>
          <p:nvPr/>
        </p:nvSpPr>
        <p:spPr bwMode="auto">
          <a:xfrm>
            <a:off x="5638800" y="4495800"/>
            <a:ext cx="6858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89" name="Rectangle 2145"/>
          <p:cNvSpPr>
            <a:spLocks noChangeArrowheads="1"/>
          </p:cNvSpPr>
          <p:nvPr/>
        </p:nvSpPr>
        <p:spPr bwMode="auto">
          <a:xfrm>
            <a:off x="6324600" y="4495800"/>
            <a:ext cx="6858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59491" name="Text Box 2147"/>
          <p:cNvSpPr txBox="1">
            <a:spLocks noChangeArrowheads="1"/>
          </p:cNvSpPr>
          <p:nvPr/>
        </p:nvSpPr>
        <p:spPr bwMode="auto">
          <a:xfrm>
            <a:off x="152400" y="22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>
                <a:latin typeface="Arial" charset="0"/>
              </a:rPr>
              <a:t>1</a:t>
            </a:r>
          </a:p>
        </p:txBody>
      </p:sp>
      <p:sp>
        <p:nvSpPr>
          <p:cNvPr id="59492" name="Text Box 2148"/>
          <p:cNvSpPr txBox="1">
            <a:spLocks noChangeArrowheads="1"/>
          </p:cNvSpPr>
          <p:nvPr/>
        </p:nvSpPr>
        <p:spPr bwMode="auto">
          <a:xfrm>
            <a:off x="2879725" y="232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4</a:t>
            </a:r>
          </a:p>
        </p:txBody>
      </p:sp>
      <p:sp>
        <p:nvSpPr>
          <p:cNvPr id="59493" name="Text Box 2149"/>
          <p:cNvSpPr txBox="1">
            <a:spLocks noChangeArrowheads="1"/>
          </p:cNvSpPr>
          <p:nvPr/>
        </p:nvSpPr>
        <p:spPr bwMode="auto">
          <a:xfrm>
            <a:off x="4175125" y="4419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>
                <a:latin typeface="Arial" charset="0"/>
              </a:rPr>
              <a:t>6</a:t>
            </a:r>
          </a:p>
        </p:txBody>
      </p:sp>
      <p:sp>
        <p:nvSpPr>
          <p:cNvPr id="59494" name="Text Box 2150"/>
          <p:cNvSpPr txBox="1">
            <a:spLocks noChangeArrowheads="1"/>
          </p:cNvSpPr>
          <p:nvPr/>
        </p:nvSpPr>
        <p:spPr bwMode="auto">
          <a:xfrm>
            <a:off x="2803525" y="188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2</a:t>
            </a:r>
          </a:p>
        </p:txBody>
      </p:sp>
      <p:sp>
        <p:nvSpPr>
          <p:cNvPr id="59495" name="Text Box 2151"/>
          <p:cNvSpPr txBox="1">
            <a:spLocks noChangeArrowheads="1"/>
          </p:cNvSpPr>
          <p:nvPr/>
        </p:nvSpPr>
        <p:spPr bwMode="auto">
          <a:xfrm>
            <a:off x="4876800" y="1828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3</a:t>
            </a:r>
          </a:p>
        </p:txBody>
      </p:sp>
      <p:sp>
        <p:nvSpPr>
          <p:cNvPr id="59496" name="Text Box 2152"/>
          <p:cNvSpPr txBox="1">
            <a:spLocks noChangeArrowheads="1"/>
          </p:cNvSpPr>
          <p:nvPr/>
        </p:nvSpPr>
        <p:spPr bwMode="auto">
          <a:xfrm>
            <a:off x="6994525" y="798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latin typeface="Arial" charset="0"/>
              </a:rPr>
              <a:t>5</a:t>
            </a:r>
          </a:p>
        </p:txBody>
      </p:sp>
      <p:sp>
        <p:nvSpPr>
          <p:cNvPr id="59866" name="Text Box 2522"/>
          <p:cNvSpPr txBox="1">
            <a:spLocks noChangeArrowheads="1"/>
          </p:cNvSpPr>
          <p:nvPr/>
        </p:nvSpPr>
        <p:spPr bwMode="auto">
          <a:xfrm>
            <a:off x="288925" y="41751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М</a:t>
            </a:r>
          </a:p>
        </p:txBody>
      </p:sp>
      <p:sp>
        <p:nvSpPr>
          <p:cNvPr id="59867" name="Text Box 2523"/>
          <p:cNvSpPr txBox="1">
            <a:spLocks noChangeArrowheads="1"/>
          </p:cNvSpPr>
          <p:nvPr/>
        </p:nvSpPr>
        <p:spPr bwMode="auto">
          <a:xfrm>
            <a:off x="898525" y="3413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О</a:t>
            </a:r>
          </a:p>
        </p:txBody>
      </p:sp>
      <p:sp>
        <p:nvSpPr>
          <p:cNvPr id="59868" name="Text Box 2524"/>
          <p:cNvSpPr txBox="1">
            <a:spLocks noChangeArrowheads="1"/>
          </p:cNvSpPr>
          <p:nvPr/>
        </p:nvSpPr>
        <p:spPr bwMode="auto">
          <a:xfrm>
            <a:off x="1660525" y="341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С</a:t>
            </a:r>
          </a:p>
        </p:txBody>
      </p:sp>
      <p:sp>
        <p:nvSpPr>
          <p:cNvPr id="59870" name="Text Box 2526"/>
          <p:cNvSpPr txBox="1">
            <a:spLocks noChangeArrowheads="1"/>
          </p:cNvSpPr>
          <p:nvPr/>
        </p:nvSpPr>
        <p:spPr bwMode="auto">
          <a:xfrm>
            <a:off x="2346325" y="341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К</a:t>
            </a:r>
          </a:p>
        </p:txBody>
      </p:sp>
      <p:sp>
        <p:nvSpPr>
          <p:cNvPr id="59871" name="Text Box 2527"/>
          <p:cNvSpPr txBox="1">
            <a:spLocks noChangeArrowheads="1"/>
          </p:cNvSpPr>
          <p:nvPr/>
        </p:nvSpPr>
        <p:spPr bwMode="auto">
          <a:xfrm>
            <a:off x="3032125" y="341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В</a:t>
            </a:r>
          </a:p>
        </p:txBody>
      </p:sp>
      <p:sp>
        <p:nvSpPr>
          <p:cNvPr id="59872" name="Text Box 2528"/>
          <p:cNvSpPr txBox="1">
            <a:spLocks noChangeArrowheads="1"/>
          </p:cNvSpPr>
          <p:nvPr/>
        </p:nvSpPr>
        <p:spPr bwMode="auto">
          <a:xfrm>
            <a:off x="3641725" y="341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А</a:t>
            </a:r>
          </a:p>
        </p:txBody>
      </p:sp>
      <p:sp>
        <p:nvSpPr>
          <p:cNvPr id="59873" name="Text Box 2529"/>
          <p:cNvSpPr txBox="1">
            <a:spLocks noChangeArrowheads="1"/>
          </p:cNvSpPr>
          <p:nvPr/>
        </p:nvSpPr>
        <p:spPr bwMode="auto">
          <a:xfrm>
            <a:off x="212725" y="874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А</a:t>
            </a:r>
          </a:p>
        </p:txBody>
      </p:sp>
      <p:sp>
        <p:nvSpPr>
          <p:cNvPr id="59874" name="Text Box 2530"/>
          <p:cNvSpPr txBox="1">
            <a:spLocks noChangeArrowheads="1"/>
          </p:cNvSpPr>
          <p:nvPr/>
        </p:nvSpPr>
        <p:spPr bwMode="auto">
          <a:xfrm>
            <a:off x="212725" y="1408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С</a:t>
            </a:r>
          </a:p>
        </p:txBody>
      </p:sp>
      <p:sp>
        <p:nvSpPr>
          <p:cNvPr id="59875" name="Text Box 2531"/>
          <p:cNvSpPr txBox="1">
            <a:spLocks noChangeArrowheads="1"/>
          </p:cNvSpPr>
          <p:nvPr/>
        </p:nvSpPr>
        <p:spPr bwMode="auto">
          <a:xfrm>
            <a:off x="212725" y="1865313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Ш</a:t>
            </a:r>
          </a:p>
        </p:txBody>
      </p:sp>
      <p:sp>
        <p:nvSpPr>
          <p:cNvPr id="59876" name="Text Box 2532"/>
          <p:cNvSpPr txBox="1">
            <a:spLocks noChangeArrowheads="1"/>
          </p:cNvSpPr>
          <p:nvPr/>
        </p:nvSpPr>
        <p:spPr bwMode="auto">
          <a:xfrm>
            <a:off x="212725" y="2322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Т</a:t>
            </a:r>
          </a:p>
        </p:txBody>
      </p:sp>
      <p:sp>
        <p:nvSpPr>
          <p:cNvPr id="59877" name="Text Box 2533"/>
          <p:cNvSpPr txBox="1">
            <a:spLocks noChangeArrowheads="1"/>
          </p:cNvSpPr>
          <p:nvPr/>
        </p:nvSpPr>
        <p:spPr bwMode="auto">
          <a:xfrm>
            <a:off x="212725" y="2932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А</a:t>
            </a:r>
          </a:p>
        </p:txBody>
      </p:sp>
      <p:sp>
        <p:nvSpPr>
          <p:cNvPr id="59878" name="Text Box 2534"/>
          <p:cNvSpPr txBox="1">
            <a:spLocks noChangeArrowheads="1"/>
          </p:cNvSpPr>
          <p:nvPr/>
        </p:nvSpPr>
        <p:spPr bwMode="auto">
          <a:xfrm>
            <a:off x="288925" y="3465513"/>
            <a:ext cx="334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Б</a:t>
            </a:r>
          </a:p>
        </p:txBody>
      </p:sp>
      <p:sp>
        <p:nvSpPr>
          <p:cNvPr id="59879" name="Text Box 2535"/>
          <p:cNvSpPr txBox="1">
            <a:spLocks noChangeArrowheads="1"/>
          </p:cNvSpPr>
          <p:nvPr/>
        </p:nvSpPr>
        <p:spPr bwMode="auto">
          <a:xfrm>
            <a:off x="3032125" y="9509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О</a:t>
            </a:r>
          </a:p>
        </p:txBody>
      </p:sp>
      <p:sp>
        <p:nvSpPr>
          <p:cNvPr id="59880" name="Text Box 2536"/>
          <p:cNvSpPr txBox="1">
            <a:spLocks noChangeArrowheads="1"/>
          </p:cNvSpPr>
          <p:nvPr/>
        </p:nvSpPr>
        <p:spPr bwMode="auto">
          <a:xfrm>
            <a:off x="3032125" y="1408113"/>
            <a:ext cx="334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Л</a:t>
            </a:r>
          </a:p>
        </p:txBody>
      </p:sp>
      <p:sp>
        <p:nvSpPr>
          <p:cNvPr id="59881" name="Text Box 2537"/>
          <p:cNvSpPr txBox="1">
            <a:spLocks noChangeArrowheads="1"/>
          </p:cNvSpPr>
          <p:nvPr/>
        </p:nvSpPr>
        <p:spPr bwMode="auto">
          <a:xfrm>
            <a:off x="3032125" y="1865313"/>
            <a:ext cx="30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Г</a:t>
            </a:r>
          </a:p>
        </p:txBody>
      </p:sp>
      <p:sp>
        <p:nvSpPr>
          <p:cNvPr id="59882" name="Text Box 2538"/>
          <p:cNvSpPr txBox="1">
            <a:spLocks noChangeArrowheads="1"/>
          </p:cNvSpPr>
          <p:nvPr/>
        </p:nvSpPr>
        <p:spPr bwMode="auto">
          <a:xfrm>
            <a:off x="3260725" y="255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59883" name="Text Box 2539"/>
          <p:cNvSpPr txBox="1">
            <a:spLocks noChangeArrowheads="1"/>
          </p:cNvSpPr>
          <p:nvPr/>
        </p:nvSpPr>
        <p:spPr bwMode="auto">
          <a:xfrm>
            <a:off x="3070225" y="25066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latin typeface="Arial" charset="0"/>
              </a:rPr>
              <a:t>АА</a:t>
            </a:r>
          </a:p>
        </p:txBody>
      </p:sp>
      <p:sp>
        <p:nvSpPr>
          <p:cNvPr id="59885" name="Text Box 2541"/>
          <p:cNvSpPr txBox="1">
            <a:spLocks noChangeArrowheads="1"/>
          </p:cNvSpPr>
          <p:nvPr/>
        </p:nvSpPr>
        <p:spPr bwMode="auto">
          <a:xfrm>
            <a:off x="3794125" y="2398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С</a:t>
            </a:r>
          </a:p>
        </p:txBody>
      </p:sp>
      <p:sp>
        <p:nvSpPr>
          <p:cNvPr id="59887" name="Text Box 2543"/>
          <p:cNvSpPr txBox="1">
            <a:spLocks noChangeArrowheads="1"/>
          </p:cNvSpPr>
          <p:nvPr/>
        </p:nvSpPr>
        <p:spPr bwMode="auto">
          <a:xfrm>
            <a:off x="4403725" y="24749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Т</a:t>
            </a:r>
          </a:p>
        </p:txBody>
      </p:sp>
      <p:sp>
        <p:nvSpPr>
          <p:cNvPr id="59888" name="Text Box 2544"/>
          <p:cNvSpPr txBox="1">
            <a:spLocks noChangeArrowheads="1"/>
          </p:cNvSpPr>
          <p:nvPr/>
        </p:nvSpPr>
        <p:spPr bwMode="auto">
          <a:xfrm>
            <a:off x="5165725" y="2398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Р</a:t>
            </a:r>
          </a:p>
        </p:txBody>
      </p:sp>
      <p:sp>
        <p:nvSpPr>
          <p:cNvPr id="59890" name="Text Box 2546"/>
          <p:cNvSpPr txBox="1">
            <a:spLocks noChangeArrowheads="1"/>
          </p:cNvSpPr>
          <p:nvPr/>
        </p:nvSpPr>
        <p:spPr bwMode="auto">
          <a:xfrm>
            <a:off x="5851525" y="24749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А</a:t>
            </a:r>
          </a:p>
        </p:txBody>
      </p:sp>
      <p:sp>
        <p:nvSpPr>
          <p:cNvPr id="59891" name="Text Box 2547"/>
          <p:cNvSpPr txBox="1">
            <a:spLocks noChangeArrowheads="1"/>
          </p:cNvSpPr>
          <p:nvPr/>
        </p:nvSpPr>
        <p:spPr bwMode="auto">
          <a:xfrm>
            <a:off x="6537325" y="2398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Х</a:t>
            </a:r>
          </a:p>
        </p:txBody>
      </p:sp>
      <p:sp>
        <p:nvSpPr>
          <p:cNvPr id="59892" name="Text Box 2548"/>
          <p:cNvSpPr txBox="1">
            <a:spLocks noChangeArrowheads="1"/>
          </p:cNvSpPr>
          <p:nvPr/>
        </p:nvSpPr>
        <p:spPr bwMode="auto">
          <a:xfrm>
            <a:off x="7299325" y="2398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А</a:t>
            </a:r>
          </a:p>
        </p:txBody>
      </p:sp>
      <p:sp>
        <p:nvSpPr>
          <p:cNvPr id="59893" name="Text Box 2549"/>
          <p:cNvSpPr txBox="1">
            <a:spLocks noChangeArrowheads="1"/>
          </p:cNvSpPr>
          <p:nvPr/>
        </p:nvSpPr>
        <p:spPr bwMode="auto">
          <a:xfrm>
            <a:off x="7985125" y="2398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Н</a:t>
            </a:r>
          </a:p>
        </p:txBody>
      </p:sp>
      <p:sp>
        <p:nvSpPr>
          <p:cNvPr id="59894" name="Text Box 2550"/>
          <p:cNvSpPr txBox="1">
            <a:spLocks noChangeArrowheads="1"/>
          </p:cNvSpPr>
          <p:nvPr/>
        </p:nvSpPr>
        <p:spPr bwMode="auto">
          <a:xfrm>
            <a:off x="8670925" y="2398713"/>
            <a:ext cx="334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Ь</a:t>
            </a:r>
          </a:p>
        </p:txBody>
      </p:sp>
      <p:sp>
        <p:nvSpPr>
          <p:cNvPr id="59895" name="Text Box 2551"/>
          <p:cNvSpPr txBox="1">
            <a:spLocks noChangeArrowheads="1"/>
          </p:cNvSpPr>
          <p:nvPr/>
        </p:nvSpPr>
        <p:spPr bwMode="auto">
          <a:xfrm>
            <a:off x="7223125" y="8747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К</a:t>
            </a:r>
          </a:p>
        </p:txBody>
      </p:sp>
      <p:sp>
        <p:nvSpPr>
          <p:cNvPr id="59896" name="Text Box 2552"/>
          <p:cNvSpPr txBox="1">
            <a:spLocks noChangeArrowheads="1"/>
          </p:cNvSpPr>
          <p:nvPr/>
        </p:nvSpPr>
        <p:spPr bwMode="auto">
          <a:xfrm>
            <a:off x="7299325" y="13319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А</a:t>
            </a:r>
          </a:p>
        </p:txBody>
      </p:sp>
      <p:sp>
        <p:nvSpPr>
          <p:cNvPr id="59897" name="Text Box 2553"/>
          <p:cNvSpPr txBox="1">
            <a:spLocks noChangeArrowheads="1"/>
          </p:cNvSpPr>
          <p:nvPr/>
        </p:nvSpPr>
        <p:spPr bwMode="auto">
          <a:xfrm>
            <a:off x="7299325" y="1865313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З</a:t>
            </a:r>
          </a:p>
        </p:txBody>
      </p:sp>
      <p:sp>
        <p:nvSpPr>
          <p:cNvPr id="59898" name="Text Box 2554"/>
          <p:cNvSpPr txBox="1">
            <a:spLocks noChangeArrowheads="1"/>
          </p:cNvSpPr>
          <p:nvPr/>
        </p:nvSpPr>
        <p:spPr bwMode="auto">
          <a:xfrm>
            <a:off x="7070725" y="3008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>
              <a:latin typeface="Arial" charset="0"/>
            </a:endParaRPr>
          </a:p>
        </p:txBody>
      </p:sp>
      <p:sp>
        <p:nvSpPr>
          <p:cNvPr id="59899" name="Text Box 2555"/>
          <p:cNvSpPr txBox="1">
            <a:spLocks noChangeArrowheads="1"/>
          </p:cNvSpPr>
          <p:nvPr/>
        </p:nvSpPr>
        <p:spPr bwMode="auto">
          <a:xfrm>
            <a:off x="7299325" y="2932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Н</a:t>
            </a:r>
          </a:p>
        </p:txBody>
      </p:sp>
      <p:sp>
        <p:nvSpPr>
          <p:cNvPr id="59900" name="Text Box 2556"/>
          <p:cNvSpPr txBox="1">
            <a:spLocks noChangeArrowheads="1"/>
          </p:cNvSpPr>
          <p:nvPr/>
        </p:nvSpPr>
        <p:spPr bwMode="auto">
          <a:xfrm>
            <a:off x="7223125" y="3465513"/>
            <a:ext cx="334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Ь</a:t>
            </a:r>
          </a:p>
        </p:txBody>
      </p:sp>
      <p:sp>
        <p:nvSpPr>
          <p:cNvPr id="59901" name="Text Box 2557"/>
          <p:cNvSpPr txBox="1">
            <a:spLocks noChangeArrowheads="1"/>
          </p:cNvSpPr>
          <p:nvPr/>
        </p:nvSpPr>
        <p:spPr bwMode="auto">
          <a:xfrm>
            <a:off x="5165725" y="1865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П</a:t>
            </a:r>
          </a:p>
        </p:txBody>
      </p:sp>
      <p:sp>
        <p:nvSpPr>
          <p:cNvPr id="59902" name="Text Box 2558"/>
          <p:cNvSpPr txBox="1">
            <a:spLocks noChangeArrowheads="1"/>
          </p:cNvSpPr>
          <p:nvPr/>
        </p:nvSpPr>
        <p:spPr bwMode="auto">
          <a:xfrm>
            <a:off x="5165725" y="29321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О</a:t>
            </a:r>
          </a:p>
        </p:txBody>
      </p:sp>
      <p:sp>
        <p:nvSpPr>
          <p:cNvPr id="59903" name="Text Box 2559"/>
          <p:cNvSpPr txBox="1">
            <a:spLocks noChangeArrowheads="1"/>
          </p:cNvSpPr>
          <p:nvPr/>
        </p:nvSpPr>
        <p:spPr bwMode="auto">
          <a:xfrm>
            <a:off x="5165725" y="34655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П</a:t>
            </a:r>
          </a:p>
        </p:txBody>
      </p:sp>
      <p:sp>
        <p:nvSpPr>
          <p:cNvPr id="59904" name="Text Box 2560"/>
          <p:cNvSpPr txBox="1">
            <a:spLocks noChangeArrowheads="1"/>
          </p:cNvSpPr>
          <p:nvPr/>
        </p:nvSpPr>
        <p:spPr bwMode="auto">
          <a:xfrm>
            <a:off x="5165725" y="39989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О</a:t>
            </a:r>
          </a:p>
        </p:txBody>
      </p:sp>
      <p:sp>
        <p:nvSpPr>
          <p:cNvPr id="59906" name="Text Box 2562"/>
          <p:cNvSpPr txBox="1">
            <a:spLocks noChangeArrowheads="1"/>
          </p:cNvSpPr>
          <p:nvPr/>
        </p:nvSpPr>
        <p:spPr bwMode="auto">
          <a:xfrm>
            <a:off x="5241925" y="4532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Р</a:t>
            </a:r>
          </a:p>
        </p:txBody>
      </p:sp>
      <p:sp>
        <p:nvSpPr>
          <p:cNvPr id="59907" name="Text Box 2563"/>
          <p:cNvSpPr txBox="1">
            <a:spLocks noChangeArrowheads="1"/>
          </p:cNvSpPr>
          <p:nvPr/>
        </p:nvSpPr>
        <p:spPr bwMode="auto">
          <a:xfrm>
            <a:off x="5165725" y="5065713"/>
            <a:ext cx="354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Ц</a:t>
            </a:r>
          </a:p>
        </p:txBody>
      </p:sp>
      <p:sp>
        <p:nvSpPr>
          <p:cNvPr id="59908" name="Text Box 2564"/>
          <p:cNvSpPr txBox="1">
            <a:spLocks noChangeArrowheads="1"/>
          </p:cNvSpPr>
          <p:nvPr/>
        </p:nvSpPr>
        <p:spPr bwMode="auto">
          <a:xfrm>
            <a:off x="5105400" y="55229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И</a:t>
            </a:r>
          </a:p>
        </p:txBody>
      </p:sp>
      <p:sp>
        <p:nvSpPr>
          <p:cNvPr id="59909" name="Text Box 2565"/>
          <p:cNvSpPr txBox="1">
            <a:spLocks noChangeArrowheads="1"/>
          </p:cNvSpPr>
          <p:nvPr/>
        </p:nvSpPr>
        <p:spPr bwMode="auto">
          <a:xfrm>
            <a:off x="5165725" y="5980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Я</a:t>
            </a:r>
          </a:p>
        </p:txBody>
      </p:sp>
      <p:sp>
        <p:nvSpPr>
          <p:cNvPr id="59910" name="Text Box 2566"/>
          <p:cNvSpPr txBox="1">
            <a:spLocks noChangeArrowheads="1"/>
          </p:cNvSpPr>
          <p:nvPr/>
        </p:nvSpPr>
        <p:spPr bwMode="auto">
          <a:xfrm>
            <a:off x="4479925" y="45720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59911" name="Text Box 2567"/>
          <p:cNvSpPr txBox="1">
            <a:spLocks noChangeArrowheads="1"/>
          </p:cNvSpPr>
          <p:nvPr/>
        </p:nvSpPr>
        <p:spPr bwMode="auto">
          <a:xfrm>
            <a:off x="5927725" y="45323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О</a:t>
            </a:r>
          </a:p>
        </p:txBody>
      </p:sp>
      <p:sp>
        <p:nvSpPr>
          <p:cNvPr id="59912" name="Text Box 2568"/>
          <p:cNvSpPr txBox="1">
            <a:spLocks noChangeArrowheads="1"/>
          </p:cNvSpPr>
          <p:nvPr/>
        </p:nvSpPr>
        <p:spPr bwMode="auto">
          <a:xfrm>
            <a:off x="6537325" y="453231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  <a:latin typeface="Arial" charset="0"/>
              </a:rPr>
              <a:t>К</a:t>
            </a:r>
          </a:p>
        </p:txBody>
      </p:sp>
      <p:sp>
        <p:nvSpPr>
          <p:cNvPr id="59913" name="Text Box 2569"/>
          <p:cNvSpPr txBox="1">
            <a:spLocks noChangeArrowheads="1"/>
          </p:cNvSpPr>
          <p:nvPr/>
        </p:nvSpPr>
        <p:spPr bwMode="auto">
          <a:xfrm>
            <a:off x="3108325" y="2393950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i-main-pic" descr="Картинка 15 из 8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Image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576638"/>
            <a:ext cx="48006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472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Берегите природу!</a:t>
            </a:r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2128838" y="1066800"/>
            <a:ext cx="648176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Берегите нашу страну!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65442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t-RU" sz="3200"/>
              <a:t>Не так уж много</a:t>
            </a:r>
          </a:p>
          <a:p>
            <a:pPr algn="l"/>
            <a:r>
              <a:rPr lang="tt-RU" sz="3200"/>
              <a:t> есть на Земле таких красот</a:t>
            </a:r>
            <a:r>
              <a:rPr lang="tt-RU"/>
              <a:t>,</a:t>
            </a:r>
            <a:r>
              <a:rPr lang="ru-RU"/>
              <a:t> </a:t>
            </a:r>
          </a:p>
          <a:p>
            <a:pPr algn="l"/>
            <a:r>
              <a:rPr lang="ru-RU" sz="3200"/>
              <a:t>как наша Волга- матушка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715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Домашнее задание</a:t>
            </a:r>
          </a:p>
        </p:txBody>
      </p:sp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914400" y="1905000"/>
            <a:ext cx="69342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Написать отзыв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путешествии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295400" y="2743200"/>
            <a:ext cx="2971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Москва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Астрахань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243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Казань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295400" y="4038600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Самара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7620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 связаны между собой эти города: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rou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724400" y="685800"/>
            <a:ext cx="373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Тема  урока :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3886200" y="1676400"/>
            <a:ext cx="487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"Математическая география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5943600" y="2971800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или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2895600" y="38862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Путешествие по Волге Москва-Астрахань"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3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0" y="357188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latin typeface="Arial" charset="0"/>
              </a:rPr>
              <a:t>Теплоход </a:t>
            </a:r>
          </a:p>
          <a:p>
            <a:r>
              <a:rPr lang="ru-RU" sz="2400" b="1">
                <a:latin typeface="Arial" charset="0"/>
              </a:rPr>
              <a:t>«Нижний Новгород»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011238" y="2576513"/>
            <a:ext cx="7121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000" b="1">
                <a:latin typeface="Arial" charset="0"/>
                <a:ea typeface="Times New Roman" pitchFamily="18" charset="0"/>
                <a:cs typeface="Arial" charset="0"/>
              </a:rPr>
              <a:t>Задача 1</a:t>
            </a:r>
            <a:endParaRPr lang="ru-RU" sz="2000">
              <a:latin typeface="Arial" charset="0"/>
              <a:ea typeface="Times New Roman" pitchFamily="18" charset="0"/>
              <a:cs typeface="Arial" charset="0"/>
            </a:endParaRPr>
          </a:p>
          <a:p>
            <a:pPr algn="l" eaLnBrk="0" hangingPunct="0"/>
            <a:r>
              <a:rPr lang="ru-RU" sz="2000">
                <a:latin typeface="Arial" charset="0"/>
                <a:ea typeface="Times New Roman" pitchFamily="18" charset="0"/>
                <a:cs typeface="Arial" charset="0"/>
              </a:rPr>
              <a:t>Определить стоимость 11-дневного круиза  Москва-Астрахань для следующих вариантов:</a:t>
            </a:r>
          </a:p>
        </p:txBody>
      </p:sp>
      <p:graphicFrame>
        <p:nvGraphicFramePr>
          <p:cNvPr id="38977" name="Group 65"/>
          <p:cNvGraphicFramePr>
            <a:graphicFrameLocks noGrp="1"/>
          </p:cNvGraphicFramePr>
          <p:nvPr/>
        </p:nvGraphicFramePr>
        <p:xfrm>
          <a:off x="762000" y="3581400"/>
          <a:ext cx="7065963" cy="1570355"/>
        </p:xfrm>
        <a:graphic>
          <a:graphicData uri="http://schemas.openxmlformats.org/drawingml/2006/table">
            <a:tbl>
              <a:tblPr/>
              <a:tblGrid>
                <a:gridCol w="1766888"/>
                <a:gridCol w="1766887"/>
                <a:gridCol w="1760538"/>
                <a:gridCol w="177165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(Москва)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(Казань)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(Саратов)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IV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(Астрахань)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Семья из 2-х взрослых 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 1 ребенка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Семья из 2-х взрослых 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2-х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Семья  один взрослый 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2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Семья из 3-х взрослых 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1 ребенка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71" name="Rectangle 59"/>
          <p:cNvSpPr>
            <a:spLocks noChangeArrowheads="1"/>
          </p:cNvSpPr>
          <p:nvPr/>
        </p:nvSpPr>
        <p:spPr bwMode="auto">
          <a:xfrm>
            <a:off x="1447800" y="5067300"/>
            <a:ext cx="50165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>
                <a:latin typeface="Arial" charset="0"/>
                <a:ea typeface="Times New Roman" pitchFamily="18" charset="0"/>
                <a:cs typeface="Arial" charset="0"/>
              </a:rPr>
              <a:t>Компания предоставляет следующие скидки:</a:t>
            </a:r>
          </a:p>
          <a:p>
            <a:pPr algn="l" eaLnBrk="0" hangingPunct="0"/>
            <a:r>
              <a:rPr lang="ru-RU">
                <a:latin typeface="Arial" charset="0"/>
                <a:ea typeface="Times New Roman" pitchFamily="18" charset="0"/>
                <a:cs typeface="Arial" charset="0"/>
              </a:rPr>
              <a:t>А) за раннее бронирование – 10%;</a:t>
            </a:r>
          </a:p>
          <a:p>
            <a:pPr algn="l" eaLnBrk="0" hangingPunct="0"/>
            <a:r>
              <a:rPr lang="ru-RU">
                <a:latin typeface="Arial" charset="0"/>
                <a:ea typeface="Times New Roman" pitchFamily="18" charset="0"/>
                <a:cs typeface="Arial" charset="0"/>
              </a:rPr>
              <a:t>Б) постоянным клиентам - 5%;</a:t>
            </a:r>
          </a:p>
          <a:p>
            <a:pPr algn="l" eaLnBrk="0" hangingPunct="0"/>
            <a:r>
              <a:rPr lang="ru-RU">
                <a:latin typeface="Arial" charset="0"/>
                <a:ea typeface="Times New Roman" pitchFamily="18" charset="0"/>
                <a:cs typeface="Arial" charset="0"/>
              </a:rPr>
              <a:t>В) детям – 15% - учтены в прайс-листе.</a:t>
            </a:r>
          </a:p>
          <a:p>
            <a:pPr algn="l" eaLnBrk="0" hangingPunct="0"/>
            <a:r>
              <a:rPr lang="ru-RU">
                <a:latin typeface="Arial" charset="0"/>
                <a:ea typeface="Times New Roman" pitchFamily="18" charset="0"/>
                <a:cs typeface="Arial" charset="0"/>
              </a:rPr>
              <a:t>Скидки суммируются.</a:t>
            </a:r>
          </a:p>
          <a:p>
            <a:pPr algn="l" eaLnBrk="0" hangingPunct="0"/>
            <a:r>
              <a:rPr lang="ru-RU">
                <a:latin typeface="Arial" charset="0"/>
                <a:ea typeface="Times New Roman" pitchFamily="18" charset="0"/>
                <a:cs typeface="Arial" charset="0"/>
              </a:rPr>
              <a:t>Прайс-лист компании прилагается</a:t>
            </a:r>
          </a:p>
          <a:p>
            <a:pPr algn="l" eaLnBrk="0" hangingPunct="0"/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0_d577_3f2c3756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канал им.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vid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820400" cy="6858000"/>
          </a:xfrm>
          <a:prstGeom prst="rect">
            <a:avLst/>
          </a:prstGeom>
          <a:noFill/>
        </p:spPr>
      </p:pic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3429000" y="-228600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плёс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ples_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579</TotalTime>
  <Words>1194</Words>
  <Application>Microsoft Office PowerPoint</Application>
  <PresentationFormat>Экран (4:3)</PresentationFormat>
  <Paragraphs>267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Tahoma</vt:lpstr>
      <vt:lpstr>Wingdings</vt:lpstr>
      <vt:lpstr>Times New Roman</vt:lpstr>
      <vt:lpstr>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15</cp:revision>
  <cp:lastPrinted>1601-01-01T00:00:00Z</cp:lastPrinted>
  <dcterms:created xsi:type="dcterms:W3CDTF">1601-01-01T00:00:00Z</dcterms:created>
  <dcterms:modified xsi:type="dcterms:W3CDTF">2013-04-03T18:16:21Z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