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4" r:id="rId8"/>
    <p:sldId id="263" r:id="rId9"/>
    <p:sldId id="259"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582"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06.11.2010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06.11.2010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06.11.2010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06.11.2010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06.11.2010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06.11.2010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06.11.2010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06.11.2010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06.11.2010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06.11.2010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06.11.2010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06.11.2010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tatic.consumer.es/www/imgs/2008/11/petroleras01.jpg" TargetMode="External"/><Relationship Id="rId3" Type="http://schemas.openxmlformats.org/officeDocument/2006/relationships/image" Target="../media/image1.jpeg"/><Relationship Id="rId7" Type="http://schemas.openxmlformats.org/officeDocument/2006/relationships/image" Target="../media/image3.jpeg"/><Relationship Id="rId2" Type="http://schemas.openxmlformats.org/officeDocument/2006/relationships/hyperlink" Target="http://img-fotki.yandex.ru/get/3207/blaginina2007.f/0_1c998_d0f0c89b_XL" TargetMode="External"/><Relationship Id="rId1" Type="http://schemas.openxmlformats.org/officeDocument/2006/relationships/slideLayout" Target="../slideLayouts/slideLayout7.xml"/><Relationship Id="rId6" Type="http://schemas.openxmlformats.org/officeDocument/2006/relationships/hyperlink" Target="http://dic.academic.ru/pictures/bse/jpg/0242230635.jpg" TargetMode="External"/><Relationship Id="rId11" Type="http://schemas.openxmlformats.org/officeDocument/2006/relationships/slide" Target="slide11.xml"/><Relationship Id="rId5" Type="http://schemas.openxmlformats.org/officeDocument/2006/relationships/image" Target="../media/image2.jpeg"/><Relationship Id="rId10" Type="http://schemas.openxmlformats.org/officeDocument/2006/relationships/image" Target="../media/image5.jpeg"/><Relationship Id="rId4" Type="http://schemas.openxmlformats.org/officeDocument/2006/relationships/hyperlink" Target="http://ww.topglobus.ru/big-photo/chad-7.jpg" TargetMode="External"/><Relationship Id="rId9"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hrono.info/img/portrety/yunker_vv.jpg" TargetMode="External"/><Relationship Id="rId1" Type="http://schemas.openxmlformats.org/officeDocument/2006/relationships/slideLayout" Target="../slideLayouts/slideLayout7.xml"/><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mycityua.com/upload/import/2009/03/25/612375.jpg" TargetMode="External"/><Relationship Id="rId1" Type="http://schemas.openxmlformats.org/officeDocument/2006/relationships/slideLayout" Target="../slideLayouts/slideLayout7.xml"/><Relationship Id="rId4" Type="http://schemas.openxmlformats.org/officeDocument/2006/relationships/slide" Target="slide1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atlas1940.narod.ru/atlas_045.JPG" TargetMode="External"/><Relationship Id="rId1" Type="http://schemas.openxmlformats.org/officeDocument/2006/relationships/slideLayout" Target="../slideLayouts/slideLayout7.xml"/><Relationship Id="rId4" Type="http://schemas.openxmlformats.org/officeDocument/2006/relationships/slide" Target="slide13.xml"/></Relationships>
</file>

<file path=ppt/slides/_rels/slide13.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0.tqn.com/d/goafrica/1/0/N/3/topographyafrica.jpg"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0.tqn.com/d/goafrica/1/0/N/3/topographyafrica.jpg"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travelpod.com/users/kamyp/9.1264269595.the-mountains-6.jpg" TargetMode="Externa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hyperlink" Target="http://www.karibu-africa.ru/upload/gallery/858/7857.jpg" TargetMode="External"/></Relationships>
</file>

<file path=ppt/slides/_rels/slide2.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slide" Target="slide4.xml"/><Relationship Id="rId7" Type="http://schemas.openxmlformats.org/officeDocument/2006/relationships/slide" Target="slide9.xml"/><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slide" Target="slide7.xml"/><Relationship Id="rId5" Type="http://schemas.openxmlformats.org/officeDocument/2006/relationships/slide" Target="slide6.xml"/><Relationship Id="rId10" Type="http://schemas.openxmlformats.org/officeDocument/2006/relationships/slide" Target="slide1.xml"/><Relationship Id="rId4" Type="http://schemas.openxmlformats.org/officeDocument/2006/relationships/slide" Target="slide5.xml"/><Relationship Id="rId9" Type="http://schemas.openxmlformats.org/officeDocument/2006/relationships/slide" Target="slide10.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belpokupki.ru/upload/iblock/e9a1418e0e0080c7c777d1c7f5ca00ec/1.jpg" TargetMode="External"/><Relationship Id="rId1" Type="http://schemas.openxmlformats.org/officeDocument/2006/relationships/slideLayout" Target="../slideLayouts/slideLayout7.xml"/><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copypast.ru/uploads/posts/thumbs/1240576338_map2.jpg" TargetMode="External"/><Relationship Id="rId1" Type="http://schemas.openxmlformats.org/officeDocument/2006/relationships/slideLayout" Target="../slideLayouts/slideLayout7.xml"/><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copypast.ru/uploads/posts/thumbs/1240576338_map2.jpg" TargetMode="External"/><Relationship Id="rId1" Type="http://schemas.openxmlformats.org/officeDocument/2006/relationships/slideLayout" Target="../slideLayouts/slideLayout7.xml"/><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hyperlink" Target="http://daisy.jrwang.com/slave.1.gif" TargetMode="External"/><Relationship Id="rId1" Type="http://schemas.openxmlformats.org/officeDocument/2006/relationships/slideLayout" Target="../slideLayouts/slideLayout7.xml"/><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outdoors.ru/book/dl/dl0-1.jpg" TargetMode="External"/><Relationship Id="rId1" Type="http://schemas.openxmlformats.org/officeDocument/2006/relationships/slideLayout" Target="../slideLayouts/slideLayout7.xml"/><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Картинка 3 из 639">
            <a:hlinkClick r:id="rId2"/>
          </p:cNvPr>
          <p:cNvPicPr>
            <a:picLocks noChangeAspect="1" noChangeArrowheads="1"/>
          </p:cNvPicPr>
          <p:nvPr/>
        </p:nvPicPr>
        <p:blipFill>
          <a:blip r:embed="rId3"/>
          <a:srcRect/>
          <a:stretch>
            <a:fillRect/>
          </a:stretch>
        </p:blipFill>
        <p:spPr bwMode="auto">
          <a:xfrm>
            <a:off x="1" y="0"/>
            <a:ext cx="4572000" cy="3429000"/>
          </a:xfrm>
          <a:prstGeom prst="rect">
            <a:avLst/>
          </a:prstGeom>
          <a:noFill/>
        </p:spPr>
      </p:pic>
      <p:pic>
        <p:nvPicPr>
          <p:cNvPr id="1030" name="Picture 6" descr="Картинка 7 из 1718">
            <a:hlinkClick r:id="rId4"/>
          </p:cNvPr>
          <p:cNvPicPr>
            <a:picLocks noChangeAspect="1" noChangeArrowheads="1"/>
          </p:cNvPicPr>
          <p:nvPr/>
        </p:nvPicPr>
        <p:blipFill>
          <a:blip r:embed="rId5"/>
          <a:srcRect/>
          <a:stretch>
            <a:fillRect/>
          </a:stretch>
        </p:blipFill>
        <p:spPr bwMode="auto">
          <a:xfrm>
            <a:off x="4572000" y="0"/>
            <a:ext cx="4572000" cy="3429000"/>
          </a:xfrm>
          <a:prstGeom prst="rect">
            <a:avLst/>
          </a:prstGeom>
          <a:noFill/>
        </p:spPr>
      </p:pic>
      <p:pic>
        <p:nvPicPr>
          <p:cNvPr id="1032" name="Picture 8" descr="Картинка 1 из 18">
            <a:hlinkClick r:id="rId6"/>
          </p:cNvPr>
          <p:cNvPicPr>
            <a:picLocks noChangeAspect="1" noChangeArrowheads="1"/>
          </p:cNvPicPr>
          <p:nvPr/>
        </p:nvPicPr>
        <p:blipFill>
          <a:blip r:embed="rId7"/>
          <a:srcRect/>
          <a:stretch>
            <a:fillRect/>
          </a:stretch>
        </p:blipFill>
        <p:spPr bwMode="auto">
          <a:xfrm>
            <a:off x="0" y="3429000"/>
            <a:ext cx="4572000" cy="3429000"/>
          </a:xfrm>
          <a:prstGeom prst="rect">
            <a:avLst/>
          </a:prstGeom>
          <a:noFill/>
        </p:spPr>
      </p:pic>
      <p:pic>
        <p:nvPicPr>
          <p:cNvPr id="1034" name="Picture 10" descr="Картинка 85 из 219">
            <a:hlinkClick r:id="rId8"/>
          </p:cNvPr>
          <p:cNvPicPr>
            <a:picLocks noChangeAspect="1" noChangeArrowheads="1"/>
          </p:cNvPicPr>
          <p:nvPr/>
        </p:nvPicPr>
        <p:blipFill>
          <a:blip r:embed="rId9"/>
          <a:srcRect/>
          <a:stretch>
            <a:fillRect/>
          </a:stretch>
        </p:blipFill>
        <p:spPr bwMode="auto">
          <a:xfrm>
            <a:off x="4572000" y="3429000"/>
            <a:ext cx="4572000" cy="3429000"/>
          </a:xfrm>
          <a:prstGeom prst="rect">
            <a:avLst/>
          </a:prstGeom>
          <a:noFill/>
        </p:spPr>
      </p:pic>
      <p:sp>
        <p:nvSpPr>
          <p:cNvPr id="7" name="TextBox 6"/>
          <p:cNvSpPr txBox="1"/>
          <p:nvPr/>
        </p:nvSpPr>
        <p:spPr>
          <a:xfrm>
            <a:off x="0" y="2643182"/>
            <a:ext cx="9144000" cy="1938992"/>
          </a:xfrm>
          <a:prstGeom prst="rect">
            <a:avLst/>
          </a:prstGeom>
          <a:blipFill>
            <a:blip r:embed="rId10"/>
            <a:tile tx="0" ty="0" sx="100000" sy="100000" flip="none" algn="tl"/>
          </a:blipFill>
        </p:spPr>
        <p:txBody>
          <a:bodyPr wrap="square" rtlCol="0">
            <a:spAutoFit/>
          </a:bodyPr>
          <a:lstStyle/>
          <a:p>
            <a:pPr algn="just"/>
            <a:r>
              <a:rPr lang="ru-RU" sz="6000" b="1" dirty="0" smtClean="0">
                <a:solidFill>
                  <a:schemeClr val="bg1"/>
                </a:solidFill>
              </a:rPr>
              <a:t>Рельеф и полезные ископаемые Африки</a:t>
            </a:r>
            <a:endParaRPr lang="ru-RU" sz="6000" b="1" dirty="0">
              <a:solidFill>
                <a:schemeClr val="bg1"/>
              </a:solidFill>
            </a:endParaRPr>
          </a:p>
        </p:txBody>
      </p:sp>
      <p:sp>
        <p:nvSpPr>
          <p:cNvPr id="8" name="Управляющая кнопка: далее 7">
            <a:hlinkClick r:id="rId11" action="ppaction://hlinksldjump" highlightClick="1"/>
          </p:cNvPr>
          <p:cNvSpPr/>
          <p:nvPr/>
        </p:nvSpPr>
        <p:spPr>
          <a:xfrm>
            <a:off x="7858148" y="3786190"/>
            <a:ext cx="1285852" cy="78581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Картинка 1 из 47">
            <a:hlinkClick r:id="rId2"/>
          </p:cNvPr>
          <p:cNvPicPr>
            <a:picLocks noChangeAspect="1" noChangeArrowheads="1"/>
          </p:cNvPicPr>
          <p:nvPr/>
        </p:nvPicPr>
        <p:blipFill>
          <a:blip r:embed="rId3"/>
          <a:srcRect/>
          <a:stretch>
            <a:fillRect/>
          </a:stretch>
        </p:blipFill>
        <p:spPr bwMode="auto">
          <a:xfrm>
            <a:off x="0" y="-1"/>
            <a:ext cx="5000628" cy="6908243"/>
          </a:xfrm>
          <a:prstGeom prst="rect">
            <a:avLst/>
          </a:prstGeom>
          <a:noFill/>
        </p:spPr>
      </p:pic>
      <p:sp>
        <p:nvSpPr>
          <p:cNvPr id="3" name="TextBox 2"/>
          <p:cNvSpPr txBox="1"/>
          <p:nvPr/>
        </p:nvSpPr>
        <p:spPr>
          <a:xfrm>
            <a:off x="5000628" y="0"/>
            <a:ext cx="4143372" cy="6124754"/>
          </a:xfrm>
          <a:prstGeom prst="rect">
            <a:avLst/>
          </a:prstGeom>
          <a:noFill/>
        </p:spPr>
        <p:txBody>
          <a:bodyPr wrap="square" rtlCol="0">
            <a:spAutoFit/>
          </a:bodyPr>
          <a:lstStyle/>
          <a:p>
            <a:pPr algn="just"/>
            <a:r>
              <a:rPr lang="ru-RU" sz="2800" dirty="0" smtClean="0"/>
              <a:t>Проведя несколько лет среди племен </a:t>
            </a:r>
            <a:r>
              <a:rPr lang="ru-RU" sz="2800" dirty="0" err="1" smtClean="0"/>
              <a:t>ньям-ньям</a:t>
            </a:r>
            <a:r>
              <a:rPr lang="ru-RU" sz="2800" dirty="0" smtClean="0"/>
              <a:t> и </a:t>
            </a:r>
            <a:r>
              <a:rPr lang="ru-RU" sz="2800" dirty="0" err="1" smtClean="0"/>
              <a:t>мангбатту</a:t>
            </a:r>
            <a:r>
              <a:rPr lang="ru-RU" sz="2800" dirty="0" smtClean="0"/>
              <a:t>,  это русский путешественник составил словари десяти негритянских племен, собрал большую этнографическую коллекцию, ценнейшие коллекции растений и животных Африки, открыл неизвестного тогда науке зверя - шерстокрыла.</a:t>
            </a:r>
            <a:endParaRPr lang="ru-RU" sz="2800" dirty="0"/>
          </a:p>
        </p:txBody>
      </p:sp>
      <p:sp>
        <p:nvSpPr>
          <p:cNvPr id="4" name="Управляющая кнопка: далее 3">
            <a:hlinkClick r:id="rId4" action="ppaction://hlinksldjump" highlightClick="1"/>
          </p:cNvPr>
          <p:cNvSpPr/>
          <p:nvPr/>
        </p:nvSpPr>
        <p:spPr>
          <a:xfrm>
            <a:off x="7143768" y="5929330"/>
            <a:ext cx="2000232" cy="92867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Картинка 2 из 21">
            <a:hlinkClick r:id="rId2"/>
          </p:cNvPr>
          <p:cNvPicPr>
            <a:picLocks noChangeAspect="1" noChangeArrowheads="1"/>
          </p:cNvPicPr>
          <p:nvPr/>
        </p:nvPicPr>
        <p:blipFill>
          <a:blip r:embed="rId3"/>
          <a:srcRect/>
          <a:stretch>
            <a:fillRect/>
          </a:stretch>
        </p:blipFill>
        <p:spPr bwMode="auto">
          <a:xfrm>
            <a:off x="0" y="0"/>
            <a:ext cx="4572000" cy="6884412"/>
          </a:xfrm>
          <a:prstGeom prst="rect">
            <a:avLst/>
          </a:prstGeom>
          <a:noFill/>
        </p:spPr>
      </p:pic>
      <p:sp>
        <p:nvSpPr>
          <p:cNvPr id="3" name="TextBox 2"/>
          <p:cNvSpPr txBox="1"/>
          <p:nvPr/>
        </p:nvSpPr>
        <p:spPr>
          <a:xfrm>
            <a:off x="4572000" y="0"/>
            <a:ext cx="4572000" cy="6124754"/>
          </a:xfrm>
          <a:prstGeom prst="rect">
            <a:avLst/>
          </a:prstGeom>
          <a:noFill/>
        </p:spPr>
        <p:txBody>
          <a:bodyPr wrap="square" rtlCol="0">
            <a:spAutoFit/>
          </a:bodyPr>
          <a:lstStyle/>
          <a:p>
            <a:pPr marL="342900" indent="-342900" algn="just"/>
            <a:r>
              <a:rPr lang="ru-RU" sz="2800" b="1" dirty="0" smtClean="0"/>
              <a:t>Работа с картой «Строение земной коры»</a:t>
            </a:r>
          </a:p>
          <a:p>
            <a:pPr marL="342900" indent="-342900" algn="just">
              <a:buFont typeface="+mj-lt"/>
              <a:buAutoNum type="arabicPeriod"/>
            </a:pPr>
            <a:r>
              <a:rPr lang="ru-RU" sz="2800" b="1" i="1" dirty="0" smtClean="0"/>
              <a:t>Какой элемент земной коры лежит в основании материка? </a:t>
            </a:r>
          </a:p>
          <a:p>
            <a:pPr marL="342900" indent="-342900" algn="just">
              <a:buFont typeface="+mj-lt"/>
              <a:buAutoNum type="arabicPeriod"/>
            </a:pPr>
            <a:r>
              <a:rPr lang="ru-RU" sz="2800" b="1" i="1" dirty="0" smtClean="0"/>
              <a:t>Частью какой </a:t>
            </a:r>
            <a:r>
              <a:rPr lang="ru-RU" sz="2800" b="1" i="1" dirty="0" err="1" smtClean="0"/>
              <a:t>литосферной</a:t>
            </a:r>
            <a:r>
              <a:rPr lang="ru-RU" sz="2800" b="1" i="1" dirty="0" smtClean="0"/>
              <a:t> плиты он является?</a:t>
            </a:r>
          </a:p>
          <a:p>
            <a:pPr marL="342900" indent="-342900" algn="just">
              <a:buFont typeface="+mj-lt"/>
              <a:buAutoNum type="arabicPeriod"/>
            </a:pPr>
            <a:r>
              <a:rPr lang="ru-RU" sz="2800" b="1" i="1" dirty="0" smtClean="0"/>
              <a:t>Есть ли районы столкновения с другими плитами?</a:t>
            </a:r>
          </a:p>
          <a:p>
            <a:pPr marL="342900" indent="-342900" algn="just">
              <a:buFont typeface="+mj-lt"/>
              <a:buAutoNum type="arabicPeriod"/>
            </a:pPr>
            <a:r>
              <a:rPr lang="ru-RU" sz="2800" b="1" i="1" dirty="0" smtClean="0"/>
              <a:t>Какие области земной коры выделяются на территории Африки?</a:t>
            </a:r>
          </a:p>
        </p:txBody>
      </p:sp>
      <p:sp>
        <p:nvSpPr>
          <p:cNvPr id="4" name="Управляющая кнопка: далее 3">
            <a:hlinkClick r:id="rId4" action="ppaction://hlinksldjump" highlightClick="1"/>
          </p:cNvPr>
          <p:cNvSpPr/>
          <p:nvPr/>
        </p:nvSpPr>
        <p:spPr>
          <a:xfrm>
            <a:off x="7358082" y="6000768"/>
            <a:ext cx="1785918" cy="8572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Картинка 11 из 356">
            <a:hlinkClick r:id="rId2"/>
          </p:cNvPr>
          <p:cNvPicPr>
            <a:picLocks noChangeAspect="1" noChangeArrowheads="1"/>
          </p:cNvPicPr>
          <p:nvPr/>
        </p:nvPicPr>
        <p:blipFill>
          <a:blip r:embed="rId3"/>
          <a:srcRect l="4143" t="10214" r="18163" b="12676"/>
          <a:stretch>
            <a:fillRect/>
          </a:stretch>
        </p:blipFill>
        <p:spPr bwMode="auto">
          <a:xfrm>
            <a:off x="0" y="0"/>
            <a:ext cx="5000628" cy="6858000"/>
          </a:xfrm>
          <a:prstGeom prst="rect">
            <a:avLst/>
          </a:prstGeom>
          <a:noFill/>
        </p:spPr>
      </p:pic>
      <p:sp>
        <p:nvSpPr>
          <p:cNvPr id="4" name="TextBox 3"/>
          <p:cNvSpPr txBox="1"/>
          <p:nvPr/>
        </p:nvSpPr>
        <p:spPr>
          <a:xfrm>
            <a:off x="5000628" y="0"/>
            <a:ext cx="4143372" cy="7109639"/>
          </a:xfrm>
          <a:prstGeom prst="rect">
            <a:avLst/>
          </a:prstGeom>
          <a:noFill/>
        </p:spPr>
        <p:txBody>
          <a:bodyPr wrap="square" rtlCol="0">
            <a:spAutoFit/>
          </a:bodyPr>
          <a:lstStyle/>
          <a:p>
            <a:pPr algn="just"/>
            <a:r>
              <a:rPr lang="ru-RU" sz="2000" dirty="0" smtClean="0"/>
              <a:t>Работа с физической картой  Африки</a:t>
            </a:r>
          </a:p>
          <a:p>
            <a:pPr marL="342900" indent="-342900" algn="just">
              <a:buFont typeface="+mj-lt"/>
              <a:buAutoNum type="arabicPeriod"/>
            </a:pPr>
            <a:r>
              <a:rPr lang="ru-RU" sz="2400" b="1" i="1" dirty="0" smtClean="0"/>
              <a:t>Определите по шкале высот  высоту равнин Африки.</a:t>
            </a:r>
          </a:p>
          <a:p>
            <a:pPr marL="342900" indent="-342900" algn="just">
              <a:buFont typeface="+mj-lt"/>
              <a:buAutoNum type="arabicPeriod"/>
            </a:pPr>
            <a:r>
              <a:rPr lang="ru-RU" sz="2400" b="1" i="1" dirty="0" smtClean="0"/>
              <a:t>В какой части материка  они занимают большую площадь?</a:t>
            </a:r>
          </a:p>
          <a:p>
            <a:pPr marL="342900" indent="-342900" algn="just">
              <a:buFont typeface="+mj-lt"/>
              <a:buAutoNum type="arabicPeriod"/>
            </a:pPr>
            <a:r>
              <a:rPr lang="ru-RU" sz="2400" b="1" i="1" dirty="0" smtClean="0"/>
              <a:t>Какие формы рельефа преобладают в южной и восточной частях материка?</a:t>
            </a:r>
          </a:p>
          <a:p>
            <a:pPr marL="342900" indent="-342900" algn="just">
              <a:buFont typeface="+mj-lt"/>
              <a:buAutoNum type="arabicPeriod"/>
            </a:pPr>
            <a:r>
              <a:rPr lang="ru-RU" sz="2400" b="1" i="1" dirty="0" smtClean="0"/>
              <a:t>Назовите горы и нагорья Африки.</a:t>
            </a:r>
          </a:p>
          <a:p>
            <a:pPr marL="342900" indent="-342900" algn="just">
              <a:buFont typeface="+mj-lt"/>
              <a:buAutoNum type="arabicPeriod"/>
            </a:pPr>
            <a:r>
              <a:rPr lang="ru-RU" sz="2400" b="1" i="1" dirty="0" smtClean="0"/>
              <a:t>Назовите высшую точку африканского континента. На какой форме рельефа она расположена?</a:t>
            </a:r>
            <a:endParaRPr lang="ru-RU" sz="2400" b="1" i="1" dirty="0"/>
          </a:p>
        </p:txBody>
      </p:sp>
      <p:sp>
        <p:nvSpPr>
          <p:cNvPr id="5" name="Управляющая кнопка: далее 4">
            <a:hlinkClick r:id="rId4" action="ppaction://hlinksldjump" highlightClick="1"/>
          </p:cNvPr>
          <p:cNvSpPr/>
          <p:nvPr/>
        </p:nvSpPr>
        <p:spPr>
          <a:xfrm>
            <a:off x="7858148" y="6357958"/>
            <a:ext cx="1285852" cy="50004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3071810"/>
            <a:ext cx="2428860" cy="830997"/>
          </a:xfrm>
          <a:prstGeom prst="rect">
            <a:avLst/>
          </a:prstGeom>
          <a:noFill/>
        </p:spPr>
        <p:txBody>
          <a:bodyPr wrap="square" rtlCol="0">
            <a:spAutoFit/>
          </a:bodyPr>
          <a:lstStyle/>
          <a:p>
            <a:pPr algn="ctr"/>
            <a:r>
              <a:rPr lang="ru-RU" sz="2400" b="1" dirty="0" smtClean="0"/>
              <a:t>Возвышенные равнины</a:t>
            </a:r>
            <a:endParaRPr lang="ru-RU" sz="2400" b="1" dirty="0"/>
          </a:p>
        </p:txBody>
      </p:sp>
      <p:sp>
        <p:nvSpPr>
          <p:cNvPr id="8" name="TextBox 7"/>
          <p:cNvSpPr txBox="1"/>
          <p:nvPr/>
        </p:nvSpPr>
        <p:spPr>
          <a:xfrm>
            <a:off x="2500298" y="3071810"/>
            <a:ext cx="1857388" cy="1569660"/>
          </a:xfrm>
          <a:prstGeom prst="rect">
            <a:avLst/>
          </a:prstGeom>
          <a:noFill/>
        </p:spPr>
        <p:txBody>
          <a:bodyPr wrap="square" rtlCol="0">
            <a:spAutoFit/>
          </a:bodyPr>
          <a:lstStyle/>
          <a:p>
            <a:r>
              <a:rPr lang="ru-RU" sz="2400" b="1" dirty="0" smtClean="0"/>
              <a:t>Капские горы</a:t>
            </a:r>
          </a:p>
          <a:p>
            <a:r>
              <a:rPr lang="ru-RU" sz="2400" b="1" dirty="0" smtClean="0"/>
              <a:t>Драконовы горы</a:t>
            </a:r>
            <a:endParaRPr lang="ru-RU" sz="2400" b="1" dirty="0"/>
          </a:p>
        </p:txBody>
      </p:sp>
      <p:sp>
        <p:nvSpPr>
          <p:cNvPr id="9" name="TextBox 8"/>
          <p:cNvSpPr txBox="1"/>
          <p:nvPr/>
        </p:nvSpPr>
        <p:spPr>
          <a:xfrm>
            <a:off x="4500562" y="3071810"/>
            <a:ext cx="1928826" cy="461665"/>
          </a:xfrm>
          <a:prstGeom prst="rect">
            <a:avLst/>
          </a:prstGeom>
          <a:noFill/>
        </p:spPr>
        <p:txBody>
          <a:bodyPr wrap="square" rtlCol="0">
            <a:spAutoFit/>
          </a:bodyPr>
          <a:lstStyle/>
          <a:p>
            <a:pPr algn="ctr"/>
            <a:r>
              <a:rPr lang="ru-RU" sz="2400" b="1" dirty="0" smtClean="0"/>
              <a:t>Горы Атлас</a:t>
            </a:r>
            <a:endParaRPr lang="ru-RU" sz="2400" b="1" dirty="0"/>
          </a:p>
        </p:txBody>
      </p:sp>
      <p:sp>
        <p:nvSpPr>
          <p:cNvPr id="10" name="TextBox 9"/>
          <p:cNvSpPr txBox="1"/>
          <p:nvPr/>
        </p:nvSpPr>
        <p:spPr>
          <a:xfrm>
            <a:off x="6572264" y="3071810"/>
            <a:ext cx="2571736" cy="1938992"/>
          </a:xfrm>
          <a:prstGeom prst="rect">
            <a:avLst/>
          </a:prstGeom>
          <a:noFill/>
        </p:spPr>
        <p:txBody>
          <a:bodyPr wrap="square" rtlCol="0">
            <a:spAutoFit/>
          </a:bodyPr>
          <a:lstStyle/>
          <a:p>
            <a:r>
              <a:rPr lang="ru-RU" sz="2400" b="1" dirty="0" err="1" smtClean="0"/>
              <a:t>Восточно-Африканское</a:t>
            </a:r>
            <a:r>
              <a:rPr lang="ru-RU" sz="2400" b="1" dirty="0" smtClean="0"/>
              <a:t> плоскогорье</a:t>
            </a:r>
          </a:p>
          <a:p>
            <a:r>
              <a:rPr lang="ru-RU" sz="2400" b="1" dirty="0" smtClean="0"/>
              <a:t>Эфиопское нагорье</a:t>
            </a:r>
            <a:endParaRPr lang="ru-RU" sz="2400" b="1" dirty="0"/>
          </a:p>
        </p:txBody>
      </p:sp>
      <p:grpSp>
        <p:nvGrpSpPr>
          <p:cNvPr id="29" name="Группа 28"/>
          <p:cNvGrpSpPr/>
          <p:nvPr/>
        </p:nvGrpSpPr>
        <p:grpSpPr>
          <a:xfrm>
            <a:off x="0" y="0"/>
            <a:ext cx="9144000" cy="2641206"/>
            <a:chOff x="0" y="0"/>
            <a:chExt cx="9144000" cy="2641206"/>
          </a:xfrm>
        </p:grpSpPr>
        <p:sp>
          <p:nvSpPr>
            <p:cNvPr id="2" name="TextBox 1"/>
            <p:cNvSpPr txBox="1"/>
            <p:nvPr/>
          </p:nvSpPr>
          <p:spPr>
            <a:xfrm>
              <a:off x="0" y="0"/>
              <a:ext cx="9144000" cy="769441"/>
            </a:xfrm>
            <a:prstGeom prst="rect">
              <a:avLst/>
            </a:prstGeom>
            <a:noFill/>
          </p:spPr>
          <p:txBody>
            <a:bodyPr wrap="square" rtlCol="0">
              <a:spAutoFit/>
            </a:bodyPr>
            <a:lstStyle/>
            <a:p>
              <a:pPr algn="ctr"/>
              <a:r>
                <a:rPr lang="ru-RU" sz="4400" b="1" i="1" dirty="0" smtClean="0"/>
                <a:t>Африка</a:t>
              </a:r>
              <a:endParaRPr lang="ru-RU" sz="4400" b="1" i="1" dirty="0"/>
            </a:p>
          </p:txBody>
        </p:sp>
        <p:sp>
          <p:nvSpPr>
            <p:cNvPr id="3" name="TextBox 2"/>
            <p:cNvSpPr txBox="1"/>
            <p:nvPr/>
          </p:nvSpPr>
          <p:spPr>
            <a:xfrm>
              <a:off x="0" y="1071546"/>
              <a:ext cx="2428860" cy="1200329"/>
            </a:xfrm>
            <a:prstGeom prst="rect">
              <a:avLst/>
            </a:prstGeom>
            <a:noFill/>
          </p:spPr>
          <p:txBody>
            <a:bodyPr wrap="square" rtlCol="0">
              <a:spAutoFit/>
            </a:bodyPr>
            <a:lstStyle/>
            <a:p>
              <a:pPr algn="ctr"/>
              <a:r>
                <a:rPr lang="ru-RU" sz="2400" b="1" dirty="0" smtClean="0"/>
                <a:t>Африкано-Аравийская платформа</a:t>
              </a:r>
              <a:endParaRPr lang="ru-RU" sz="2400" b="1" dirty="0"/>
            </a:p>
          </p:txBody>
        </p:sp>
        <p:sp>
          <p:nvSpPr>
            <p:cNvPr id="4" name="TextBox 3"/>
            <p:cNvSpPr txBox="1"/>
            <p:nvPr/>
          </p:nvSpPr>
          <p:spPr>
            <a:xfrm>
              <a:off x="2428860" y="1071546"/>
              <a:ext cx="2214578" cy="1200329"/>
            </a:xfrm>
            <a:prstGeom prst="rect">
              <a:avLst/>
            </a:prstGeom>
            <a:noFill/>
          </p:spPr>
          <p:txBody>
            <a:bodyPr wrap="square" rtlCol="0">
              <a:spAutoFit/>
            </a:bodyPr>
            <a:lstStyle/>
            <a:p>
              <a:r>
                <a:rPr lang="ru-RU" sz="2400" b="1" dirty="0" smtClean="0"/>
                <a:t>Области древней складчатости</a:t>
              </a:r>
              <a:endParaRPr lang="ru-RU" sz="2400" b="1" dirty="0"/>
            </a:p>
          </p:txBody>
        </p:sp>
        <p:sp>
          <p:nvSpPr>
            <p:cNvPr id="5" name="TextBox 4"/>
            <p:cNvSpPr txBox="1"/>
            <p:nvPr/>
          </p:nvSpPr>
          <p:spPr>
            <a:xfrm>
              <a:off x="4429124" y="1071546"/>
              <a:ext cx="2214578" cy="1200329"/>
            </a:xfrm>
            <a:prstGeom prst="rect">
              <a:avLst/>
            </a:prstGeom>
            <a:noFill/>
          </p:spPr>
          <p:txBody>
            <a:bodyPr wrap="square" rtlCol="0">
              <a:spAutoFit/>
            </a:bodyPr>
            <a:lstStyle/>
            <a:p>
              <a:r>
                <a:rPr lang="ru-RU" sz="2400" b="1" dirty="0" smtClean="0"/>
                <a:t>Области молодой складчатости</a:t>
              </a:r>
              <a:endParaRPr lang="ru-RU" sz="2400" b="1" dirty="0"/>
            </a:p>
          </p:txBody>
        </p:sp>
        <p:sp>
          <p:nvSpPr>
            <p:cNvPr id="6" name="TextBox 5"/>
            <p:cNvSpPr txBox="1"/>
            <p:nvPr/>
          </p:nvSpPr>
          <p:spPr>
            <a:xfrm>
              <a:off x="6500826" y="1071546"/>
              <a:ext cx="2643174" cy="1569660"/>
            </a:xfrm>
            <a:prstGeom prst="rect">
              <a:avLst/>
            </a:prstGeom>
            <a:noFill/>
          </p:spPr>
          <p:txBody>
            <a:bodyPr wrap="square" rtlCol="0">
              <a:spAutoFit/>
            </a:bodyPr>
            <a:lstStyle/>
            <a:p>
              <a:r>
                <a:rPr lang="ru-RU" sz="2400" b="1" dirty="0" smtClean="0"/>
                <a:t>Зона разломов Великие Африканские разломы</a:t>
              </a:r>
              <a:endParaRPr lang="ru-RU" sz="2400" b="1" dirty="0"/>
            </a:p>
          </p:txBody>
        </p:sp>
        <p:cxnSp>
          <p:nvCxnSpPr>
            <p:cNvPr id="12" name="Прямая со стрелкой 11"/>
            <p:cNvCxnSpPr>
              <a:stCxn id="2" idx="2"/>
            </p:cNvCxnSpPr>
            <p:nvPr/>
          </p:nvCxnSpPr>
          <p:spPr>
            <a:xfrm rot="5400000">
              <a:off x="2849311" y="-579704"/>
              <a:ext cx="373545" cy="307183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a:stCxn id="2" idx="2"/>
            </p:cNvCxnSpPr>
            <p:nvPr/>
          </p:nvCxnSpPr>
          <p:spPr>
            <a:xfrm rot="5400000">
              <a:off x="3742287" y="313270"/>
              <a:ext cx="373543" cy="128588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a:stCxn id="2" idx="2"/>
              <a:endCxn id="6" idx="0"/>
            </p:cNvCxnSpPr>
            <p:nvPr/>
          </p:nvCxnSpPr>
          <p:spPr>
            <a:xfrm rot="16200000" flipH="1">
              <a:off x="6046154" y="-704714"/>
              <a:ext cx="302105" cy="325041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a:stCxn id="2" idx="2"/>
              <a:endCxn id="5" idx="0"/>
            </p:cNvCxnSpPr>
            <p:nvPr/>
          </p:nvCxnSpPr>
          <p:spPr>
            <a:xfrm rot="16200000" flipH="1">
              <a:off x="4903154" y="438286"/>
              <a:ext cx="302105" cy="96441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31" name="Группа 30"/>
          <p:cNvGrpSpPr/>
          <p:nvPr/>
        </p:nvGrpSpPr>
        <p:grpSpPr>
          <a:xfrm>
            <a:off x="1213637" y="2215348"/>
            <a:ext cx="6287321" cy="928694"/>
            <a:chOff x="1213637" y="2215348"/>
            <a:chExt cx="6287321" cy="928694"/>
          </a:xfrm>
        </p:grpSpPr>
        <p:cxnSp>
          <p:nvCxnSpPr>
            <p:cNvPr id="20" name="Прямая со стрелкой 19"/>
            <p:cNvCxnSpPr>
              <a:stCxn id="3" idx="2"/>
              <a:endCxn id="7" idx="0"/>
            </p:cNvCxnSpPr>
            <p:nvPr/>
          </p:nvCxnSpPr>
          <p:spPr>
            <a:xfrm rot="5400000">
              <a:off x="814463" y="2671842"/>
              <a:ext cx="799935"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a:endCxn id="8" idx="0"/>
            </p:cNvCxnSpPr>
            <p:nvPr/>
          </p:nvCxnSpPr>
          <p:spPr>
            <a:xfrm rot="5400000">
              <a:off x="3000364" y="2643182"/>
              <a:ext cx="857256"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p:nvPr/>
          </p:nvCxnSpPr>
          <p:spPr>
            <a:xfrm rot="5400000">
              <a:off x="4964909" y="2678901"/>
              <a:ext cx="785818"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p:nvPr/>
          </p:nvCxnSpPr>
          <p:spPr>
            <a:xfrm rot="5400000">
              <a:off x="7214412" y="2857496"/>
              <a:ext cx="572298" cy="79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30" name="Управляющая кнопка: далее 29">
            <a:hlinkClick r:id="rId2" action="ppaction://hlinksldjump" highlightClick="1"/>
          </p:cNvPr>
          <p:cNvSpPr/>
          <p:nvPr/>
        </p:nvSpPr>
        <p:spPr>
          <a:xfrm>
            <a:off x="7358082" y="6072206"/>
            <a:ext cx="1785918" cy="78579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TextBox 31"/>
          <p:cNvSpPr txBox="1"/>
          <p:nvPr/>
        </p:nvSpPr>
        <p:spPr>
          <a:xfrm>
            <a:off x="0" y="5072074"/>
            <a:ext cx="7286644" cy="1754326"/>
          </a:xfrm>
          <a:prstGeom prst="rect">
            <a:avLst/>
          </a:prstGeom>
          <a:noFill/>
        </p:spPr>
        <p:txBody>
          <a:bodyPr wrap="square" rtlCol="0">
            <a:spAutoFit/>
          </a:bodyPr>
          <a:lstStyle/>
          <a:p>
            <a:r>
              <a:rPr lang="ru-RU" sz="3600" b="1" i="1" dirty="0" smtClean="0"/>
              <a:t>Вывод: На платформе формируются …, в областях складчатости … .</a:t>
            </a:r>
            <a:endParaRPr lang="ru-RU" sz="3600"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blinds(horizontal)">
                                      <p:cBhvr>
                                        <p:cTn id="3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Картинка 7 из 356">
            <a:hlinkClick r:id="rId2"/>
          </p:cNvPr>
          <p:cNvPicPr>
            <a:picLocks noChangeAspect="1" noChangeArrowheads="1"/>
          </p:cNvPicPr>
          <p:nvPr/>
        </p:nvPicPr>
        <p:blipFill>
          <a:blip r:embed="rId3"/>
          <a:srcRect/>
          <a:stretch>
            <a:fillRect/>
          </a:stretch>
        </p:blipFill>
        <p:spPr bwMode="auto">
          <a:xfrm>
            <a:off x="0" y="-1"/>
            <a:ext cx="6286512" cy="6870505"/>
          </a:xfrm>
          <a:prstGeom prst="rect">
            <a:avLst/>
          </a:prstGeom>
          <a:noFill/>
        </p:spPr>
      </p:pic>
      <p:sp>
        <p:nvSpPr>
          <p:cNvPr id="3" name="Равнобедренный треугольник 2"/>
          <p:cNvSpPr/>
          <p:nvPr/>
        </p:nvSpPr>
        <p:spPr>
          <a:xfrm>
            <a:off x="2357422" y="500042"/>
            <a:ext cx="500066" cy="928694"/>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4" name="Равнобедренный треугольник 3"/>
          <p:cNvSpPr/>
          <p:nvPr/>
        </p:nvSpPr>
        <p:spPr>
          <a:xfrm>
            <a:off x="3071802" y="500042"/>
            <a:ext cx="500066" cy="928694"/>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Равнобедренный треугольник 4"/>
          <p:cNvSpPr/>
          <p:nvPr/>
        </p:nvSpPr>
        <p:spPr>
          <a:xfrm>
            <a:off x="1643042" y="2500306"/>
            <a:ext cx="500066" cy="91917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6" name="Овал 5"/>
          <p:cNvSpPr/>
          <p:nvPr/>
        </p:nvSpPr>
        <p:spPr>
          <a:xfrm>
            <a:off x="928662" y="642918"/>
            <a:ext cx="642942" cy="64294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1142976" y="642918"/>
            <a:ext cx="214314" cy="5715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3571868" y="4214818"/>
            <a:ext cx="785818" cy="28575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1" name="Равнобедренный треугольник 10"/>
          <p:cNvSpPr/>
          <p:nvPr/>
        </p:nvSpPr>
        <p:spPr>
          <a:xfrm>
            <a:off x="357158" y="2285992"/>
            <a:ext cx="857256" cy="642942"/>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2" name="Равнобедренный треугольник 11"/>
          <p:cNvSpPr/>
          <p:nvPr/>
        </p:nvSpPr>
        <p:spPr>
          <a:xfrm>
            <a:off x="3500430" y="5429264"/>
            <a:ext cx="642942" cy="500066"/>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3" name="7-конечная звезда 12"/>
          <p:cNvSpPr/>
          <p:nvPr/>
        </p:nvSpPr>
        <p:spPr>
          <a:xfrm>
            <a:off x="2928926" y="5786454"/>
            <a:ext cx="785818" cy="571504"/>
          </a:xfrm>
          <a:prstGeom prst="star7">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7-конечная звезда 13"/>
          <p:cNvSpPr/>
          <p:nvPr/>
        </p:nvSpPr>
        <p:spPr>
          <a:xfrm>
            <a:off x="1000100" y="2285992"/>
            <a:ext cx="785818" cy="571504"/>
          </a:xfrm>
          <a:prstGeom prst="star7">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7-конечная звезда 14"/>
          <p:cNvSpPr/>
          <p:nvPr/>
        </p:nvSpPr>
        <p:spPr>
          <a:xfrm>
            <a:off x="3143240" y="3214686"/>
            <a:ext cx="785818" cy="571504"/>
          </a:xfrm>
          <a:prstGeom prst="star7">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TextBox 15"/>
          <p:cNvSpPr txBox="1"/>
          <p:nvPr/>
        </p:nvSpPr>
        <p:spPr>
          <a:xfrm>
            <a:off x="6286512" y="0"/>
            <a:ext cx="2857488" cy="4401205"/>
          </a:xfrm>
          <a:prstGeom prst="rect">
            <a:avLst/>
          </a:prstGeom>
          <a:noFill/>
        </p:spPr>
        <p:txBody>
          <a:bodyPr wrap="square" rtlCol="0">
            <a:spAutoFit/>
          </a:bodyPr>
          <a:lstStyle/>
          <a:p>
            <a:pPr algn="just"/>
            <a:r>
              <a:rPr lang="ru-RU" sz="2800" b="1" dirty="0" smtClean="0"/>
              <a:t>Африка богата полезными ископаемыми. Особенно велики запасы фосфоритов, нефти, медных руд, платины, золота и алмазов.</a:t>
            </a:r>
            <a:endParaRPr lang="ru-RU" sz="28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
            <a:ext cx="9144000" cy="584775"/>
          </a:xfrm>
          <a:prstGeom prst="rect">
            <a:avLst/>
          </a:prstGeom>
          <a:noFill/>
        </p:spPr>
        <p:txBody>
          <a:bodyPr wrap="square" rtlCol="0">
            <a:spAutoFit/>
          </a:bodyPr>
          <a:lstStyle/>
          <a:p>
            <a:pPr algn="ctr"/>
            <a:r>
              <a:rPr lang="ru-RU" sz="3200" dirty="0" smtClean="0"/>
              <a:t>Готовимся к итоговой аттестации и  ЕГЭ</a:t>
            </a:r>
            <a:endParaRPr lang="ru-RU" sz="3200" dirty="0"/>
          </a:p>
        </p:txBody>
      </p:sp>
      <p:sp>
        <p:nvSpPr>
          <p:cNvPr id="5" name="TextBox 4"/>
          <p:cNvSpPr txBox="1"/>
          <p:nvPr/>
        </p:nvSpPr>
        <p:spPr>
          <a:xfrm>
            <a:off x="0" y="357166"/>
            <a:ext cx="9144000" cy="2954655"/>
          </a:xfrm>
          <a:prstGeom prst="rect">
            <a:avLst/>
          </a:prstGeom>
          <a:noFill/>
        </p:spPr>
        <p:txBody>
          <a:bodyPr wrap="square" rtlCol="0">
            <a:spAutoFit/>
          </a:bodyPr>
          <a:lstStyle/>
          <a:p>
            <a:pPr marL="342900" indent="-342900"/>
            <a:r>
              <a:rPr lang="ru-RU" sz="2400" dirty="0" smtClean="0"/>
              <a:t>1.  В основании большей части материка находится: </a:t>
            </a:r>
          </a:p>
          <a:p>
            <a:pPr marL="342900" indent="-342900"/>
            <a:r>
              <a:rPr lang="ru-RU" sz="2400" dirty="0" smtClean="0"/>
              <a:t>А) платформа    Б) складчатые области</a:t>
            </a:r>
          </a:p>
          <a:p>
            <a:pPr marL="342900" indent="-342900">
              <a:buAutoNum type="arabicPeriod" startAt="2"/>
            </a:pPr>
            <a:r>
              <a:rPr lang="ru-RU" sz="2400" dirty="0" smtClean="0"/>
              <a:t>Более приподнятой частью Африки является:</a:t>
            </a:r>
          </a:p>
          <a:p>
            <a:pPr marL="342900" indent="-342900"/>
            <a:r>
              <a:rPr lang="ru-RU" sz="2400" dirty="0" smtClean="0"/>
              <a:t>А) северная и западная      Б) южная и восточная</a:t>
            </a:r>
          </a:p>
          <a:p>
            <a:pPr marL="342900" indent="-342900">
              <a:buAutoNum type="arabicPeriod" startAt="3"/>
            </a:pPr>
            <a:r>
              <a:rPr lang="ru-RU" sz="2400" dirty="0" smtClean="0"/>
              <a:t>Нефть, газ, фосфориты в основном добывают:</a:t>
            </a:r>
          </a:p>
          <a:p>
            <a:pPr marL="342900" indent="-342900"/>
            <a:r>
              <a:rPr lang="ru-RU" sz="2400" dirty="0" smtClean="0"/>
              <a:t>А) в северной части материка      Б) в южной части материка.</a:t>
            </a:r>
          </a:p>
          <a:p>
            <a:pPr marL="342900" indent="-342900"/>
            <a:r>
              <a:rPr lang="ru-RU" sz="2400" dirty="0" smtClean="0"/>
              <a:t>4. На карте Африки цифрами обозначены:</a:t>
            </a:r>
          </a:p>
          <a:p>
            <a:pPr marL="342900" indent="-342900"/>
            <a:endParaRPr lang="ru-RU" dirty="0" smtClean="0"/>
          </a:p>
        </p:txBody>
      </p:sp>
      <p:pic>
        <p:nvPicPr>
          <p:cNvPr id="27652" name="Picture 4" descr="Картинка 7 из 356">
            <a:hlinkClick r:id="rId2"/>
          </p:cNvPr>
          <p:cNvPicPr>
            <a:picLocks noChangeAspect="1" noChangeArrowheads="1"/>
          </p:cNvPicPr>
          <p:nvPr/>
        </p:nvPicPr>
        <p:blipFill>
          <a:blip r:embed="rId3"/>
          <a:srcRect/>
          <a:stretch>
            <a:fillRect/>
          </a:stretch>
        </p:blipFill>
        <p:spPr bwMode="auto">
          <a:xfrm>
            <a:off x="0" y="3048000"/>
            <a:ext cx="4500562" cy="3810000"/>
          </a:xfrm>
          <a:prstGeom prst="rect">
            <a:avLst/>
          </a:prstGeom>
          <a:noFill/>
        </p:spPr>
      </p:pic>
      <p:sp>
        <p:nvSpPr>
          <p:cNvPr id="8" name="TextBox 7"/>
          <p:cNvSpPr txBox="1"/>
          <p:nvPr/>
        </p:nvSpPr>
        <p:spPr>
          <a:xfrm>
            <a:off x="571472" y="3214686"/>
            <a:ext cx="714380" cy="584775"/>
          </a:xfrm>
          <a:prstGeom prst="rect">
            <a:avLst/>
          </a:prstGeom>
          <a:noFill/>
        </p:spPr>
        <p:txBody>
          <a:bodyPr wrap="square" rtlCol="0">
            <a:spAutoFit/>
          </a:bodyPr>
          <a:lstStyle/>
          <a:p>
            <a:pPr algn="ctr"/>
            <a:r>
              <a:rPr lang="ru-RU" sz="3200" b="1" dirty="0" smtClean="0"/>
              <a:t>1</a:t>
            </a:r>
            <a:endParaRPr lang="ru-RU" sz="3200" b="1" dirty="0"/>
          </a:p>
        </p:txBody>
      </p:sp>
      <p:sp>
        <p:nvSpPr>
          <p:cNvPr id="9" name="TextBox 8"/>
          <p:cNvSpPr txBox="1"/>
          <p:nvPr/>
        </p:nvSpPr>
        <p:spPr>
          <a:xfrm>
            <a:off x="3000364" y="4286256"/>
            <a:ext cx="571504" cy="584775"/>
          </a:xfrm>
          <a:prstGeom prst="rect">
            <a:avLst/>
          </a:prstGeom>
          <a:noFill/>
        </p:spPr>
        <p:txBody>
          <a:bodyPr wrap="square" rtlCol="0">
            <a:spAutoFit/>
          </a:bodyPr>
          <a:lstStyle/>
          <a:p>
            <a:pPr algn="ctr"/>
            <a:r>
              <a:rPr lang="ru-RU" sz="3200" b="1" dirty="0" smtClean="0"/>
              <a:t>2</a:t>
            </a:r>
            <a:endParaRPr lang="ru-RU" sz="3200" b="1" dirty="0"/>
          </a:p>
        </p:txBody>
      </p:sp>
      <p:sp>
        <p:nvSpPr>
          <p:cNvPr id="10" name="TextBox 9"/>
          <p:cNvSpPr txBox="1"/>
          <p:nvPr/>
        </p:nvSpPr>
        <p:spPr>
          <a:xfrm>
            <a:off x="2714612" y="4929198"/>
            <a:ext cx="571504" cy="584775"/>
          </a:xfrm>
          <a:prstGeom prst="rect">
            <a:avLst/>
          </a:prstGeom>
          <a:noFill/>
        </p:spPr>
        <p:txBody>
          <a:bodyPr wrap="square" rtlCol="0">
            <a:spAutoFit/>
          </a:bodyPr>
          <a:lstStyle/>
          <a:p>
            <a:pPr algn="ctr"/>
            <a:r>
              <a:rPr lang="ru-RU" sz="3200" b="1" dirty="0" smtClean="0"/>
              <a:t>3</a:t>
            </a:r>
            <a:endParaRPr lang="ru-RU" sz="3200" b="1" dirty="0"/>
          </a:p>
        </p:txBody>
      </p:sp>
      <p:sp>
        <p:nvSpPr>
          <p:cNvPr id="11" name="TextBox 10"/>
          <p:cNvSpPr txBox="1"/>
          <p:nvPr/>
        </p:nvSpPr>
        <p:spPr>
          <a:xfrm>
            <a:off x="2214546" y="6215082"/>
            <a:ext cx="428628" cy="584775"/>
          </a:xfrm>
          <a:prstGeom prst="rect">
            <a:avLst/>
          </a:prstGeom>
          <a:noFill/>
        </p:spPr>
        <p:txBody>
          <a:bodyPr wrap="square" rtlCol="0">
            <a:spAutoFit/>
          </a:bodyPr>
          <a:lstStyle/>
          <a:p>
            <a:pPr algn="ctr"/>
            <a:r>
              <a:rPr lang="ru-RU" sz="3200" b="1" dirty="0" smtClean="0"/>
              <a:t>4</a:t>
            </a:r>
            <a:endParaRPr lang="ru-RU" sz="32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1200329"/>
          </a:xfrm>
          <a:prstGeom prst="rect">
            <a:avLst/>
          </a:prstGeom>
        </p:spPr>
        <p:txBody>
          <a:bodyPr wrap="square">
            <a:spAutoFit/>
          </a:bodyPr>
          <a:lstStyle/>
          <a:p>
            <a:pPr algn="ctr"/>
            <a:r>
              <a:rPr lang="ru-RU" sz="3600" b="1" dirty="0" smtClean="0"/>
              <a:t>Домашнее задание</a:t>
            </a:r>
          </a:p>
          <a:p>
            <a:pPr algn="ctr"/>
            <a:r>
              <a:rPr lang="ru-RU" sz="3600" b="1" dirty="0" smtClean="0"/>
              <a:t>§ 25, р.т. стр. 40, зад. 4,6</a:t>
            </a:r>
            <a:endParaRPr lang="ru-RU" sz="3600" b="1" dirty="0"/>
          </a:p>
        </p:txBody>
      </p:sp>
      <p:pic>
        <p:nvPicPr>
          <p:cNvPr id="1026" name="Picture 2" descr="Картинка 96 из 5585">
            <a:hlinkClick r:id="rId2"/>
          </p:cNvPr>
          <p:cNvPicPr>
            <a:picLocks noChangeAspect="1" noChangeArrowheads="1"/>
          </p:cNvPicPr>
          <p:nvPr/>
        </p:nvPicPr>
        <p:blipFill>
          <a:blip r:embed="rId3"/>
          <a:srcRect/>
          <a:stretch>
            <a:fillRect/>
          </a:stretch>
        </p:blipFill>
        <p:spPr bwMode="auto">
          <a:xfrm>
            <a:off x="4572000" y="1500174"/>
            <a:ext cx="4572000" cy="5357826"/>
          </a:xfrm>
          <a:prstGeom prst="rect">
            <a:avLst/>
          </a:prstGeom>
          <a:noFill/>
        </p:spPr>
      </p:pic>
      <p:pic>
        <p:nvPicPr>
          <p:cNvPr id="1028" name="Picture 4" descr="Картинка 2 из 5585">
            <a:hlinkClick r:id="rId4"/>
          </p:cNvPr>
          <p:cNvPicPr>
            <a:picLocks noChangeAspect="1" noChangeArrowheads="1"/>
          </p:cNvPicPr>
          <p:nvPr/>
        </p:nvPicPr>
        <p:blipFill>
          <a:blip r:embed="rId5"/>
          <a:srcRect/>
          <a:stretch>
            <a:fillRect/>
          </a:stretch>
        </p:blipFill>
        <p:spPr bwMode="auto">
          <a:xfrm>
            <a:off x="0" y="1500174"/>
            <a:ext cx="4571999" cy="535782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3786182" cy="1754326"/>
          </a:xfrm>
          <a:prstGeom prst="rect">
            <a:avLst/>
          </a:prstGeom>
          <a:noFill/>
        </p:spPr>
        <p:txBody>
          <a:bodyPr wrap="square" rtlCol="0">
            <a:spAutoFit/>
          </a:bodyPr>
          <a:lstStyle/>
          <a:p>
            <a:r>
              <a:rPr lang="ru-RU" sz="3600" b="1" dirty="0" smtClean="0"/>
              <a:t>Географическое положение Африки</a:t>
            </a:r>
            <a:endParaRPr lang="ru-RU" sz="3600" b="1" dirty="0"/>
          </a:p>
        </p:txBody>
      </p:sp>
      <p:sp>
        <p:nvSpPr>
          <p:cNvPr id="7" name="TextBox 6"/>
          <p:cNvSpPr txBox="1"/>
          <p:nvPr/>
        </p:nvSpPr>
        <p:spPr>
          <a:xfrm>
            <a:off x="3929058" y="0"/>
            <a:ext cx="928694" cy="923330"/>
          </a:xfrm>
          <a:prstGeom prst="rect">
            <a:avLst/>
          </a:prstGeom>
          <a:noFill/>
        </p:spPr>
        <p:txBody>
          <a:bodyPr wrap="square" rtlCol="0">
            <a:spAutoFit/>
          </a:bodyPr>
          <a:lstStyle/>
          <a:p>
            <a:pPr algn="ctr"/>
            <a:r>
              <a:rPr lang="ru-RU" sz="5400" b="1" dirty="0" smtClean="0">
                <a:hlinkClick r:id="rId2" action="ppaction://hlinksldjump"/>
              </a:rPr>
              <a:t>2</a:t>
            </a:r>
            <a:endParaRPr lang="ru-RU" sz="5400" b="1" dirty="0"/>
          </a:p>
        </p:txBody>
      </p:sp>
      <p:sp>
        <p:nvSpPr>
          <p:cNvPr id="8" name="TextBox 7"/>
          <p:cNvSpPr txBox="1"/>
          <p:nvPr/>
        </p:nvSpPr>
        <p:spPr>
          <a:xfrm>
            <a:off x="5286380" y="0"/>
            <a:ext cx="857256" cy="923330"/>
          </a:xfrm>
          <a:prstGeom prst="rect">
            <a:avLst/>
          </a:prstGeom>
          <a:noFill/>
        </p:spPr>
        <p:txBody>
          <a:bodyPr wrap="square" rtlCol="0">
            <a:spAutoFit/>
          </a:bodyPr>
          <a:lstStyle/>
          <a:p>
            <a:pPr algn="ctr"/>
            <a:r>
              <a:rPr lang="ru-RU" sz="5400" b="1" dirty="0" smtClean="0">
                <a:hlinkClick r:id="rId3" action="ppaction://hlinksldjump"/>
              </a:rPr>
              <a:t>3</a:t>
            </a:r>
            <a:endParaRPr lang="ru-RU" sz="5400" b="1" dirty="0"/>
          </a:p>
        </p:txBody>
      </p:sp>
      <p:sp>
        <p:nvSpPr>
          <p:cNvPr id="9" name="TextBox 8">
            <a:hlinkClick r:id="rId4" action="ppaction://hlinksldjump"/>
          </p:cNvPr>
          <p:cNvSpPr txBox="1"/>
          <p:nvPr/>
        </p:nvSpPr>
        <p:spPr>
          <a:xfrm>
            <a:off x="6500826" y="0"/>
            <a:ext cx="857256" cy="923330"/>
          </a:xfrm>
          <a:prstGeom prst="rect">
            <a:avLst/>
          </a:prstGeom>
          <a:noFill/>
        </p:spPr>
        <p:txBody>
          <a:bodyPr wrap="square" rtlCol="0">
            <a:spAutoFit/>
          </a:bodyPr>
          <a:lstStyle/>
          <a:p>
            <a:pPr algn="ctr"/>
            <a:r>
              <a:rPr lang="ru-RU" sz="5400" b="1" dirty="0" smtClean="0">
                <a:hlinkClick r:id="rId4" action="ppaction://hlinksldjump"/>
              </a:rPr>
              <a:t>4</a:t>
            </a:r>
            <a:endParaRPr lang="ru-RU" sz="5400" b="1" dirty="0"/>
          </a:p>
        </p:txBody>
      </p:sp>
      <p:sp>
        <p:nvSpPr>
          <p:cNvPr id="10" name="TextBox 9"/>
          <p:cNvSpPr txBox="1"/>
          <p:nvPr/>
        </p:nvSpPr>
        <p:spPr>
          <a:xfrm>
            <a:off x="7715272" y="0"/>
            <a:ext cx="714380" cy="923330"/>
          </a:xfrm>
          <a:prstGeom prst="rect">
            <a:avLst/>
          </a:prstGeom>
          <a:noFill/>
        </p:spPr>
        <p:txBody>
          <a:bodyPr wrap="square" rtlCol="0">
            <a:spAutoFit/>
          </a:bodyPr>
          <a:lstStyle/>
          <a:p>
            <a:pPr algn="ctr"/>
            <a:r>
              <a:rPr lang="ru-RU" sz="5400" b="1" dirty="0" smtClean="0">
                <a:hlinkClick r:id="rId5" action="ppaction://hlinksldjump"/>
              </a:rPr>
              <a:t>5</a:t>
            </a:r>
            <a:endParaRPr lang="ru-RU" sz="5400" b="1" dirty="0"/>
          </a:p>
        </p:txBody>
      </p:sp>
      <p:sp>
        <p:nvSpPr>
          <p:cNvPr id="12" name="TextBox 11"/>
          <p:cNvSpPr txBox="1"/>
          <p:nvPr/>
        </p:nvSpPr>
        <p:spPr>
          <a:xfrm>
            <a:off x="0" y="1928802"/>
            <a:ext cx="3786182" cy="1754326"/>
          </a:xfrm>
          <a:prstGeom prst="rect">
            <a:avLst/>
          </a:prstGeom>
          <a:noFill/>
        </p:spPr>
        <p:txBody>
          <a:bodyPr wrap="square" rtlCol="0">
            <a:spAutoFit/>
          </a:bodyPr>
          <a:lstStyle/>
          <a:p>
            <a:r>
              <a:rPr lang="ru-RU" sz="3600" b="1" dirty="0" smtClean="0"/>
              <a:t>История исследования Африки</a:t>
            </a:r>
            <a:endParaRPr lang="ru-RU" sz="3600" b="1" dirty="0"/>
          </a:p>
        </p:txBody>
      </p:sp>
      <p:sp>
        <p:nvSpPr>
          <p:cNvPr id="13" name="TextBox 12"/>
          <p:cNvSpPr txBox="1"/>
          <p:nvPr/>
        </p:nvSpPr>
        <p:spPr>
          <a:xfrm>
            <a:off x="4071934" y="2214554"/>
            <a:ext cx="785818" cy="923330"/>
          </a:xfrm>
          <a:prstGeom prst="rect">
            <a:avLst/>
          </a:prstGeom>
          <a:noFill/>
        </p:spPr>
        <p:txBody>
          <a:bodyPr wrap="square" rtlCol="0">
            <a:spAutoFit/>
          </a:bodyPr>
          <a:lstStyle/>
          <a:p>
            <a:pPr algn="ctr"/>
            <a:r>
              <a:rPr lang="ru-RU" sz="5400" b="1" dirty="0" smtClean="0">
                <a:hlinkClick r:id="rId6" action="ppaction://hlinksldjump"/>
              </a:rPr>
              <a:t>2</a:t>
            </a:r>
            <a:endParaRPr lang="ru-RU" sz="5400" b="1" dirty="0"/>
          </a:p>
        </p:txBody>
      </p:sp>
      <p:sp>
        <p:nvSpPr>
          <p:cNvPr id="14" name="TextBox 13"/>
          <p:cNvSpPr txBox="1"/>
          <p:nvPr/>
        </p:nvSpPr>
        <p:spPr>
          <a:xfrm>
            <a:off x="6500826" y="2214554"/>
            <a:ext cx="857256" cy="923330"/>
          </a:xfrm>
          <a:prstGeom prst="rect">
            <a:avLst/>
          </a:prstGeom>
          <a:noFill/>
        </p:spPr>
        <p:txBody>
          <a:bodyPr wrap="square" rtlCol="0">
            <a:spAutoFit/>
          </a:bodyPr>
          <a:lstStyle/>
          <a:p>
            <a:pPr algn="ctr"/>
            <a:r>
              <a:rPr lang="ru-RU" sz="5400" b="1" dirty="0" smtClean="0">
                <a:hlinkClick r:id="rId7" action="ppaction://hlinksldjump"/>
              </a:rPr>
              <a:t>4</a:t>
            </a:r>
            <a:endParaRPr lang="ru-RU" sz="5400" b="1" dirty="0"/>
          </a:p>
        </p:txBody>
      </p:sp>
      <p:sp>
        <p:nvSpPr>
          <p:cNvPr id="16" name="TextBox 15"/>
          <p:cNvSpPr txBox="1"/>
          <p:nvPr/>
        </p:nvSpPr>
        <p:spPr>
          <a:xfrm>
            <a:off x="5429256" y="2214554"/>
            <a:ext cx="857256" cy="923330"/>
          </a:xfrm>
          <a:prstGeom prst="rect">
            <a:avLst/>
          </a:prstGeom>
          <a:noFill/>
        </p:spPr>
        <p:txBody>
          <a:bodyPr wrap="square" rtlCol="0">
            <a:spAutoFit/>
          </a:bodyPr>
          <a:lstStyle/>
          <a:p>
            <a:pPr algn="ctr"/>
            <a:r>
              <a:rPr lang="ru-RU" sz="5400" b="1" dirty="0" smtClean="0">
                <a:hlinkClick r:id="rId8" action="ppaction://hlinksldjump"/>
              </a:rPr>
              <a:t>3</a:t>
            </a:r>
            <a:endParaRPr lang="ru-RU" sz="5400" b="1" dirty="0"/>
          </a:p>
        </p:txBody>
      </p:sp>
      <p:sp>
        <p:nvSpPr>
          <p:cNvPr id="18" name="TextBox 17"/>
          <p:cNvSpPr txBox="1"/>
          <p:nvPr/>
        </p:nvSpPr>
        <p:spPr>
          <a:xfrm>
            <a:off x="7786710" y="2214554"/>
            <a:ext cx="714380" cy="923330"/>
          </a:xfrm>
          <a:prstGeom prst="rect">
            <a:avLst/>
          </a:prstGeom>
          <a:noFill/>
        </p:spPr>
        <p:txBody>
          <a:bodyPr wrap="square" rtlCol="0">
            <a:spAutoFit/>
          </a:bodyPr>
          <a:lstStyle/>
          <a:p>
            <a:pPr algn="ctr"/>
            <a:r>
              <a:rPr lang="ru-RU" sz="5400" b="1" dirty="0" smtClean="0">
                <a:hlinkClick r:id="rId9" action="ppaction://hlinksldjump"/>
              </a:rPr>
              <a:t>5</a:t>
            </a:r>
            <a:endParaRPr lang="ru-RU" sz="5400" b="1" dirty="0"/>
          </a:p>
        </p:txBody>
      </p:sp>
      <p:sp>
        <p:nvSpPr>
          <p:cNvPr id="22" name="Управляющая кнопка: далее 21">
            <a:hlinkClick r:id="rId10" action="ppaction://hlinksldjump" highlightClick="1"/>
          </p:cNvPr>
          <p:cNvSpPr/>
          <p:nvPr/>
        </p:nvSpPr>
        <p:spPr>
          <a:xfrm>
            <a:off x="7286644" y="5857892"/>
            <a:ext cx="1857356" cy="100010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2" restart="whenNotActive" fill="hold" evtFilter="cancelBubble" nodeType="interactiveSeq">
                <p:stCondLst>
                  <p:cond evt="onClick" delay="0">
                    <p:tgtEl>
                      <p:spTgt spid="9"/>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7" restart="whenNotActive" fill="hold" evtFilter="cancelBubble" nodeType="interactiveSeq">
                <p:stCondLst>
                  <p:cond evt="onClick" delay="0">
                    <p:tgtEl>
                      <p:spTgt spid="10"/>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2" restart="whenNotActive" fill="hold" evtFilter="cancelBubble" nodeType="interactiveSeq">
                <p:stCondLst>
                  <p:cond evt="onClick" delay="0">
                    <p:tgtEl>
                      <p:spTgt spid="13"/>
                    </p:tgtEl>
                  </p:cond>
                </p:stCondLst>
                <p:endSync evt="end" delay="0">
                  <p:rtn val="all"/>
                </p:endSync>
                <p:childTnLst>
                  <p:par>
                    <p:cTn id="23" fill="hold">
                      <p:stCondLst>
                        <p:cond delay="0"/>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3">
                                            <p:txEl>
                                              <p:pRg st="0" end="0"/>
                                            </p:txEl>
                                          </p:spTgt>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6"/>
                    </p:tgtEl>
                  </p:cond>
                </p:stCondLst>
                <p:endSync evt="end" delay="0">
                  <p:rtn val="all"/>
                </p:endSync>
                <p:childTnLst>
                  <p:par>
                    <p:cTn id="28" fill="hold">
                      <p:stCondLst>
                        <p:cond delay="0"/>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16">
                                            <p:txEl>
                                              <p:pRg st="0" end="0"/>
                                            </p:txEl>
                                          </p:spTgt>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2" restart="whenNotActive" fill="hold" evtFilter="cancelBubble" nodeType="interactiveSeq">
                <p:stCondLst>
                  <p:cond evt="onClick" delay="0">
                    <p:tgtEl>
                      <p:spTgt spid="14"/>
                    </p:tgtEl>
                  </p:cond>
                </p:stCondLst>
                <p:endSync evt="end" delay="0">
                  <p:rtn val="all"/>
                </p:endSync>
                <p:childTnLst>
                  <p:par>
                    <p:cTn id="33" fill="hold">
                      <p:stCondLst>
                        <p:cond delay="0"/>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14">
                                            <p:txEl>
                                              <p:pRg st="0" end="0"/>
                                            </p:txEl>
                                          </p:spTgt>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37" restart="whenNotActive" fill="hold" evtFilter="cancelBubble" nodeType="interactiveSeq">
                <p:stCondLst>
                  <p:cond evt="onClick" delay="0">
                    <p:tgtEl>
                      <p:spTgt spid="18"/>
                    </p:tgtEl>
                  </p:cond>
                </p:stCondLst>
                <p:endSync evt="end" delay="0">
                  <p:rtn val="all"/>
                </p:endSync>
                <p:childTnLst>
                  <p:par>
                    <p:cTn id="38" fill="hold">
                      <p:stCondLst>
                        <p:cond delay="0"/>
                      </p:stCondLst>
                      <p:childTnLst>
                        <p:par>
                          <p:cTn id="39" fill="hold">
                            <p:stCondLst>
                              <p:cond delay="0"/>
                            </p:stCondLst>
                            <p:childTnLst>
                              <p:par>
                                <p:cTn id="40" presetID="1" presetClass="exit" presetSubtype="0" fill="hold" nodeType="clickEffect">
                                  <p:stCondLst>
                                    <p:cond delay="0"/>
                                  </p:stCondLst>
                                  <p:childTnLst>
                                    <p:set>
                                      <p:cBhvr>
                                        <p:cTn id="41" dur="1" fill="hold">
                                          <p:stCondLst>
                                            <p:cond delay="0"/>
                                          </p:stCondLst>
                                        </p:cTn>
                                        <p:tgtEl>
                                          <p:spTgt spid="18">
                                            <p:txEl>
                                              <p:pRg st="0" end="0"/>
                                            </p:txEl>
                                          </p:spTgt>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Картинка 1 из 3">
            <a:hlinkClick r:id="rId2"/>
          </p:cNvPr>
          <p:cNvPicPr>
            <a:picLocks noChangeAspect="1" noChangeArrowheads="1"/>
          </p:cNvPicPr>
          <p:nvPr/>
        </p:nvPicPr>
        <p:blipFill>
          <a:blip r:embed="rId3"/>
          <a:srcRect/>
          <a:stretch>
            <a:fillRect/>
          </a:stretch>
        </p:blipFill>
        <p:spPr bwMode="auto">
          <a:xfrm>
            <a:off x="0" y="0"/>
            <a:ext cx="6715140" cy="6905028"/>
          </a:xfrm>
          <a:prstGeom prst="rect">
            <a:avLst/>
          </a:prstGeom>
          <a:noFill/>
        </p:spPr>
      </p:pic>
      <p:sp>
        <p:nvSpPr>
          <p:cNvPr id="3" name="Управляющая кнопка: далее 2">
            <a:hlinkClick r:id="rId4" action="ppaction://hlinksldjump" highlightClick="1"/>
          </p:cNvPr>
          <p:cNvSpPr/>
          <p:nvPr/>
        </p:nvSpPr>
        <p:spPr>
          <a:xfrm>
            <a:off x="7786710" y="5786454"/>
            <a:ext cx="1357290" cy="107154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6715140" y="0"/>
            <a:ext cx="2428860" cy="3785652"/>
          </a:xfrm>
          <a:prstGeom prst="rect">
            <a:avLst/>
          </a:prstGeom>
          <a:noFill/>
        </p:spPr>
        <p:txBody>
          <a:bodyPr wrap="square" rtlCol="0">
            <a:spAutoFit/>
          </a:bodyPr>
          <a:lstStyle/>
          <a:p>
            <a:pPr algn="just"/>
            <a:r>
              <a:rPr lang="ru-RU" sz="2400" b="1" dirty="0" smtClean="0"/>
              <a:t>Как называется этот мыс, находящийся на западном побережье Африки? Назовите подобные ему в других частях материка.</a:t>
            </a:r>
            <a:endParaRPr lang="ru-RU" sz="24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Картинка 2 из 356">
            <a:hlinkClick r:id="rId2"/>
          </p:cNvPr>
          <p:cNvPicPr>
            <a:picLocks noChangeAspect="1" noChangeArrowheads="1"/>
          </p:cNvPicPr>
          <p:nvPr/>
        </p:nvPicPr>
        <p:blipFill>
          <a:blip r:embed="rId3"/>
          <a:srcRect l="3143" t="2625" r="5689" b="16000"/>
          <a:stretch>
            <a:fillRect/>
          </a:stretch>
        </p:blipFill>
        <p:spPr bwMode="auto">
          <a:xfrm>
            <a:off x="0" y="-14770"/>
            <a:ext cx="6429388" cy="6872796"/>
          </a:xfrm>
          <a:prstGeom prst="rect">
            <a:avLst/>
          </a:prstGeom>
          <a:noFill/>
        </p:spPr>
      </p:pic>
      <p:cxnSp>
        <p:nvCxnSpPr>
          <p:cNvPr id="4" name="Прямая соединительная линия 3"/>
          <p:cNvCxnSpPr/>
          <p:nvPr/>
        </p:nvCxnSpPr>
        <p:spPr>
          <a:xfrm>
            <a:off x="0" y="3857628"/>
            <a:ext cx="6429388" cy="158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Полилиния 11"/>
          <p:cNvSpPr/>
          <p:nvPr/>
        </p:nvSpPr>
        <p:spPr>
          <a:xfrm>
            <a:off x="1805940" y="-45720"/>
            <a:ext cx="449580" cy="6888480"/>
          </a:xfrm>
          <a:custGeom>
            <a:avLst/>
            <a:gdLst>
              <a:gd name="connsiteX0" fmla="*/ 449580 w 449580"/>
              <a:gd name="connsiteY0" fmla="*/ 0 h 6888480"/>
              <a:gd name="connsiteX1" fmla="*/ 68580 w 449580"/>
              <a:gd name="connsiteY1" fmla="*/ 2331720 h 6888480"/>
              <a:gd name="connsiteX2" fmla="*/ 38100 w 449580"/>
              <a:gd name="connsiteY2" fmla="*/ 4724400 h 6888480"/>
              <a:gd name="connsiteX3" fmla="*/ 297180 w 449580"/>
              <a:gd name="connsiteY3" fmla="*/ 6888480 h 6888480"/>
              <a:gd name="connsiteX4" fmla="*/ 297180 w 449580"/>
              <a:gd name="connsiteY4" fmla="*/ 6888480 h 6888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580" h="6888480">
                <a:moveTo>
                  <a:pt x="449580" y="0"/>
                </a:moveTo>
                <a:cubicBezTo>
                  <a:pt x="293370" y="772160"/>
                  <a:pt x="137160" y="1544320"/>
                  <a:pt x="68580" y="2331720"/>
                </a:cubicBezTo>
                <a:cubicBezTo>
                  <a:pt x="0" y="3119120"/>
                  <a:pt x="0" y="3964940"/>
                  <a:pt x="38100" y="4724400"/>
                </a:cubicBezTo>
                <a:cubicBezTo>
                  <a:pt x="76200" y="5483860"/>
                  <a:pt x="297180" y="6888480"/>
                  <a:pt x="297180" y="6888480"/>
                </a:cubicBezTo>
                <a:lnTo>
                  <a:pt x="297180" y="6888480"/>
                </a:lnTo>
              </a:path>
            </a:pathLst>
          </a:cu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solidFill>
                <a:srgbClr val="FF0000"/>
              </a:solidFill>
            </a:endParaRPr>
          </a:p>
        </p:txBody>
      </p:sp>
      <p:sp>
        <p:nvSpPr>
          <p:cNvPr id="13" name="Полилиния 12"/>
          <p:cNvSpPr/>
          <p:nvPr/>
        </p:nvSpPr>
        <p:spPr>
          <a:xfrm>
            <a:off x="0" y="1706880"/>
            <a:ext cx="6429388" cy="150484"/>
          </a:xfrm>
          <a:custGeom>
            <a:avLst/>
            <a:gdLst>
              <a:gd name="connsiteX0" fmla="*/ 0 w 6809740"/>
              <a:gd name="connsiteY0" fmla="*/ 0 h 205740"/>
              <a:gd name="connsiteX1" fmla="*/ 1219200 w 6809740"/>
              <a:gd name="connsiteY1" fmla="*/ 137160 h 205740"/>
              <a:gd name="connsiteX2" fmla="*/ 3718560 w 6809740"/>
              <a:gd name="connsiteY2" fmla="*/ 198120 h 205740"/>
              <a:gd name="connsiteX3" fmla="*/ 6370320 w 6809740"/>
              <a:gd name="connsiteY3" fmla="*/ 91440 h 205740"/>
              <a:gd name="connsiteX4" fmla="*/ 6355080 w 6809740"/>
              <a:gd name="connsiteY4" fmla="*/ 91440 h 205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9740" h="205740">
                <a:moveTo>
                  <a:pt x="0" y="0"/>
                </a:moveTo>
                <a:cubicBezTo>
                  <a:pt x="299720" y="52070"/>
                  <a:pt x="599440" y="104140"/>
                  <a:pt x="1219200" y="137160"/>
                </a:cubicBezTo>
                <a:cubicBezTo>
                  <a:pt x="1838960" y="170180"/>
                  <a:pt x="2860040" y="205740"/>
                  <a:pt x="3718560" y="198120"/>
                </a:cubicBezTo>
                <a:cubicBezTo>
                  <a:pt x="4577080" y="190500"/>
                  <a:pt x="5930900" y="109220"/>
                  <a:pt x="6370320" y="91440"/>
                </a:cubicBezTo>
                <a:cubicBezTo>
                  <a:pt x="6809740" y="73660"/>
                  <a:pt x="6582410" y="82550"/>
                  <a:pt x="6355080" y="91440"/>
                </a:cubicBezTo>
              </a:path>
            </a:pathLst>
          </a:custGeom>
          <a:ln w="76200">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4" name="Полилиния 13"/>
          <p:cNvSpPr/>
          <p:nvPr/>
        </p:nvSpPr>
        <p:spPr>
          <a:xfrm>
            <a:off x="1645920" y="5852160"/>
            <a:ext cx="4770120" cy="106680"/>
          </a:xfrm>
          <a:custGeom>
            <a:avLst/>
            <a:gdLst>
              <a:gd name="connsiteX0" fmla="*/ 0 w 4770120"/>
              <a:gd name="connsiteY0" fmla="*/ 30480 h 106680"/>
              <a:gd name="connsiteX1" fmla="*/ 1569720 w 4770120"/>
              <a:gd name="connsiteY1" fmla="*/ 0 h 106680"/>
              <a:gd name="connsiteX2" fmla="*/ 3810000 w 4770120"/>
              <a:gd name="connsiteY2" fmla="*/ 30480 h 106680"/>
              <a:gd name="connsiteX3" fmla="*/ 4770120 w 4770120"/>
              <a:gd name="connsiteY3" fmla="*/ 106680 h 106680"/>
              <a:gd name="connsiteX4" fmla="*/ 4770120 w 4770120"/>
              <a:gd name="connsiteY4" fmla="*/ 106680 h 106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0120" h="106680">
                <a:moveTo>
                  <a:pt x="0" y="30480"/>
                </a:moveTo>
                <a:cubicBezTo>
                  <a:pt x="467360" y="15240"/>
                  <a:pt x="934720" y="0"/>
                  <a:pt x="1569720" y="0"/>
                </a:cubicBezTo>
                <a:cubicBezTo>
                  <a:pt x="2204720" y="0"/>
                  <a:pt x="3276600" y="12700"/>
                  <a:pt x="3810000" y="30480"/>
                </a:cubicBezTo>
                <a:cubicBezTo>
                  <a:pt x="4343400" y="48260"/>
                  <a:pt x="4770120" y="106680"/>
                  <a:pt x="4770120" y="106680"/>
                </a:cubicBezTo>
                <a:lnTo>
                  <a:pt x="4770120" y="106680"/>
                </a:lnTo>
              </a:path>
            </a:pathLst>
          </a:custGeom>
          <a:ln w="76200">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5" name="TextBox 14"/>
          <p:cNvSpPr txBox="1"/>
          <p:nvPr/>
        </p:nvSpPr>
        <p:spPr>
          <a:xfrm>
            <a:off x="6429388" y="0"/>
            <a:ext cx="2714612" cy="3539430"/>
          </a:xfrm>
          <a:prstGeom prst="rect">
            <a:avLst/>
          </a:prstGeom>
          <a:noFill/>
        </p:spPr>
        <p:txBody>
          <a:bodyPr wrap="square" rtlCol="0">
            <a:spAutoFit/>
          </a:bodyPr>
          <a:lstStyle/>
          <a:p>
            <a:pPr algn="just"/>
            <a:r>
              <a:rPr lang="ru-RU" sz="2800" b="1" dirty="0" smtClean="0"/>
              <a:t>Назовите линии, изображенные на карте. Как расположен материк относительно них?</a:t>
            </a:r>
            <a:endParaRPr lang="ru-RU" sz="2800" b="1" dirty="0"/>
          </a:p>
        </p:txBody>
      </p:sp>
      <p:sp>
        <p:nvSpPr>
          <p:cNvPr id="16" name="Управляющая кнопка: далее 15">
            <a:hlinkClick r:id="rId4" action="ppaction://hlinksldjump" highlightClick="1"/>
          </p:cNvPr>
          <p:cNvSpPr/>
          <p:nvPr/>
        </p:nvSpPr>
        <p:spPr>
          <a:xfrm>
            <a:off x="7786710" y="5929330"/>
            <a:ext cx="1357290" cy="92867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Картинка 2 из 356">
            <a:hlinkClick r:id="rId2"/>
          </p:cNvPr>
          <p:cNvPicPr>
            <a:picLocks noChangeAspect="1" noChangeArrowheads="1"/>
          </p:cNvPicPr>
          <p:nvPr/>
        </p:nvPicPr>
        <p:blipFill>
          <a:blip r:embed="rId3"/>
          <a:srcRect l="6736" t="5624" r="5689" b="15625"/>
          <a:stretch>
            <a:fillRect/>
          </a:stretch>
        </p:blipFill>
        <p:spPr bwMode="auto">
          <a:xfrm>
            <a:off x="0" y="10977"/>
            <a:ext cx="6357950" cy="6847023"/>
          </a:xfrm>
          <a:prstGeom prst="rect">
            <a:avLst/>
          </a:prstGeom>
          <a:noFill/>
        </p:spPr>
      </p:pic>
      <p:sp>
        <p:nvSpPr>
          <p:cNvPr id="3" name="TextBox 2"/>
          <p:cNvSpPr txBox="1"/>
          <p:nvPr/>
        </p:nvSpPr>
        <p:spPr>
          <a:xfrm>
            <a:off x="5214942" y="5214950"/>
            <a:ext cx="928694" cy="1107996"/>
          </a:xfrm>
          <a:prstGeom prst="rect">
            <a:avLst/>
          </a:prstGeom>
          <a:noFill/>
        </p:spPr>
        <p:txBody>
          <a:bodyPr wrap="square" rtlCol="0">
            <a:spAutoFit/>
          </a:bodyPr>
          <a:lstStyle/>
          <a:p>
            <a:pPr algn="ctr"/>
            <a:r>
              <a:rPr lang="ru-RU" sz="6600" b="1" dirty="0" smtClean="0"/>
              <a:t>1</a:t>
            </a:r>
            <a:endParaRPr lang="ru-RU" sz="6600" b="1" dirty="0"/>
          </a:p>
        </p:txBody>
      </p:sp>
      <p:sp>
        <p:nvSpPr>
          <p:cNvPr id="4" name="TextBox 3"/>
          <p:cNvSpPr txBox="1"/>
          <p:nvPr/>
        </p:nvSpPr>
        <p:spPr>
          <a:xfrm>
            <a:off x="4572000" y="1500174"/>
            <a:ext cx="642942" cy="923330"/>
          </a:xfrm>
          <a:prstGeom prst="rect">
            <a:avLst/>
          </a:prstGeom>
          <a:noFill/>
        </p:spPr>
        <p:txBody>
          <a:bodyPr wrap="square" rtlCol="0">
            <a:spAutoFit/>
          </a:bodyPr>
          <a:lstStyle/>
          <a:p>
            <a:r>
              <a:rPr lang="ru-RU" sz="5400" b="1" dirty="0" smtClean="0"/>
              <a:t>2</a:t>
            </a:r>
            <a:endParaRPr lang="ru-RU" sz="5400" b="1" dirty="0"/>
          </a:p>
        </p:txBody>
      </p:sp>
      <p:sp>
        <p:nvSpPr>
          <p:cNvPr id="5" name="TextBox 4"/>
          <p:cNvSpPr txBox="1"/>
          <p:nvPr/>
        </p:nvSpPr>
        <p:spPr>
          <a:xfrm>
            <a:off x="3000364" y="357166"/>
            <a:ext cx="642942" cy="923330"/>
          </a:xfrm>
          <a:prstGeom prst="rect">
            <a:avLst/>
          </a:prstGeom>
          <a:noFill/>
        </p:spPr>
        <p:txBody>
          <a:bodyPr wrap="square" rtlCol="0">
            <a:spAutoFit/>
          </a:bodyPr>
          <a:lstStyle/>
          <a:p>
            <a:r>
              <a:rPr lang="ru-RU" sz="5400" b="1" dirty="0" smtClean="0"/>
              <a:t>3</a:t>
            </a:r>
            <a:endParaRPr lang="ru-RU" sz="5400" b="1" dirty="0"/>
          </a:p>
        </p:txBody>
      </p:sp>
      <p:sp>
        <p:nvSpPr>
          <p:cNvPr id="6" name="TextBox 5"/>
          <p:cNvSpPr txBox="1"/>
          <p:nvPr/>
        </p:nvSpPr>
        <p:spPr>
          <a:xfrm>
            <a:off x="1571604" y="4572008"/>
            <a:ext cx="785818" cy="923330"/>
          </a:xfrm>
          <a:prstGeom prst="rect">
            <a:avLst/>
          </a:prstGeom>
          <a:noFill/>
        </p:spPr>
        <p:txBody>
          <a:bodyPr wrap="square" rtlCol="0">
            <a:spAutoFit/>
          </a:bodyPr>
          <a:lstStyle/>
          <a:p>
            <a:r>
              <a:rPr lang="ru-RU" sz="5400" b="1" dirty="0" smtClean="0"/>
              <a:t>4</a:t>
            </a:r>
            <a:endParaRPr lang="ru-RU" sz="5400" b="1" dirty="0"/>
          </a:p>
        </p:txBody>
      </p:sp>
      <p:sp>
        <p:nvSpPr>
          <p:cNvPr id="7" name="TextBox 6"/>
          <p:cNvSpPr txBox="1"/>
          <p:nvPr/>
        </p:nvSpPr>
        <p:spPr>
          <a:xfrm>
            <a:off x="5572132" y="3857628"/>
            <a:ext cx="714380" cy="923330"/>
          </a:xfrm>
          <a:prstGeom prst="rect">
            <a:avLst/>
          </a:prstGeom>
          <a:noFill/>
        </p:spPr>
        <p:txBody>
          <a:bodyPr wrap="square" rtlCol="0">
            <a:spAutoFit/>
          </a:bodyPr>
          <a:lstStyle/>
          <a:p>
            <a:r>
              <a:rPr lang="ru-RU" sz="5400" b="1" dirty="0" smtClean="0"/>
              <a:t>5</a:t>
            </a:r>
            <a:endParaRPr lang="ru-RU" sz="5400" b="1" dirty="0"/>
          </a:p>
        </p:txBody>
      </p:sp>
      <p:sp>
        <p:nvSpPr>
          <p:cNvPr id="8" name="TextBox 7"/>
          <p:cNvSpPr txBox="1"/>
          <p:nvPr/>
        </p:nvSpPr>
        <p:spPr>
          <a:xfrm>
            <a:off x="6357950" y="0"/>
            <a:ext cx="2786050" cy="1815882"/>
          </a:xfrm>
          <a:prstGeom prst="rect">
            <a:avLst/>
          </a:prstGeom>
          <a:noFill/>
        </p:spPr>
        <p:txBody>
          <a:bodyPr wrap="square" rtlCol="0">
            <a:spAutoFit/>
          </a:bodyPr>
          <a:lstStyle/>
          <a:p>
            <a:pPr algn="just"/>
            <a:r>
              <a:rPr lang="ru-RU" sz="2800" b="1" dirty="0" smtClean="0"/>
              <a:t>Назовите объекты, обозначенные цифрами.</a:t>
            </a:r>
            <a:endParaRPr lang="ru-RU" sz="2800" b="1" dirty="0"/>
          </a:p>
        </p:txBody>
      </p:sp>
      <p:sp>
        <p:nvSpPr>
          <p:cNvPr id="9" name="Управляющая кнопка: далее 8">
            <a:hlinkClick r:id="rId4" action="ppaction://hlinksldjump" highlightClick="1"/>
          </p:cNvPr>
          <p:cNvSpPr/>
          <p:nvPr/>
        </p:nvSpPr>
        <p:spPr>
          <a:xfrm>
            <a:off x="7715272" y="6000768"/>
            <a:ext cx="1428728" cy="8572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816429"/>
          </a:xfrm>
          <a:prstGeom prst="rect">
            <a:avLst/>
          </a:prstGeom>
          <a:noFill/>
        </p:spPr>
        <p:txBody>
          <a:bodyPr wrap="square" rtlCol="0">
            <a:spAutoFit/>
          </a:bodyPr>
          <a:lstStyle/>
          <a:p>
            <a:r>
              <a:rPr lang="ru-RU" sz="3200" b="1" dirty="0" smtClean="0"/>
              <a:t>Заполните пропуски в тексте:</a:t>
            </a:r>
          </a:p>
          <a:p>
            <a:pPr algn="just"/>
            <a:r>
              <a:rPr lang="ru-RU" sz="3200" b="1" dirty="0" smtClean="0"/>
              <a:t>Африка - … по величине материк после Евразии. Площадь Африки вместе с островами … млн. км</a:t>
            </a:r>
            <a:r>
              <a:rPr lang="ru-RU" sz="3200" b="1" baseline="30000" dirty="0" smtClean="0"/>
              <a:t>2</a:t>
            </a:r>
            <a:r>
              <a:rPr lang="ru-RU" sz="3200" b="1" dirty="0" smtClean="0"/>
              <a:t>. От Европы материк отделяет неглубокий и узкий … пролив и … море. Через Суэцкий перешеек прорыт … канал. На западе Африки выделяется … залив, а на востоке полуостров  … .</a:t>
            </a:r>
          </a:p>
          <a:p>
            <a:endParaRPr lang="ru-RU" dirty="0"/>
          </a:p>
        </p:txBody>
      </p:sp>
      <p:sp>
        <p:nvSpPr>
          <p:cNvPr id="3" name="Управляющая кнопка: далее 2">
            <a:hlinkClick r:id="rId2" action="ppaction://hlinksldjump" highlightClick="1"/>
          </p:cNvPr>
          <p:cNvSpPr/>
          <p:nvPr/>
        </p:nvSpPr>
        <p:spPr>
          <a:xfrm>
            <a:off x="7572396" y="6072206"/>
            <a:ext cx="1571604" cy="78579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Картинка 12 из 1565">
            <a:hlinkClick r:id="rId2"/>
          </p:cNvPr>
          <p:cNvPicPr>
            <a:picLocks noChangeAspect="1" noChangeArrowheads="1"/>
          </p:cNvPicPr>
          <p:nvPr/>
        </p:nvPicPr>
        <p:blipFill>
          <a:blip r:embed="rId3"/>
          <a:srcRect/>
          <a:stretch>
            <a:fillRect/>
          </a:stretch>
        </p:blipFill>
        <p:spPr bwMode="auto">
          <a:xfrm>
            <a:off x="1" y="0"/>
            <a:ext cx="6500826" cy="6858000"/>
          </a:xfrm>
          <a:prstGeom prst="rect">
            <a:avLst/>
          </a:prstGeom>
          <a:noFill/>
        </p:spPr>
      </p:pic>
      <p:sp>
        <p:nvSpPr>
          <p:cNvPr id="3" name="TextBox 2"/>
          <p:cNvSpPr txBox="1"/>
          <p:nvPr/>
        </p:nvSpPr>
        <p:spPr>
          <a:xfrm>
            <a:off x="6500826" y="0"/>
            <a:ext cx="2643174" cy="5693866"/>
          </a:xfrm>
          <a:prstGeom prst="rect">
            <a:avLst/>
          </a:prstGeom>
          <a:noFill/>
        </p:spPr>
        <p:txBody>
          <a:bodyPr wrap="square" rtlCol="0">
            <a:spAutoFit/>
          </a:bodyPr>
          <a:lstStyle/>
          <a:p>
            <a:pPr algn="just"/>
            <a:r>
              <a:rPr lang="ru-RU" sz="2800" b="1" dirty="0" smtClean="0"/>
              <a:t>Эта позорная страница истории унесла многие миллионы  человеческих жизней. </a:t>
            </a:r>
          </a:p>
          <a:p>
            <a:pPr algn="just"/>
            <a:r>
              <a:rPr lang="ru-RU" sz="2800" b="1" dirty="0" smtClean="0"/>
              <a:t>Что изображено на рисунке? Кто из европейских народов открыл ее?</a:t>
            </a:r>
            <a:endParaRPr lang="ru-RU" sz="2800" b="1" dirty="0"/>
          </a:p>
        </p:txBody>
      </p:sp>
      <p:sp>
        <p:nvSpPr>
          <p:cNvPr id="4" name="Управляющая кнопка: далее 3">
            <a:hlinkClick r:id="rId4" action="ppaction://hlinksldjump" highlightClick="1"/>
          </p:cNvPr>
          <p:cNvSpPr/>
          <p:nvPr/>
        </p:nvSpPr>
        <p:spPr>
          <a:xfrm>
            <a:off x="7715272" y="6072206"/>
            <a:ext cx="1428728" cy="78579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copypast.ru/uploads/posts/thumbs/1240576338_map2.jpg"/>
          <p:cNvPicPr>
            <a:picLocks noChangeAspect="1" noChangeArrowheads="1"/>
          </p:cNvPicPr>
          <p:nvPr/>
        </p:nvPicPr>
        <p:blipFill>
          <a:blip r:embed="rId2"/>
          <a:srcRect l="1995" t="3333" r="8244" b="11666"/>
          <a:stretch>
            <a:fillRect/>
          </a:stretch>
        </p:blipFill>
        <p:spPr bwMode="auto">
          <a:xfrm>
            <a:off x="0" y="0"/>
            <a:ext cx="6072198" cy="6881824"/>
          </a:xfrm>
          <a:prstGeom prst="rect">
            <a:avLst/>
          </a:prstGeom>
          <a:noFill/>
        </p:spPr>
      </p:pic>
      <p:sp>
        <p:nvSpPr>
          <p:cNvPr id="3" name="Полилиния 2"/>
          <p:cNvSpPr/>
          <p:nvPr/>
        </p:nvSpPr>
        <p:spPr>
          <a:xfrm>
            <a:off x="-182880" y="609600"/>
            <a:ext cx="6187440" cy="6344920"/>
          </a:xfrm>
          <a:custGeom>
            <a:avLst/>
            <a:gdLst>
              <a:gd name="connsiteX0" fmla="*/ 1737360 w 6187440"/>
              <a:gd name="connsiteY0" fmla="*/ 0 h 6344920"/>
              <a:gd name="connsiteX1" fmla="*/ 289560 w 6187440"/>
              <a:gd name="connsiteY1" fmla="*/ 1645920 h 6344920"/>
              <a:gd name="connsiteX2" fmla="*/ 3474720 w 6187440"/>
              <a:gd name="connsiteY2" fmla="*/ 5852160 h 6344920"/>
              <a:gd name="connsiteX3" fmla="*/ 5196840 w 6187440"/>
              <a:gd name="connsiteY3" fmla="*/ 4602480 h 6344920"/>
              <a:gd name="connsiteX4" fmla="*/ 5501640 w 6187440"/>
              <a:gd name="connsiteY4" fmla="*/ 3825240 h 6344920"/>
              <a:gd name="connsiteX5" fmla="*/ 6187440 w 6187440"/>
              <a:gd name="connsiteY5" fmla="*/ 2834640 h 6344920"/>
              <a:gd name="connsiteX6" fmla="*/ 6187440 w 6187440"/>
              <a:gd name="connsiteY6" fmla="*/ 2834640 h 6344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87440" h="6344920">
                <a:moveTo>
                  <a:pt x="1737360" y="0"/>
                </a:moveTo>
                <a:cubicBezTo>
                  <a:pt x="868680" y="335280"/>
                  <a:pt x="0" y="670560"/>
                  <a:pt x="289560" y="1645920"/>
                </a:cubicBezTo>
                <a:cubicBezTo>
                  <a:pt x="579120" y="2621280"/>
                  <a:pt x="2656840" y="5359400"/>
                  <a:pt x="3474720" y="5852160"/>
                </a:cubicBezTo>
                <a:cubicBezTo>
                  <a:pt x="4292600" y="6344920"/>
                  <a:pt x="4859020" y="4940300"/>
                  <a:pt x="5196840" y="4602480"/>
                </a:cubicBezTo>
                <a:cubicBezTo>
                  <a:pt x="5534660" y="4264660"/>
                  <a:pt x="5336540" y="4119880"/>
                  <a:pt x="5501640" y="3825240"/>
                </a:cubicBezTo>
                <a:cubicBezTo>
                  <a:pt x="5666740" y="3530600"/>
                  <a:pt x="6187440" y="2834640"/>
                  <a:pt x="6187440" y="2834640"/>
                </a:cubicBezTo>
                <a:lnTo>
                  <a:pt x="6187440" y="2834640"/>
                </a:lnTo>
              </a:path>
            </a:pathLst>
          </a:cu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5" name="Прямая соединительная линия 4"/>
          <p:cNvCxnSpPr/>
          <p:nvPr/>
        </p:nvCxnSpPr>
        <p:spPr>
          <a:xfrm rot="16200000" flipH="1">
            <a:off x="607191" y="3464719"/>
            <a:ext cx="571504" cy="7143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rot="10800000">
            <a:off x="500034" y="3500438"/>
            <a:ext cx="428628" cy="21431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flipV="1">
            <a:off x="5429256" y="3714752"/>
            <a:ext cx="357190" cy="21431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rot="5400000" flipH="1" flipV="1">
            <a:off x="5536413" y="3893347"/>
            <a:ext cx="428628" cy="7143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072198" y="0"/>
            <a:ext cx="3071802" cy="4401205"/>
          </a:xfrm>
          <a:prstGeom prst="rect">
            <a:avLst/>
          </a:prstGeom>
          <a:noFill/>
        </p:spPr>
        <p:txBody>
          <a:bodyPr wrap="square" rtlCol="0">
            <a:spAutoFit/>
          </a:bodyPr>
          <a:lstStyle/>
          <a:p>
            <a:pPr algn="just"/>
            <a:r>
              <a:rPr lang="ru-RU" sz="2800" b="1" dirty="0" smtClean="0"/>
              <a:t>Перед вами карта одного из путешествий </a:t>
            </a:r>
            <a:r>
              <a:rPr lang="en-US" sz="2800" b="1" dirty="0" smtClean="0"/>
              <a:t>XV</a:t>
            </a:r>
            <a:r>
              <a:rPr lang="ru-RU" sz="2800" b="1" dirty="0" smtClean="0"/>
              <a:t> в. Кто из португальских мореплавателей  его совершил? Какова конечная цель путешествия?</a:t>
            </a:r>
            <a:endParaRPr lang="ru-RU" sz="2800" b="1" dirty="0"/>
          </a:p>
        </p:txBody>
      </p:sp>
      <p:sp>
        <p:nvSpPr>
          <p:cNvPr id="17" name="Управляющая кнопка: далее 16">
            <a:hlinkClick r:id="rId3" action="ppaction://hlinksldjump" highlightClick="1"/>
          </p:cNvPr>
          <p:cNvSpPr/>
          <p:nvPr/>
        </p:nvSpPr>
        <p:spPr>
          <a:xfrm>
            <a:off x="7572396" y="6000768"/>
            <a:ext cx="1571604" cy="8572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Картинка 1 из 18095">
            <a:hlinkClick r:id="rId2"/>
          </p:cNvPr>
          <p:cNvPicPr>
            <a:picLocks noChangeAspect="1" noChangeArrowheads="1"/>
          </p:cNvPicPr>
          <p:nvPr/>
        </p:nvPicPr>
        <p:blipFill>
          <a:blip r:embed="rId3"/>
          <a:srcRect/>
          <a:stretch>
            <a:fillRect/>
          </a:stretch>
        </p:blipFill>
        <p:spPr bwMode="auto">
          <a:xfrm>
            <a:off x="0" y="0"/>
            <a:ext cx="5000628" cy="6858000"/>
          </a:xfrm>
          <a:prstGeom prst="rect">
            <a:avLst/>
          </a:prstGeom>
          <a:noFill/>
        </p:spPr>
      </p:pic>
      <p:sp>
        <p:nvSpPr>
          <p:cNvPr id="3" name="Управляющая кнопка: далее 2">
            <a:hlinkClick r:id="rId4" action="ppaction://hlinksldjump" highlightClick="1"/>
          </p:cNvPr>
          <p:cNvSpPr/>
          <p:nvPr/>
        </p:nvSpPr>
        <p:spPr>
          <a:xfrm>
            <a:off x="7286644" y="5715016"/>
            <a:ext cx="1857356" cy="114298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5000628" y="0"/>
            <a:ext cx="4143372" cy="4893647"/>
          </a:xfrm>
          <a:prstGeom prst="rect">
            <a:avLst/>
          </a:prstGeom>
          <a:noFill/>
        </p:spPr>
        <p:txBody>
          <a:bodyPr wrap="square" rtlCol="0">
            <a:spAutoFit/>
          </a:bodyPr>
          <a:lstStyle/>
          <a:p>
            <a:pPr algn="just"/>
            <a:r>
              <a:rPr lang="ru-RU" sz="2400" b="1" dirty="0" smtClean="0"/>
              <a:t>Всю свою жизнь он посвятил изучению Африки. Ни до него, ни после него никто на этом континенте не сделал так много географических открытий. За них он был удостоен золотой медали Королевского географического общества. </a:t>
            </a:r>
          </a:p>
          <a:p>
            <a:pPr algn="just"/>
            <a:r>
              <a:rPr lang="ru-RU" sz="2400" b="1" dirty="0" smtClean="0"/>
              <a:t>Вы, конечно, узнали о ком идет речь? Какие открытия путешественник совершил на территории Африки?</a:t>
            </a:r>
            <a:endParaRPr lang="ru-RU" sz="24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328</TotalTime>
  <Words>492</Words>
  <PresentationFormat>Экран (4:3)</PresentationFormat>
  <Paragraphs>65</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алексей</cp:lastModifiedBy>
  <cp:revision>6</cp:revision>
  <dcterms:modified xsi:type="dcterms:W3CDTF">2010-11-06T07:16:34Z</dcterms:modified>
</cp:coreProperties>
</file>