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5" r:id="rId4"/>
    <p:sldId id="259" r:id="rId5"/>
    <p:sldId id="258" r:id="rId6"/>
    <p:sldId id="261" r:id="rId7"/>
    <p:sldId id="262" r:id="rId8"/>
    <p:sldId id="269" r:id="rId9"/>
    <p:sldId id="263" r:id="rId10"/>
    <p:sldId id="266" r:id="rId11"/>
    <p:sldId id="267" r:id="rId12"/>
    <p:sldId id="270" r:id="rId13"/>
    <p:sldId id="271" r:id="rId14"/>
    <p:sldId id="260" r:id="rId15"/>
    <p:sldId id="273" r:id="rId16"/>
    <p:sldId id="272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F6344-C43F-4BC1-B48C-F577C8F2680A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8DD80-A6F1-4178-93B8-3A2FD3B36E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F6344-C43F-4BC1-B48C-F577C8F2680A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8DD80-A6F1-4178-93B8-3A2FD3B36E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F6344-C43F-4BC1-B48C-F577C8F2680A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8DD80-A6F1-4178-93B8-3A2FD3B36E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F6344-C43F-4BC1-B48C-F577C8F2680A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8DD80-A6F1-4178-93B8-3A2FD3B36E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F6344-C43F-4BC1-B48C-F577C8F2680A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8DD80-A6F1-4178-93B8-3A2FD3B36E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F6344-C43F-4BC1-B48C-F577C8F2680A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8DD80-A6F1-4178-93B8-3A2FD3B36E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F6344-C43F-4BC1-B48C-F577C8F2680A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8DD80-A6F1-4178-93B8-3A2FD3B36E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F6344-C43F-4BC1-B48C-F577C8F2680A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8DD80-A6F1-4178-93B8-3A2FD3B36E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F6344-C43F-4BC1-B48C-F577C8F2680A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8DD80-A6F1-4178-93B8-3A2FD3B36E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F6344-C43F-4BC1-B48C-F577C8F2680A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8DD80-A6F1-4178-93B8-3A2FD3B36E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F6344-C43F-4BC1-B48C-F577C8F2680A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8DD80-A6F1-4178-93B8-3A2FD3B36E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F6344-C43F-4BC1-B48C-F577C8F2680A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8DD80-A6F1-4178-93B8-3A2FD3B36E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785926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Химические свойства металлов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14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70C0"/>
                </a:solidFill>
              </a:rPr>
              <a:t>Урок химии в 11 классе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43372" y="5715016"/>
            <a:ext cx="4771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/>
              <a:t>Учитель химии: </a:t>
            </a:r>
            <a:r>
              <a:rPr lang="ru-RU" b="1" dirty="0" smtClean="0"/>
              <a:t>Киреева Марина Николаевна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89531" y="428604"/>
            <a:ext cx="33645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МКОУ  «</a:t>
            </a:r>
            <a:r>
              <a:rPr lang="ru-RU" b="1" dirty="0" err="1" smtClean="0"/>
              <a:t>Тормосиновская</a:t>
            </a:r>
            <a:r>
              <a:rPr lang="ru-RU" b="1" dirty="0" smtClean="0"/>
              <a:t> СОШ» </a:t>
            </a:r>
            <a:endParaRPr lang="ru-RU" b="1" dirty="0" smtClean="0"/>
          </a:p>
          <a:p>
            <a:pPr algn="ctr"/>
            <a:r>
              <a:rPr lang="ru-RU" b="1" dirty="0" smtClean="0"/>
              <a:t>Чернышковского района</a:t>
            </a:r>
          </a:p>
          <a:p>
            <a:pPr algn="ctr"/>
            <a:r>
              <a:rPr lang="ru-RU" b="1" dirty="0" smtClean="0"/>
              <a:t>Волгоградской области</a:t>
            </a:r>
            <a:endParaRPr lang="ru-RU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642918"/>
            <a:ext cx="6686568" cy="54832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М</a:t>
            </a:r>
            <a:r>
              <a:rPr lang="ru-RU" sz="4000" dirty="0" smtClean="0"/>
              <a:t> + неметалл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Е</a:t>
            </a:r>
            <a:r>
              <a:rPr lang="ru-RU" sz="4000" dirty="0" smtClean="0"/>
              <a:t> + вода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Т </a:t>
            </a:r>
            <a:r>
              <a:rPr lang="ru-RU" sz="4000" dirty="0" smtClean="0"/>
              <a:t>+ оксид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А</a:t>
            </a:r>
            <a:r>
              <a:rPr lang="ru-RU" sz="4000" dirty="0" smtClean="0"/>
              <a:t> + кислота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Л </a:t>
            </a:r>
            <a:r>
              <a:rPr lang="ru-RU" sz="4000" dirty="0" smtClean="0"/>
              <a:t>+ соль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Л </a:t>
            </a:r>
            <a:r>
              <a:rPr lang="ru-RU" sz="4000" dirty="0" smtClean="0"/>
              <a:t>+ щёлочь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Ы</a:t>
            </a:r>
            <a:r>
              <a:rPr lang="ru-RU" sz="4000" dirty="0" smtClean="0"/>
              <a:t> + органические вещества</a:t>
            </a:r>
            <a:endParaRPr lang="ru-RU" sz="4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164752">
            <a:off x="-52789" y="263061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        </a:t>
            </a:r>
            <a:r>
              <a:rPr lang="ru-RU" sz="9600" b="1" dirty="0" err="1" smtClean="0">
                <a:solidFill>
                  <a:srgbClr val="FF0000"/>
                </a:solidFill>
              </a:rPr>
              <a:t>Физминутка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MCj031085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285728"/>
            <a:ext cx="2505086" cy="273088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00166" y="3105834"/>
            <a:ext cx="721523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</a:rPr>
              <a:t>“Единственный путь, ведущий к знанию, - это деятельность”. </a:t>
            </a:r>
            <a:endParaRPr lang="ru-RU" sz="36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>
              <a:spcBef>
                <a:spcPct val="50000"/>
              </a:spcBef>
            </a:pPr>
            <a:r>
              <a:rPr lang="ru-RU" sz="3600" b="1" i="1" dirty="0" smtClean="0"/>
              <a:t>(</a:t>
            </a:r>
            <a:r>
              <a:rPr lang="ru-RU" sz="3600" b="1" i="1" dirty="0"/>
              <a:t>Б. Шоу</a:t>
            </a:r>
            <a:r>
              <a:rPr lang="ru-RU" b="1" i="1" dirty="0"/>
              <a:t>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500042"/>
            <a:ext cx="58579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Чтобы жизнь свою </a:t>
            </a:r>
          </a:p>
          <a:p>
            <a:pPr algn="ctr"/>
            <a:r>
              <a:rPr lang="ru-RU" sz="4400" b="1" dirty="0" smtClean="0"/>
              <a:t>не подвергать опасности,</a:t>
            </a:r>
          </a:p>
          <a:p>
            <a:pPr algn="ctr"/>
            <a:r>
              <a:rPr lang="ru-RU" sz="4400" b="1" dirty="0" smtClean="0"/>
              <a:t>надо свято соблюдать все правила по </a:t>
            </a:r>
          </a:p>
          <a:p>
            <a:pPr algn="ctr"/>
            <a:r>
              <a:rPr lang="ru-RU" sz="4400" b="1" u="sng" dirty="0" smtClean="0">
                <a:solidFill>
                  <a:srgbClr val="FF0000"/>
                </a:solidFill>
              </a:rPr>
              <a:t>технике безопасности!</a:t>
            </a:r>
          </a:p>
        </p:txBody>
      </p:sp>
      <p:pic>
        <p:nvPicPr>
          <p:cNvPr id="3" name="Рисунок 2" descr="1001001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4500570"/>
            <a:ext cx="1428760" cy="2161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Исследование  химических свойств металлов</a:t>
            </a:r>
          </a:p>
        </p:txBody>
      </p:sp>
      <p:pic>
        <p:nvPicPr>
          <p:cNvPr id="6" name="Picture 6" descr="U01_2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9238" y="1279525"/>
            <a:ext cx="3700462" cy="9259888"/>
          </a:xfrm>
        </p:spPr>
      </p:pic>
      <p:sp>
        <p:nvSpPr>
          <p:cNvPr id="10244" name="TextBox 6"/>
          <p:cNvSpPr txBox="1">
            <a:spLocks noChangeArrowheads="1"/>
          </p:cNvSpPr>
          <p:nvPr/>
        </p:nvSpPr>
        <p:spPr bwMode="auto">
          <a:xfrm>
            <a:off x="4214813" y="1748909"/>
            <a:ext cx="4929187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1 группа </a:t>
            </a:r>
          </a:p>
          <a:p>
            <a:pPr algn="ctr"/>
            <a:r>
              <a:rPr lang="ru-RU" sz="2000" b="1" dirty="0" smtClean="0"/>
              <a:t>Металл </a:t>
            </a:r>
            <a:r>
              <a:rPr lang="ru-RU" sz="2000" b="1" dirty="0"/>
              <a:t>+ </a:t>
            </a:r>
            <a:r>
              <a:rPr lang="ru-RU" sz="2000" b="1" dirty="0" smtClean="0"/>
              <a:t>неметалл?</a:t>
            </a:r>
            <a:endParaRPr lang="ru-RU" sz="2000" b="1" dirty="0"/>
          </a:p>
          <a:p>
            <a:pPr algn="ctr"/>
            <a:endParaRPr lang="ru-RU" dirty="0"/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2 группа</a:t>
            </a:r>
          </a:p>
          <a:p>
            <a:pPr algn="ctr"/>
            <a:r>
              <a:rPr lang="ru-RU" b="1" dirty="0"/>
              <a:t>Металл + </a:t>
            </a:r>
            <a:r>
              <a:rPr lang="ru-RU" b="1" dirty="0" smtClean="0"/>
              <a:t>вода?</a:t>
            </a:r>
          </a:p>
          <a:p>
            <a:pPr algn="ctr"/>
            <a:r>
              <a:rPr lang="ru-RU" b="1" dirty="0" smtClean="0"/>
              <a:t>Металл + оксид</a:t>
            </a:r>
            <a:endParaRPr lang="ru-RU" b="1" dirty="0"/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3 </a:t>
            </a:r>
            <a:r>
              <a:rPr lang="ru-RU" b="1" dirty="0">
                <a:solidFill>
                  <a:srgbClr val="FF0000"/>
                </a:solidFill>
              </a:rPr>
              <a:t>группа</a:t>
            </a:r>
          </a:p>
          <a:p>
            <a:pPr algn="ctr"/>
            <a:r>
              <a:rPr lang="ru-RU" b="1" dirty="0" smtClean="0"/>
              <a:t>Металл + кислота?</a:t>
            </a:r>
            <a:endParaRPr lang="ru-RU" b="1" dirty="0"/>
          </a:p>
          <a:p>
            <a:endParaRPr lang="ru-RU" dirty="0"/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4 группа</a:t>
            </a:r>
          </a:p>
          <a:p>
            <a:pPr algn="ctr"/>
            <a:r>
              <a:rPr lang="ru-RU" b="1" dirty="0" smtClean="0"/>
              <a:t>Металл + соль менее активного металла?</a:t>
            </a:r>
          </a:p>
          <a:p>
            <a:pPr algn="ctr"/>
            <a:r>
              <a:rPr lang="ru-RU" b="1" dirty="0" smtClean="0"/>
              <a:t>Металл + щёлочь?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5 группа</a:t>
            </a:r>
          </a:p>
          <a:p>
            <a:pPr algn="ctr"/>
            <a:r>
              <a:rPr lang="ru-RU" b="1" dirty="0" smtClean="0"/>
              <a:t>Металл + органические вещества?</a:t>
            </a:r>
          </a:p>
          <a:p>
            <a:pPr algn="ctr"/>
            <a:r>
              <a:rPr lang="ru-RU" b="1" dirty="0" smtClean="0"/>
              <a:t>Металл + </a:t>
            </a:r>
            <a:r>
              <a:rPr lang="ru-RU" b="1" dirty="0" err="1" smtClean="0"/>
              <a:t>металл</a:t>
            </a:r>
            <a:r>
              <a:rPr lang="ru-RU" b="1" dirty="0" smtClean="0"/>
              <a:t>?</a:t>
            </a:r>
          </a:p>
          <a:p>
            <a:pPr algn="ctr"/>
            <a:endParaRPr lang="ru-RU" b="1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9190" y="18573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074" name="Picture 2" descr="C:\Documents and Settings\AMD\Рабочий стол\металлы\0016-016-Itogi-uro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28" y="1000108"/>
            <a:ext cx="7500990" cy="4578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2" pitchFamily="18" charset="2"/>
              <a:buNone/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Жизнь человеческая подобна железу.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    Если употреблять его в дело, оно    истирается; 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   если же не употреблять, ржавчина его   съедает.  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ru-RU" sz="3200" b="1" dirty="0"/>
              <a:t>Так,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Пусть ваш мозг истирается от работы мысли, а не пожирается ржавчиной от лени.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984" y="214290"/>
            <a:ext cx="6000792" cy="714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chemeClr val="accent2">
                    <a:lumMod val="75000"/>
                  </a:schemeClr>
                </a:solidFill>
              </a:rPr>
              <a:t>Катон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 Старший сказал: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J01993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724400"/>
            <a:ext cx="1557337" cy="1808163"/>
          </a:xfrm>
          <a:prstGeom prst="rect">
            <a:avLst/>
          </a:prstGeom>
          <a:noFill/>
        </p:spPr>
      </p:pic>
      <p:pic>
        <p:nvPicPr>
          <p:cNvPr id="3" name="Picture 4" descr="J02872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4643446"/>
            <a:ext cx="839788" cy="1792287"/>
          </a:xfrm>
          <a:prstGeom prst="rect">
            <a:avLst/>
          </a:prstGeom>
          <a:noFill/>
        </p:spPr>
      </p:pic>
      <p:pic>
        <p:nvPicPr>
          <p:cNvPr id="4" name="Picture 3" descr="J028729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1071546"/>
            <a:ext cx="1300163" cy="208756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00166" y="1651591"/>
            <a:ext cx="6000792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i="1" dirty="0" smtClean="0">
                <a:solidFill>
                  <a:srgbClr val="CC0066"/>
                </a:solidFill>
                <a:latin typeface="Tahoma" pitchFamily="34" charset="0"/>
              </a:rPr>
              <a:t>Домашнее задание:</a:t>
            </a:r>
          </a:p>
          <a:p>
            <a:pPr algn="ctr">
              <a:spcBef>
                <a:spcPct val="50000"/>
              </a:spcBef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1 ВАРИАНТ ЗАДАНИЯ:</a:t>
            </a:r>
            <a:r>
              <a:rPr lang="ru-RU" sz="2000" b="1" i="1" dirty="0" smtClean="0">
                <a:solidFill>
                  <a:srgbClr val="3333CC"/>
                </a:solidFill>
                <a:cs typeface="Arial" charset="0"/>
              </a:rPr>
              <a:t> </a:t>
            </a:r>
            <a:r>
              <a:rPr lang="en-US" sz="2000" b="1" i="1" dirty="0" smtClean="0">
                <a:solidFill>
                  <a:srgbClr val="3333CC"/>
                </a:solidFill>
                <a:cs typeface="Arial" charset="0"/>
              </a:rPr>
              <a:t>§</a:t>
            </a:r>
            <a:r>
              <a:rPr lang="ru-RU" sz="2000" b="1" i="1" dirty="0" smtClean="0">
                <a:solidFill>
                  <a:srgbClr val="3333CC"/>
                </a:solidFill>
                <a:cs typeface="Arial" charset="0"/>
              </a:rPr>
              <a:t> 18, с. 212 -219, протокол исследования</a:t>
            </a:r>
          </a:p>
          <a:p>
            <a:pPr algn="ctr">
              <a:spcBef>
                <a:spcPct val="50000"/>
              </a:spcBef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2 ВАРИАНТ ЗАДАНИЯ: </a:t>
            </a:r>
            <a:r>
              <a:rPr lang="ru-RU" sz="2000" dirty="0"/>
              <a:t>:</a:t>
            </a:r>
            <a:r>
              <a:rPr lang="ru-RU" sz="2000" i="1" dirty="0"/>
              <a:t>  </a:t>
            </a:r>
            <a:r>
              <a:rPr lang="ru-RU" sz="2000" b="1" i="1" dirty="0">
                <a:solidFill>
                  <a:srgbClr val="0000FF"/>
                </a:solidFill>
              </a:rPr>
              <a:t>Закончить уравнение реакции, написать уравнения электронного баланса: </a:t>
            </a:r>
            <a:r>
              <a:rPr lang="ru-RU" sz="2000" b="1" dirty="0" err="1"/>
              <a:t>Сu</a:t>
            </a:r>
            <a:r>
              <a:rPr lang="ru-RU" sz="2000" b="1" dirty="0"/>
              <a:t> + </a:t>
            </a:r>
            <a:r>
              <a:rPr lang="ru-RU" sz="2000" b="1" dirty="0" err="1"/>
              <a:t>Hg</a:t>
            </a:r>
            <a:r>
              <a:rPr lang="ru-RU" sz="2000" b="1" dirty="0"/>
              <a:t>(NO</a:t>
            </a:r>
            <a:r>
              <a:rPr lang="ru-RU" sz="2000" b="1" baseline="-25000" dirty="0"/>
              <a:t>3</a:t>
            </a:r>
            <a:r>
              <a:rPr lang="ru-RU" sz="2000" b="1" dirty="0"/>
              <a:t>)</a:t>
            </a:r>
            <a:r>
              <a:rPr lang="ru-RU" sz="2000" b="1" baseline="-25000" dirty="0"/>
              <a:t>2</a:t>
            </a:r>
            <a:r>
              <a:rPr lang="ru-RU" sz="2000" b="1" dirty="0"/>
              <a:t>→</a:t>
            </a:r>
            <a:r>
              <a:rPr lang="ru-RU" sz="2000" dirty="0"/>
              <a:t> </a:t>
            </a:r>
            <a:endParaRPr lang="ru-RU" sz="2000" b="1" i="1" dirty="0" smtClean="0">
              <a:solidFill>
                <a:srgbClr val="3333CC"/>
              </a:solidFill>
              <a:cs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ТВОРЧЕСКОЕ ЗАДАНИЕ: </a:t>
            </a:r>
            <a:r>
              <a:rPr lang="ru-RU" sz="2000" b="1" i="1" dirty="0" smtClean="0">
                <a:solidFill>
                  <a:srgbClr val="3333CC"/>
                </a:solidFill>
                <a:cs typeface="Arial" charset="0"/>
              </a:rPr>
              <a:t>ПРЕЗЕНТАЦИЯ О ПРИМЕНЕНИИ  МЕТАЛЛОВ(ПО ЖЕЛАНИЮ)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33375"/>
            <a:ext cx="8675687" cy="6524625"/>
          </a:xfrm>
        </p:spPr>
        <p:txBody>
          <a:bodyPr/>
          <a:lstStyle/>
          <a:p>
            <a:pPr marL="609600" indent="-609600" algn="ctr">
              <a:lnSpc>
                <a:spcPct val="80000"/>
              </a:lnSpc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Верите ли вы, что …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400" b="1" i="1" dirty="0" smtClean="0"/>
              <a:t>Металлы </a:t>
            </a:r>
            <a:r>
              <a:rPr lang="ru-RU" sz="2400" b="1" i="1" dirty="0"/>
              <a:t>занимают верхний левый угол в ПСХЭ.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ru-RU" sz="2400" b="1" i="1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400" b="1" i="1" dirty="0"/>
              <a:t>В кристаллах атомы металла связаны металлической связью.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ru-RU" sz="2400" b="1" i="1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400" b="1" i="1" dirty="0"/>
              <a:t>Валентные электроны металлов прочно связаны с ядром.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ru-RU" sz="2400" b="1" i="1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400" b="1" i="1" dirty="0"/>
              <a:t>У металлов, стоящих в главных подгруппах (А), на внешнем уровне обычно 2 электрона.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ru-RU" sz="2400" b="1" i="1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400" b="1" i="1" dirty="0"/>
              <a:t>В группе сверху вниз происходит увеличение восстановительных свойств металлов.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ru-RU" sz="2400" b="1" i="1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ru-RU" sz="2000" b="1" i="1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500958" y="3786190"/>
          <a:ext cx="1298575" cy="2792413"/>
        </p:xfrm>
        <a:graphic>
          <a:graphicData uri="http://schemas.openxmlformats.org/presentationml/2006/ole">
            <p:oleObj spid="_x0000_s1026" name="Clip" r:id="rId3" imgW="1857600" imgH="39956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Самопроверка тестов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1600200"/>
            <a:ext cx="7115196" cy="4525963"/>
          </a:xfrm>
        </p:spPr>
        <p:txBody>
          <a:bodyPr/>
          <a:lstStyle/>
          <a:p>
            <a:r>
              <a:rPr lang="ru-RU" sz="4000" dirty="0"/>
              <a:t>5-6 правильных ответов – «5»</a:t>
            </a:r>
          </a:p>
          <a:p>
            <a:r>
              <a:rPr lang="ru-RU" sz="4000" dirty="0" smtClean="0"/>
              <a:t> </a:t>
            </a:r>
            <a:r>
              <a:rPr lang="ru-RU" sz="4000" dirty="0"/>
              <a:t>4 правильных ответа – «4</a:t>
            </a:r>
            <a:r>
              <a:rPr lang="ru-RU" sz="4000" dirty="0" smtClean="0"/>
              <a:t>»</a:t>
            </a:r>
          </a:p>
          <a:p>
            <a:r>
              <a:rPr lang="ru-RU" sz="4000" dirty="0" smtClean="0"/>
              <a:t> 3 </a:t>
            </a:r>
            <a:r>
              <a:rPr lang="ru-RU" sz="4000" dirty="0"/>
              <a:t>правильных ответа – «3»</a:t>
            </a:r>
          </a:p>
          <a:p>
            <a:endParaRPr lang="ru-RU" dirty="0"/>
          </a:p>
        </p:txBody>
      </p:sp>
      <p:pic>
        <p:nvPicPr>
          <p:cNvPr id="2050" name="Picture 2" descr="C:\Documents and Settings\AMD\Рабочий стол\металлы\1251136701_back-to-school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786190"/>
            <a:ext cx="1484947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podsoli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7171" name="Picture 2" descr="Save0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500063"/>
            <a:ext cx="4419600" cy="545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баклажаны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882900" y="165100"/>
            <a:ext cx="3262313" cy="2846388"/>
          </a:xfrm>
        </p:spPr>
      </p:pic>
      <p:pic>
        <p:nvPicPr>
          <p:cNvPr id="5" name="Picture 4" descr="томаты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316413" y="3803650"/>
            <a:ext cx="3595687" cy="2981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Почему алюминиевую посуду нельзя мыть содой?</a:t>
            </a:r>
          </a:p>
        </p:txBody>
      </p:sp>
      <p:pic>
        <p:nvPicPr>
          <p:cNvPr id="7" name="Picture 2" descr="Save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071546"/>
            <a:ext cx="4205288" cy="5570538"/>
          </a:xfrm>
          <a:prstGeom prst="rect">
            <a:avLst/>
          </a:prstGeom>
          <a:noFill/>
        </p:spPr>
      </p:pic>
      <p:sp>
        <p:nvSpPr>
          <p:cNvPr id="6150" name="TextBox 9"/>
          <p:cNvSpPr txBox="1">
            <a:spLocks noChangeArrowheads="1"/>
          </p:cNvSpPr>
          <p:nvPr/>
        </p:nvSpPr>
        <p:spPr bwMode="auto">
          <a:xfrm>
            <a:off x="2286000" y="1857375"/>
            <a:ext cx="1500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Na</a:t>
            </a:r>
            <a:r>
              <a:rPr lang="en-US" sz="1600" b="1"/>
              <a:t>2</a:t>
            </a:r>
            <a:r>
              <a:rPr lang="en-US" sz="2400" b="1"/>
              <a:t>CO</a:t>
            </a:r>
            <a:r>
              <a:rPr lang="en-US" sz="1600" b="1"/>
              <a:t>3</a:t>
            </a:r>
            <a:endParaRPr lang="ru-RU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7239000" cy="1143000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  Цель урока: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1142976" y="1600200"/>
            <a:ext cx="7543824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i="1" dirty="0" smtClean="0"/>
              <a:t>  систематизировать </a:t>
            </a:r>
            <a:r>
              <a:rPr lang="ru-RU" sz="4400" i="1" dirty="0"/>
              <a:t>и углубить знания о химических свойствах  металлов, подчеркнув их функцию как восстановителей.</a:t>
            </a:r>
            <a:endParaRPr lang="ru-RU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7239000" cy="1143000"/>
          </a:xfrm>
          <a:solidFill>
            <a:schemeClr val="bg1">
              <a:lumMod val="6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Задачи урока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914400" y="1643050"/>
            <a:ext cx="8229600" cy="4525963"/>
          </a:xfr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ru-RU" dirty="0" smtClean="0"/>
              <a:t>развивать умения пользоваться опорными знаниями, закреплять умения и навыки выполнения химического эксперимента;</a:t>
            </a:r>
          </a:p>
          <a:p>
            <a:pPr eaLnBrk="1" hangingPunct="1">
              <a:defRPr/>
            </a:pPr>
            <a:r>
              <a:rPr lang="ru-RU" dirty="0" smtClean="0"/>
              <a:t>закреплять умения составлять уравнения реакций;</a:t>
            </a:r>
          </a:p>
          <a:p>
            <a:pPr eaLnBrk="1" hangingPunct="1">
              <a:defRPr/>
            </a:pPr>
            <a:r>
              <a:rPr lang="ru-RU" dirty="0" smtClean="0"/>
              <a:t>сформировать понимание практического значения металлов в жизни человека;</a:t>
            </a:r>
          </a:p>
          <a:p>
            <a:pPr eaLnBrk="1" hangingPunct="1">
              <a:defRPr/>
            </a:pPr>
            <a:r>
              <a:rPr lang="ru-RU" dirty="0" smtClean="0"/>
              <a:t>развивать познавательный интерес при выполнении теоретических и практических заданий.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1268413"/>
            <a:ext cx="8229600" cy="1143000"/>
          </a:xfrm>
        </p:spPr>
        <p:txBody>
          <a:bodyPr/>
          <a:lstStyle/>
          <a:p>
            <a:r>
              <a:rPr lang="ru-RU" sz="6000" b="1"/>
              <a:t>Ме</a:t>
            </a:r>
            <a:r>
              <a:rPr lang="ru-RU" sz="6000" b="1" baseline="30000"/>
              <a:t>0</a:t>
            </a:r>
            <a:r>
              <a:rPr lang="ru-RU" sz="6000" b="1"/>
              <a:t> –</a:t>
            </a:r>
            <a:r>
              <a:rPr lang="en-US" sz="6000" b="1"/>
              <a:t> ne </a:t>
            </a:r>
            <a:r>
              <a:rPr lang="en-US" sz="6000" b="1">
                <a:sym typeface="Symbol" pitchFamily="18" charset="2"/>
              </a:rPr>
              <a:t> Me</a:t>
            </a:r>
            <a:r>
              <a:rPr lang="en-US" sz="6000" b="1" baseline="30000">
                <a:sym typeface="Symbol" pitchFamily="18" charset="2"/>
              </a:rPr>
              <a:t>+n</a:t>
            </a:r>
            <a:endParaRPr lang="en-US" sz="6000" b="1">
              <a:sym typeface="Symbol" pitchFamily="18" charset="2"/>
            </a:endParaRP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4427538" y="1557338"/>
            <a:ext cx="215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684213" y="2997200"/>
            <a:ext cx="4895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Ме</a:t>
            </a:r>
            <a:r>
              <a:rPr lang="ru-RU" sz="3200" b="1" baseline="30000"/>
              <a:t>0</a:t>
            </a:r>
            <a:r>
              <a:rPr lang="ru-RU" sz="3200" b="1"/>
              <a:t> – восстановитель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468313" y="5013325"/>
            <a:ext cx="84963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800" b="1" i="1"/>
              <a:t>Простые вещества </a:t>
            </a:r>
            <a:r>
              <a:rPr lang="ru-RU" sz="1800" b="1" i="1"/>
              <a:t>(+О</a:t>
            </a:r>
            <a:r>
              <a:rPr lang="ru-RU" sz="1800" b="1" i="1" baseline="-25000"/>
              <a:t>2</a:t>
            </a:r>
            <a:r>
              <a:rPr lang="ru-RU" sz="1800" b="1" i="1"/>
              <a:t>, С</a:t>
            </a:r>
            <a:r>
              <a:rPr lang="en-US" sz="1800" b="1" i="1"/>
              <a:t>l</a:t>
            </a:r>
            <a:r>
              <a:rPr lang="en-US" sz="1800" b="1" i="1" baseline="-25000"/>
              <a:t>2</a:t>
            </a:r>
            <a:r>
              <a:rPr lang="en-US" sz="1800" b="1" i="1"/>
              <a:t>,</a:t>
            </a:r>
            <a:r>
              <a:rPr lang="ru-RU" sz="1800" b="1" i="1"/>
              <a:t> </a:t>
            </a:r>
            <a:r>
              <a:rPr lang="en-US" sz="1800" b="1" i="1"/>
              <a:t>S…</a:t>
            </a:r>
            <a:r>
              <a:rPr lang="ru-RU" sz="1800" b="1" i="1"/>
              <a:t>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800" b="1" i="1"/>
              <a:t>Сложные вещества </a:t>
            </a:r>
            <a:r>
              <a:rPr lang="ru-RU" sz="1800" b="1" i="1"/>
              <a:t>(Н</a:t>
            </a:r>
            <a:r>
              <a:rPr lang="ru-RU" sz="1800" b="1" i="1" baseline="-25000"/>
              <a:t>2</a:t>
            </a:r>
            <a:r>
              <a:rPr lang="ru-RU" sz="1800" b="1" i="1"/>
              <a:t>О,  кислоты, растворы солей)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5651500" y="3068638"/>
            <a:ext cx="3168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(+ окислитель)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  <p:bldP spid="7176" grpId="0"/>
      <p:bldP spid="71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        Ряд напряжений металлов</a:t>
            </a:r>
          </a:p>
        </p:txBody>
      </p:sp>
      <p:pic>
        <p:nvPicPr>
          <p:cNvPr id="14339" name="Содержимое 7" descr="{0FB22583-5B3F-44A7-89A4-76C7E7CAE41F}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57290" y="2000240"/>
            <a:ext cx="7467600" cy="32591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408</Words>
  <Application>Microsoft Office PowerPoint</Application>
  <PresentationFormat>Экран (4:3)</PresentationFormat>
  <Paragraphs>76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Clip</vt:lpstr>
      <vt:lpstr>Химические свойства металлов</vt:lpstr>
      <vt:lpstr>Слайд 2</vt:lpstr>
      <vt:lpstr>Самопроверка тестов</vt:lpstr>
      <vt:lpstr>Слайд 4</vt:lpstr>
      <vt:lpstr>Почему алюминиевую посуду нельзя мыть содой?</vt:lpstr>
      <vt:lpstr>  Цель урока:</vt:lpstr>
      <vt:lpstr>Задачи урока</vt:lpstr>
      <vt:lpstr>Ме0 – ne  Me+n</vt:lpstr>
      <vt:lpstr>        Ряд напряжений металлов</vt:lpstr>
      <vt:lpstr>Слайд 10</vt:lpstr>
      <vt:lpstr>        Физминутка </vt:lpstr>
      <vt:lpstr>Слайд 12</vt:lpstr>
      <vt:lpstr>Слайд 13</vt:lpstr>
      <vt:lpstr>Исследование  химических свойств металлов</vt:lpstr>
      <vt:lpstr>Слайд 15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Химические свойства металлов</dc:title>
  <dc:creator>1</dc:creator>
  <cp:lastModifiedBy>Марина</cp:lastModifiedBy>
  <cp:revision>11</cp:revision>
  <dcterms:created xsi:type="dcterms:W3CDTF">2012-01-15T12:19:04Z</dcterms:created>
  <dcterms:modified xsi:type="dcterms:W3CDTF">2013-01-24T17:31:50Z</dcterms:modified>
</cp:coreProperties>
</file>