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83" r:id="rId20"/>
    <p:sldId id="274" r:id="rId21"/>
    <p:sldId id="275" r:id="rId22"/>
    <p:sldId id="276" r:id="rId23"/>
    <p:sldId id="277" r:id="rId24"/>
    <p:sldId id="278" r:id="rId25"/>
    <p:sldId id="282" r:id="rId26"/>
    <p:sldId id="279" r:id="rId27"/>
    <p:sldId id="280" r:id="rId28"/>
    <p:sldId id="281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6FE349-1028-48D9-B665-A984E15D56D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3396"/>
            <a:ext cx="8567507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90600" y="2362200"/>
            <a:ext cx="7848600" cy="204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Times New Roman"/>
              </a:rPr>
              <a:t>Че</a:t>
            </a:r>
            <a:r>
              <a:rPr lang="ru-RU" sz="32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т</a:t>
            </a:r>
            <a:r>
              <a:rPr lang="ru-RU" sz="3200" b="1" i="1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Times New Roman"/>
              </a:rPr>
              <a:t>ырехугольники.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Times New Roman"/>
              </a:rPr>
              <a:t> Свойства четырехугольников.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Times New Roman"/>
              </a:rPr>
              <a:t>Решение задач</a:t>
            </a:r>
            <a:endParaRPr lang="ru-RU" sz="3200" b="1" i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4714" y="533400"/>
            <a:ext cx="3869714" cy="340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latin typeface="Cambria Math" pitchFamily="18" charset="0"/>
                <a:ea typeface="Cambria Math" pitchFamily="18" charset="0"/>
                <a:cs typeface="Times New Roman"/>
              </a:rPr>
              <a:t>ГБОУ гимназия г. Сызрани Самарской области</a:t>
            </a:r>
            <a:endParaRPr lang="ru-RU" sz="1400" b="1" dirty="0">
              <a:latin typeface="Cambria Math" pitchFamily="18" charset="0"/>
              <a:ea typeface="Cambria Math" pitchFamily="18" charset="0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3350" y="4643735"/>
            <a:ext cx="35046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ambria Math" pitchFamily="18" charset="0"/>
                <a:ea typeface="Cambria Math" pitchFamily="18" charset="0"/>
              </a:rPr>
              <a:t>Автор</a:t>
            </a:r>
            <a:r>
              <a:rPr lang="en-US" sz="1600" b="1" dirty="0" smtClean="0">
                <a:latin typeface="Cambria Math" pitchFamily="18" charset="0"/>
                <a:ea typeface="Cambria Math" pitchFamily="18" charset="0"/>
              </a:rPr>
              <a:t>: </a:t>
            </a:r>
            <a:endParaRPr lang="ru-RU" sz="16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1600" b="1" dirty="0" smtClean="0">
                <a:latin typeface="Cambria Math" pitchFamily="18" charset="0"/>
                <a:ea typeface="Cambria Math" pitchFamily="18" charset="0"/>
              </a:rPr>
              <a:t>Константинова Ирина Альбертовна,</a:t>
            </a:r>
          </a:p>
          <a:p>
            <a:r>
              <a:rPr lang="ru-RU" sz="1600" b="1" dirty="0">
                <a:latin typeface="Cambria Math" pitchFamily="18" charset="0"/>
                <a:ea typeface="Cambria Math" pitchFamily="18" charset="0"/>
              </a:rPr>
              <a:t>у</a:t>
            </a:r>
            <a:r>
              <a:rPr lang="ru-RU" sz="1600" b="1" dirty="0" smtClean="0">
                <a:latin typeface="Cambria Math" pitchFamily="18" charset="0"/>
                <a:ea typeface="Cambria Math" pitchFamily="18" charset="0"/>
              </a:rPr>
              <a:t>читель </a:t>
            </a:r>
            <a:r>
              <a:rPr lang="ru-RU" sz="1600" b="1" dirty="0" smtClean="0">
                <a:latin typeface="Cambria Math" pitchFamily="18" charset="0"/>
                <a:ea typeface="Cambria Math" pitchFamily="18" charset="0"/>
              </a:rPr>
              <a:t>математики</a:t>
            </a:r>
            <a:endParaRPr lang="en-US" sz="16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1600" b="1" smtClean="0">
                <a:latin typeface="Cambria Math" pitchFamily="18" charset="0"/>
                <a:ea typeface="Cambria Math" pitchFamily="18" charset="0"/>
              </a:rPr>
              <a:t>261-106-202</a:t>
            </a:r>
            <a:endParaRPr lang="ru-RU" sz="1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5709" y="5943599"/>
            <a:ext cx="879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Cambria Math" pitchFamily="18" charset="0"/>
                <a:ea typeface="Cambria Math" pitchFamily="18" charset="0"/>
              </a:rPr>
              <a:t>2012 год</a:t>
            </a:r>
            <a:endParaRPr lang="ru-RU" sz="14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2133600"/>
            <a:ext cx="7175351" cy="1793167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Решение </a:t>
            </a: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задач</a:t>
            </a:r>
            <a:r>
              <a:rPr lang="en-US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по готовым чертежам с последующей самопроверкой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5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00600" y="1752600"/>
            <a:ext cx="3962400" cy="1604585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параллелограмм. Найти углы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и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D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en-US" sz="28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24977" y="3223559"/>
            <a:ext cx="184731" cy="267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5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767494"/>
            <a:ext cx="4876800" cy="291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4572000"/>
            <a:ext cx="4156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∠</a:t>
            </a:r>
            <a:r>
              <a:rPr lang="en-US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C=64°,∠D=116°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130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181600" y="1600200"/>
            <a:ext cx="3352801" cy="1600200"/>
          </a:xfrm>
        </p:spPr>
        <p:txBody>
          <a:bodyPr/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параллелограмм.</a:t>
            </a:r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Найти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AD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и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DC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8305800" cy="76200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4941588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4886980"/>
            <a:ext cx="4456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DC=10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см, 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AD=4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см.</a:t>
            </a:r>
            <a:endParaRPr lang="ru-RU" sz="28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1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5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29200" y="1143000"/>
            <a:ext cx="3733800" cy="2590800"/>
          </a:xfrm>
        </p:spPr>
        <p:txBody>
          <a:bodyPr/>
          <a:lstStyle/>
          <a:p>
            <a:pPr marL="45720" indent="0" algn="ctr">
              <a:buNone/>
            </a:pPr>
            <a:endParaRPr lang="en-US" sz="2800" b="1" u="sng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indent="0" algn="ctr">
              <a:buNone/>
            </a:pPr>
            <a:endParaRPr lang="en-US" sz="2800" b="1" u="sng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indent="0" algn="ctr">
              <a:buNone/>
            </a:pPr>
            <a:r>
              <a:rPr lang="ru-RU" sz="28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параллелограмм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. Найти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AD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45720" indent="0" algn="ctr">
              <a:buNone/>
            </a:pPr>
            <a:endParaRPr lang="ru-RU" sz="28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4548849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4873125"/>
            <a:ext cx="3071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  AD=10 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см.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5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029200" y="1600200"/>
            <a:ext cx="3581400" cy="1981200"/>
          </a:xfrm>
        </p:spPr>
        <p:txBody>
          <a:bodyPr/>
          <a:lstStyle/>
          <a:p>
            <a:pPr algn="ctr"/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параллелограмм. Найти  периметр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и 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∠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AED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.</a:t>
            </a:r>
          </a:p>
          <a:p>
            <a:pPr algn="ctr"/>
            <a:endParaRPr lang="ru-RU" sz="2800" b="1" u="sng" dirty="0" smtClean="0">
              <a:solidFill>
                <a:srgbClr val="002060"/>
              </a:solidFill>
              <a:latin typeface="Cambria Math"/>
              <a:ea typeface="Cambria Math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305799" cy="83011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42" y="2133600"/>
            <a:ext cx="4437934" cy="246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4598894"/>
            <a:ext cx="4519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Р=30 см, ∠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AED=90°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6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0" y="1447800"/>
            <a:ext cx="3429000" cy="2362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/>
            </a:r>
            <a:b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</a:br>
            <a: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Задача</a:t>
            </a:r>
            <a:r>
              <a:rPr lang="en-US" sz="2800" u="sng" dirty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: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  </a:t>
            </a:r>
            <a:r>
              <a:rPr lang="en-US" sz="2800" dirty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ABCD </a:t>
            </a:r>
            <a:r>
              <a:rPr lang="ru-RU" sz="2800" dirty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– параллелограмм. Найти 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периметр 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ABCD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.</a:t>
            </a:r>
            <a:br>
              <a:rPr lang="ru-RU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</a:br>
            <a:r>
              <a:rPr lang="en-US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/>
            </a:r>
            <a:br>
              <a:rPr lang="en-US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304800"/>
            <a:ext cx="7924800" cy="9144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  <a:cs typeface="+mj-cs"/>
              </a:rPr>
              <a:t>Параллелограмм. Решение задач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433909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38800" y="5011671"/>
            <a:ext cx="2696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 Р=16 см.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60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0" y="1371600"/>
            <a:ext cx="3429000" cy="23352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u="sng" dirty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dirty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dirty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</a:rPr>
              <a:t>– параллелограмм. Найти  периметр </a:t>
            </a:r>
            <a:br>
              <a:rPr lang="ru-RU" sz="2800" dirty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</a:rPr>
            </a:br>
            <a:r>
              <a:rPr lang="el-GR" sz="2800" dirty="0" smtClean="0">
                <a:solidFill>
                  <a:srgbClr val="C00000"/>
                </a:solidFill>
                <a:effectLst/>
                <a:latin typeface="Cambria Math"/>
                <a:ea typeface="Cambria Math"/>
                <a:cs typeface="+mn-cs"/>
              </a:rPr>
              <a:t>Δ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Cambria Math"/>
                <a:ea typeface="Cambria Math"/>
                <a:cs typeface="+mn-cs"/>
              </a:rPr>
              <a:t>COD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mbria Math"/>
                <a:ea typeface="Cambria Math"/>
                <a:cs typeface="+mn-cs"/>
              </a:rPr>
              <a:t>.</a:t>
            </a:r>
            <a:br>
              <a:rPr lang="ru-RU" sz="2800" dirty="0" smtClean="0">
                <a:solidFill>
                  <a:srgbClr val="C00000"/>
                </a:solidFill>
                <a:effectLst/>
                <a:latin typeface="Cambria Math"/>
                <a:ea typeface="Cambria Math"/>
                <a:cs typeface="+mn-cs"/>
              </a:rPr>
            </a:br>
            <a:r>
              <a:rPr lang="ru-RU" sz="2800" dirty="0">
                <a:solidFill>
                  <a:srgbClr val="C00000"/>
                </a:solidFill>
                <a:effectLst/>
                <a:latin typeface="Cambria Math"/>
                <a:ea typeface="Cambria Math"/>
                <a:cs typeface="+mn-cs"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  <a:latin typeface="Cambria Math"/>
                <a:ea typeface="Cambria Math"/>
                <a:cs typeface="+mn-cs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3400" y="304800"/>
            <a:ext cx="8077200" cy="762000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4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55824"/>
            <a:ext cx="4551370" cy="310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55563" y="48768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  <a:cs typeface="+mj-cs"/>
              </a:rPr>
              <a:t>Ответ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  <a:cs typeface="+mj-cs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  <a:cs typeface="+mj-cs"/>
              </a:rPr>
              <a:t> Р=28 см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22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  <a:cs typeface="+mn-cs"/>
              </a:rPr>
              <a:t>Прямоугольник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91000" y="1676400"/>
            <a:ext cx="4648200" cy="22860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b="1" u="sng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Прямоугольник</a:t>
            </a:r>
            <a:r>
              <a:rPr lang="ru-RU" sz="36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– это параллелограмм, у которого все углы прямые.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3774539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6168" y="4495800"/>
            <a:ext cx="4517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∠</a:t>
            </a:r>
            <a:r>
              <a:rPr lang="en-US" sz="3600" b="1" dirty="0">
                <a:solidFill>
                  <a:srgbClr val="C00000"/>
                </a:solidFill>
                <a:latin typeface="Cambria Math"/>
                <a:ea typeface="Cambria Math"/>
              </a:rPr>
              <a:t>A</a:t>
            </a:r>
            <a:r>
              <a:rPr lang="ru-RU" sz="3600" b="1" dirty="0">
                <a:solidFill>
                  <a:srgbClr val="C00000"/>
                </a:solidFill>
                <a:latin typeface="Cambria Math"/>
                <a:ea typeface="Cambria Math"/>
              </a:rPr>
              <a:t>=</a:t>
            </a:r>
            <a:r>
              <a:rPr lang="en-US" sz="3600" b="1" dirty="0">
                <a:solidFill>
                  <a:srgbClr val="C00000"/>
                </a:solidFill>
                <a:latin typeface="Cambria Math"/>
                <a:ea typeface="Cambria Math"/>
              </a:rPr>
              <a:t>∠B=∠C=∠D=90°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74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8173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Свойства прямоугольника</a:t>
            </a: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13"/>
          </p:nvPr>
        </p:nvSpPr>
        <p:spPr>
          <a:xfrm>
            <a:off x="4495800" y="1676400"/>
            <a:ext cx="3962400" cy="1066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Противоположные стороны равны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3962400" y="1901536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970482" y="2935287"/>
            <a:ext cx="533400" cy="265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988" y="3593235"/>
            <a:ext cx="56038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009" y="4839547"/>
            <a:ext cx="56038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492303"/>
            <a:ext cx="3540125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84692" y="3459597"/>
            <a:ext cx="3354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Все углы прямые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49727" y="2762334"/>
            <a:ext cx="347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равны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3243263"/>
            <a:ext cx="1825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5" y="3395663"/>
            <a:ext cx="1825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62488" y="4021913"/>
            <a:ext cx="4252912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точкой </a:t>
            </a:r>
            <a:endParaRPr lang="ru-RU" sz="32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пересечения </a:t>
            </a:r>
            <a:r>
              <a:rPr lang="ru-RU" sz="32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делятся </a:t>
            </a:r>
            <a:endParaRPr lang="ru-RU" sz="32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пополам</a:t>
            </a:r>
            <a:endParaRPr lang="ru-RU" sz="32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2" grpId="0"/>
      <p:bldP spid="3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Свойство диагоналей прямоугольника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48200" y="1752600"/>
            <a:ext cx="4114800" cy="9144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прямоугольника равны.</a:t>
            </a:r>
          </a:p>
          <a:p>
            <a:pPr marL="45720" indent="0" algn="ctr">
              <a:buNone/>
            </a:pPr>
            <a:endParaRPr lang="ru-RU" sz="24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indent="0" algn="ctr">
              <a:buNone/>
            </a:pP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392501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7200" y="2583596"/>
            <a:ext cx="4572000" cy="2163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Доказательство</a:t>
            </a:r>
            <a:r>
              <a:rPr lang="en-US" sz="2400" b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:</a:t>
            </a:r>
            <a:endParaRPr lang="ru-RU" sz="2400" b="1" u="sng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Прямоугольные  треугольники  </a:t>
            </a:r>
            <a:r>
              <a:rPr lang="en-US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BAD </a:t>
            </a: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 </a:t>
            </a:r>
            <a:r>
              <a:rPr lang="en-US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CDA </a:t>
            </a: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равны по двум катетам </a:t>
            </a:r>
            <a:endParaRPr lang="ru-RU" sz="24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AB=CD, </a:t>
            </a: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AD –</a:t>
            </a: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общий катет).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9601" y="4876800"/>
            <a:ext cx="4967198" cy="131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Отсюда следует, что гипотенузы треугольников равны,  </a:t>
            </a:r>
            <a:endParaRPr lang="ru-RU" sz="24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т.е</a:t>
            </a: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en-US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AC=BD.</a:t>
            </a:r>
            <a:endParaRPr lang="ru-RU" sz="24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5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1600200" y="228600"/>
            <a:ext cx="6248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</a:t>
            </a:r>
            <a:endParaRPr lang="ru-RU" sz="44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232740"/>
              </p:ext>
            </p:extLst>
          </p:nvPr>
        </p:nvGraphicFramePr>
        <p:xfrm>
          <a:off x="4267200" y="1295400"/>
          <a:ext cx="4289323" cy="390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9323"/>
              </a:tblGrid>
              <a:tr h="1553766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Параллелограмм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–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это четырехугольник, 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у которого противоположные стороны параллельны.</a:t>
                      </a:r>
                    </a:p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03609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3921837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5244" y="4386590"/>
            <a:ext cx="4236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- </a:t>
            </a:r>
            <a:r>
              <a:rPr lang="ru-RU" sz="28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параллелограмм</a:t>
            </a:r>
            <a:endParaRPr lang="ru-RU" sz="2800" b="1" i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724400" y="3733800"/>
                <a:ext cx="33777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𝑨𝑩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𝑪𝑫</m:t>
                      </m:r>
                      <m:r>
                        <a:rPr lang="en-US" sz="2800" b="1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ru-RU" sz="2800" b="1">
                          <a:solidFill>
                            <a:srgbClr val="C00000"/>
                          </a:solidFill>
                          <a:latin typeface="Cambria Math"/>
                        </a:rPr>
                        <m:t>и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𝑩𝑪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𝑨𝑫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733800"/>
                <a:ext cx="337778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6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Прямоугольник.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410200" y="1676400"/>
            <a:ext cx="2971800" cy="2362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  <a:cs typeface="+mj-cs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прямоугольник. Найти 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∠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COD,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 если 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BD=12 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см, 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AB=6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 см.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C00000"/>
              </a:solidFill>
              <a:latin typeface="Cambria Math"/>
              <a:ea typeface="Cambria Math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828800"/>
            <a:ext cx="435414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9800" y="4648200"/>
            <a:ext cx="18707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60°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</a:b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2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Прямоугольник.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76800" y="1447800"/>
            <a:ext cx="3505200" cy="2438400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  <a:endParaRPr lang="ru-RU" sz="2800" b="1" dirty="0" smtClean="0">
              <a:solidFill>
                <a:prstClr val="black">
                  <a:lumMod val="75000"/>
                  <a:lumOff val="25000"/>
                </a:prstClr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прямоугольник. Найти 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O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Н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,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ambria Math"/>
                <a:ea typeface="Cambria Math"/>
              </a:rPr>
              <a:t>если </a:t>
            </a:r>
            <a:r>
              <a:rPr lang="en-US" sz="2800" b="1" dirty="0">
                <a:solidFill>
                  <a:srgbClr val="C00000"/>
                </a:solidFill>
                <a:latin typeface="Cambria Math"/>
                <a:ea typeface="Cambria Math"/>
              </a:rPr>
              <a:t>BD=12 </a:t>
            </a:r>
            <a:r>
              <a:rPr lang="ru-RU" sz="2800" b="1" dirty="0">
                <a:solidFill>
                  <a:srgbClr val="C00000"/>
                </a:solidFill>
                <a:latin typeface="Cambria Math"/>
                <a:ea typeface="Cambria Math"/>
              </a:rPr>
              <a:t>см, </a:t>
            </a:r>
            <a:r>
              <a:rPr lang="en-US" sz="2800" b="1" dirty="0">
                <a:solidFill>
                  <a:srgbClr val="C00000"/>
                </a:solidFill>
                <a:latin typeface="Cambria Math"/>
                <a:ea typeface="Cambria Math"/>
              </a:rPr>
              <a:t>AB=6</a:t>
            </a:r>
            <a:r>
              <a:rPr lang="ru-RU" sz="2800" b="1" dirty="0">
                <a:solidFill>
                  <a:srgbClr val="C00000"/>
                </a:solidFill>
                <a:latin typeface="Cambria Math"/>
                <a:ea typeface="Cambria Math"/>
              </a:rPr>
              <a:t> см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.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2800" b="1" dirty="0">
              <a:solidFill>
                <a:srgbClr val="C00000"/>
              </a:solidFill>
              <a:latin typeface="Cambria Math"/>
              <a:ea typeface="Cambria Math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43833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2600" y="4919990"/>
            <a:ext cx="2011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3 см</a:t>
            </a:r>
          </a:p>
        </p:txBody>
      </p:sp>
    </p:spTree>
    <p:extLst>
      <p:ext uri="{BB962C8B-B14F-4D97-AF65-F5344CB8AC3E}">
        <p14:creationId xmlns:p14="http://schemas.microsoft.com/office/powerpoint/2010/main" val="124107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7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Прямоугольник.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19600" y="1143000"/>
            <a:ext cx="4191000" cy="289560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  <a:cs typeface="+mj-cs"/>
              </a:rPr>
              <a:t>  </a:t>
            </a:r>
            <a:endParaRPr lang="ru-RU" sz="2800" b="1" dirty="0" smtClean="0">
              <a:solidFill>
                <a:prstClr val="black">
                  <a:lumMod val="75000"/>
                  <a:lumOff val="25000"/>
                </a:prstClr>
              </a:solidFill>
              <a:latin typeface="Cambria Math" pitchFamily="18" charset="0"/>
              <a:ea typeface="Cambria Math" pitchFamily="18" charset="0"/>
              <a:cs typeface="+mj-cs"/>
            </a:endParaRPr>
          </a:p>
          <a:p>
            <a:pPr marL="45720" indent="0" algn="ctr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прямоугольник. АК – биссектриса 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∠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A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, СК=2,7 см, К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D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 =4,5 см.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Найти  периметр </a:t>
            </a:r>
            <a:b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</a:b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ABCD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.</a:t>
            </a:r>
          </a:p>
          <a:p>
            <a:pPr marL="45720" indent="0" algn="ctr">
              <a:buNone/>
            </a:pPr>
            <a:endParaRPr lang="en-US" sz="2800" b="1" dirty="0" smtClean="0">
              <a:solidFill>
                <a:srgbClr val="C00000"/>
              </a:solidFill>
              <a:latin typeface="Cambria Math"/>
              <a:ea typeface="Cambria Math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3877214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4724400"/>
            <a:ext cx="29383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Р=23,4 см</a:t>
            </a:r>
            <a:b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</a:b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0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8173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91000" y="1066800"/>
            <a:ext cx="4114800" cy="2514600"/>
          </a:xfrm>
        </p:spPr>
        <p:txBody>
          <a:bodyPr>
            <a:normAutofit fontScale="92500" lnSpcReduction="20000"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3600" b="1" u="sng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3600" b="1" u="sng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Ромб</a:t>
            </a:r>
            <a:r>
              <a:rPr lang="ru-RU" sz="36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это параллелограмм</a:t>
            </a:r>
            <a:r>
              <a:rPr lang="ru-RU" sz="36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36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 которого </a:t>
            </a:r>
            <a:r>
              <a:rPr lang="ru-RU" sz="36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все стороны равны.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3124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3886200"/>
            <a:ext cx="346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6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3600" b="1" dirty="0">
                <a:solidFill>
                  <a:srgbClr val="C00000"/>
                </a:solidFill>
                <a:latin typeface="Cambria Math"/>
                <a:ea typeface="Cambria Math"/>
              </a:rPr>
              <a:t>B=BC=CD=DA</a:t>
            </a:r>
            <a:endParaRPr lang="ru-RU" sz="36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1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Свойства  ромба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00600" y="1524000"/>
            <a:ext cx="3810000" cy="55450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Все стороны равны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86" y="1143000"/>
            <a:ext cx="3448689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553" y="1676400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553" y="3342087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552" y="2286000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862" y="4298804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07796" y="2164883"/>
            <a:ext cx="3983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Противоположные углы </a:t>
            </a: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равны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46073" y="3010914"/>
            <a:ext cx="2765950" cy="943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ромба </a:t>
            </a:r>
            <a:endParaRPr lang="ru-RU" sz="24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перпендикулярны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46073" y="4010892"/>
            <a:ext cx="3745641" cy="943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ромба – </a:t>
            </a:r>
            <a:endParaRPr lang="ru-RU" sz="24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биссектрисы </a:t>
            </a:r>
            <a:r>
              <a:rPr lang="ru-RU" sz="24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углов ромба</a:t>
            </a:r>
          </a:p>
        </p:txBody>
      </p:sp>
    </p:spTree>
    <p:extLst>
      <p:ext uri="{BB962C8B-B14F-4D97-AF65-F5344CB8AC3E}">
        <p14:creationId xmlns:p14="http://schemas.microsoft.com/office/powerpoint/2010/main" val="26590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3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Свойства </a:t>
            </a: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диагоналей</a:t>
            </a:r>
            <a:r>
              <a:rPr lang="en-US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13225" y="1295400"/>
            <a:ext cx="4702175" cy="838200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ромба взаимно перпендикулярны и делят его углы пополам.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3451225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2070742"/>
            <a:ext cx="3581400" cy="166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Доказательство</a:t>
            </a:r>
            <a:r>
              <a:rPr lang="en-US" b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:</a:t>
            </a:r>
            <a:endParaRPr lang="ru-RU" b="1" u="sng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Рассмотрим ромб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ABCD.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По определению ромба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AB=AD, 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поэтому треугольник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BAD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равнобедренный.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3671331"/>
            <a:ext cx="4600876" cy="1571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Т.к.  ромб – параллелограмм, то его диагонали точкой О делятся пополам.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Следовательно, АО – медиана треугольника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BAD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, а значит, высота и биссектриса этого треугольника.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27924" y="5486400"/>
            <a:ext cx="3631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Итак,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AC⊥BD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 ∠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BAC=∠DAC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ч.т.д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440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29200" y="1600200"/>
            <a:ext cx="3276600" cy="2133600"/>
          </a:xfrm>
        </p:spPr>
        <p:txBody>
          <a:bodyPr/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ромб. Найдите углы ромба, если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AB=AC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en-US" sz="28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2971800" cy="397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4828522"/>
            <a:ext cx="4086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60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°,60°,120°,12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O°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19600" y="1133702"/>
            <a:ext cx="4114800" cy="3057298"/>
          </a:xfrm>
        </p:spPr>
        <p:txBody>
          <a:bodyPr/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ромб. Найдите углы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ромба, если сторона АВ ромба образует с диагоналями углы 70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°,2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O°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.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2800" b="1" dirty="0">
              <a:solidFill>
                <a:srgbClr val="C00000"/>
              </a:solidFill>
              <a:latin typeface="Cambria Math"/>
              <a:ea typeface="Cambria Math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86551"/>
            <a:ext cx="3211660" cy="4228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7200" y="4800600"/>
            <a:ext cx="4121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40°,40°,14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O°,14O°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6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332509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19600" y="1447800"/>
            <a:ext cx="3962400" cy="4267200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ромб. Найдите углы ромба, если сторона АВ ромба образует с диагоналями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углы, такие, что один больше другого на  10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°.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2800" b="1" dirty="0">
              <a:solidFill>
                <a:srgbClr val="C00000"/>
              </a:solidFill>
              <a:latin typeface="Cambria Math"/>
              <a:ea typeface="Cambria Math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2667000" cy="378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5800" y="54102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C00000"/>
                </a:solidFill>
                <a:latin typeface="Cambria Math"/>
                <a:ea typeface="Cambria Math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80°,80°,10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O°,1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0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O°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8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19600" y="1143000"/>
            <a:ext cx="4267200" cy="1981200"/>
          </a:xfrm>
        </p:spPr>
        <p:txBody>
          <a:bodyPr/>
          <a:lstStyle/>
          <a:p>
            <a:pPr marL="45720" indent="0">
              <a:buNone/>
            </a:pPr>
            <a:r>
              <a:rPr lang="en-US" dirty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323551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7927" y="1447800"/>
            <a:ext cx="4186798" cy="1509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ромб.  Найти ∠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CBE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98389" y="4419600"/>
            <a:ext cx="1785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15°</a:t>
            </a:r>
            <a:endParaRPr lang="ru-RU" sz="24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0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9710" y="239071"/>
            <a:ext cx="8382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Свойства углов параллелограмма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08775"/>
              </p:ext>
            </p:extLst>
          </p:nvPr>
        </p:nvGraphicFramePr>
        <p:xfrm>
          <a:off x="457200" y="1397000"/>
          <a:ext cx="8305800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8600"/>
                <a:gridCol w="2768600"/>
                <a:gridCol w="2768600"/>
              </a:tblGrid>
              <a:tr h="44704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Сумма соседних углов равна 180°</a:t>
                      </a: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∠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 +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a:t>∠B =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a:t> 180°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a:t>, </a:t>
                      </a:r>
                      <a:endParaRPr lang="en-US" b="1" baseline="0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endParaRPr>
                    </a:p>
                    <a:p>
                      <a:pPr algn="ctr"/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т.к. они  являются односторонними при параллельных прямых </a:t>
                      </a:r>
                      <a:r>
                        <a:rPr lang="en-US" b="1" i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BC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и </a:t>
                      </a:r>
                      <a:r>
                        <a:rPr lang="en-US" b="1" i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AD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, и секущей </a:t>
                      </a:r>
                      <a:r>
                        <a:rPr lang="en-US" b="1" i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AB</a:t>
                      </a:r>
                      <a:endParaRPr lang="ru-RU" b="1" i="1" dirty="0">
                        <a:solidFill>
                          <a:srgbClr val="00206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Противоположные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 углы параллелограмма  равны</a:t>
                      </a: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∠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A +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∠B = 180°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∠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C +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∠B = 180°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углы 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A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и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 C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 дополняют угол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B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 до 180°, значит они равны, т.е.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∠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A = ∠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С.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Аналогично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 ∠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B = ∠D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.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endParaRPr>
                    </a:p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Сумма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 углов параллелограмма  равна 360°</a:t>
                      </a:r>
                    </a:p>
                    <a:p>
                      <a:pPr algn="ctr"/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S=180°(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n-2)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,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где 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n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=4 – число углов,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 значит </a:t>
                      </a:r>
                    </a:p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S=180°(4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-2)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 =360° - сумма углов.</a:t>
                      </a:r>
                      <a:endParaRPr lang="ru-RU" b="1" dirty="0">
                        <a:solidFill>
                          <a:srgbClr val="00206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411" y="965841"/>
            <a:ext cx="520268" cy="39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211" y="965841"/>
            <a:ext cx="516499" cy="39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965841"/>
            <a:ext cx="50350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63" y="2332037"/>
            <a:ext cx="2307763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53" y="2319151"/>
            <a:ext cx="230981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448" y="2336800"/>
            <a:ext cx="230981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2057400" y="1905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29200" y="1911927"/>
            <a:ext cx="3505200" cy="1745674"/>
          </a:xfrm>
        </p:spPr>
        <p:txBody>
          <a:bodyPr/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ромб. </a:t>
            </a:r>
            <a:endParaRPr lang="ru-RU" sz="28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Найти ∠С.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15776"/>
            <a:ext cx="3590896" cy="462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9800" y="4572000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70°</a:t>
            </a:r>
            <a:endParaRPr lang="ru-RU" sz="24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5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Квадрат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00600" y="1676400"/>
            <a:ext cx="3886200" cy="19812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Квадрат – 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это  прямоугольник, 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 которого все стороны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равны.</a:t>
            </a:r>
            <a:endParaRPr lang="ru-RU" sz="28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3847511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4722167"/>
            <a:ext cx="3155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 = BC = CD = DA</a:t>
            </a:r>
            <a:endParaRPr lang="ru-RU" sz="28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08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Квадрат. Свойства квадрата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4473305" cy="382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864" y="1612380"/>
            <a:ext cx="560881" cy="28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743" y="2157413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11" y="3197003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804" y="2691165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15498" y="1521767"/>
            <a:ext cx="2843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Все стороны равны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6906" y="2091465"/>
            <a:ext cx="2620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равны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6037" y="2600827"/>
            <a:ext cx="2527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Все углы прямые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3062492"/>
            <a:ext cx="2719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</a:t>
            </a:r>
          </a:p>
          <a:p>
            <a:r>
              <a:rPr lang="ru-RU" sz="24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</a:t>
            </a: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ерпендикулярны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10" y="4248177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48555" y="3932091"/>
            <a:ext cx="3308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делятся точкой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пересечения пополам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2447" y="5132420"/>
            <a:ext cx="3737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– биссектрисы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углов квадрата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65" y="5292725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8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Литература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71600" y="1371600"/>
            <a:ext cx="6400800" cy="3474720"/>
          </a:xfrm>
        </p:spPr>
        <p:txBody>
          <a:bodyPr/>
          <a:lstStyle/>
          <a:p>
            <a:pPr marL="502920" indent="-4572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Л.С. </a:t>
            </a:r>
            <a:r>
              <a:rPr lang="ru-RU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Атанасян</a:t>
            </a: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 «Геометрия. 7-9 классы»</a:t>
            </a:r>
          </a:p>
          <a:p>
            <a:pPr marL="502920" indent="-4572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Гаврилова Н.Ф. Поурочные разработки по геометрии, 8 класс</a:t>
            </a:r>
          </a:p>
          <a:p>
            <a:pPr marL="502920" indent="-4572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Н.Б. Мельникова «Контрольные работы по геометрии»</a:t>
            </a:r>
          </a:p>
          <a:p>
            <a:pPr marL="502920" indent="-4572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Л.С. </a:t>
            </a:r>
            <a:r>
              <a:rPr lang="ru-RU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Атанасян</a:t>
            </a: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«Дидактические материалы по геометрии  8 класс»</a:t>
            </a:r>
            <a:endParaRPr lang="ru-RU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8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058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Свойство сторон параллелограмма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43400" y="990600"/>
            <a:ext cx="4191000" cy="685800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Противоположные стороны параллелограмма равны.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3746500" cy="230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81600" y="1547336"/>
                <a:ext cx="2664127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ctr"/>
                <a:r>
                  <a:rPr lang="ru-RU" sz="2200" b="1" dirty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Докажем, что </a:t>
                </a:r>
                <a:endParaRPr lang="ru-RU" sz="2400" b="1" i="1" dirty="0">
                  <a:solidFill>
                    <a:srgbClr val="C00000"/>
                  </a:solidFill>
                  <a:latin typeface="Cambria Math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𝑨𝑩</m:t>
                      </m:r>
                      <m:r>
                        <a:rPr lang="ru-RU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𝑪𝑫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 и 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𝑩𝑪</m:t>
                      </m:r>
                      <m:r>
                        <a:rPr lang="ru-RU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𝑨𝑫</m:t>
                      </m:r>
                      <m:r>
                        <a:rPr lang="ru-RU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547336"/>
                <a:ext cx="2664127" cy="738664"/>
              </a:xfrm>
              <a:prstGeom prst="rect">
                <a:avLst/>
              </a:prstGeom>
              <a:blipFill rotWithShape="1">
                <a:blip r:embed="rId3"/>
                <a:stretch>
                  <a:fillRect t="-4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44771" y="2239833"/>
            <a:ext cx="40730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Проведем диагональ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BD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 Получили два треугольника АВ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D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 С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DB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51463" y="3200953"/>
            <a:ext cx="472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Они равны, т.к. </a:t>
            </a:r>
          </a:p>
          <a:p>
            <a:pPr marL="342900" lvl="0" indent="-342900" algn="ctr">
              <a:buFont typeface="Georgia" pitchFamily="18" charset="0"/>
              <a:buChar char="*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BD –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общая сторона, </a:t>
            </a:r>
          </a:p>
          <a:p>
            <a:pPr marL="342900" lvl="0" indent="-342900" algn="ctr">
              <a:buFont typeface="Georgia" pitchFamily="18" charset="0"/>
              <a:buChar char="*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ABD = ∠CDB (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накрест лежащие при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 ∥ CD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и секущей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BD),</a:t>
            </a:r>
          </a:p>
          <a:p>
            <a:pPr marL="342900" lvl="0" indent="-342900" algn="ctr">
              <a:buFont typeface="Georgia" pitchFamily="18" charset="0"/>
              <a:buChar char="*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∠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ADB = ∠DBC (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накрест лежащие при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С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 ∥ AD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и секущей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BD).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1463" y="5139945"/>
            <a:ext cx="48653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Из равенства треугольников следует равенство соответствующих сторон, т.е.   </a:t>
            </a:r>
            <a:r>
              <a:rPr lang="en-US" sz="2000" b="1" i="1" dirty="0">
                <a:solidFill>
                  <a:srgbClr val="C00000"/>
                </a:solidFill>
                <a:latin typeface="Cambria Math"/>
                <a:ea typeface="Cambria Math"/>
              </a:rPr>
              <a:t>AB </a:t>
            </a:r>
            <a:r>
              <a:rPr lang="ru-RU" sz="2000" b="1" i="1" dirty="0">
                <a:solidFill>
                  <a:srgbClr val="C00000"/>
                </a:solidFill>
                <a:latin typeface="Cambria Math"/>
                <a:ea typeface="Cambria Math"/>
              </a:rPr>
              <a:t>=</a:t>
            </a:r>
            <a:r>
              <a:rPr lang="en-US" sz="2000" b="1" i="1" dirty="0">
                <a:solidFill>
                  <a:srgbClr val="C00000"/>
                </a:solidFill>
                <a:latin typeface="Cambria Math"/>
                <a:ea typeface="Cambria Math"/>
              </a:rPr>
              <a:t>CD </a:t>
            </a:r>
            <a:r>
              <a:rPr lang="ru-RU" sz="2000" b="1" i="1" dirty="0">
                <a:solidFill>
                  <a:srgbClr val="C00000"/>
                </a:solidFill>
                <a:latin typeface="Cambria Math"/>
                <a:ea typeface="Cambria Math"/>
              </a:rPr>
              <a:t>, </a:t>
            </a:r>
            <a:r>
              <a:rPr lang="en-US" sz="2000" b="1" i="1" dirty="0">
                <a:solidFill>
                  <a:srgbClr val="C00000"/>
                </a:solidFill>
                <a:latin typeface="Cambria Math"/>
                <a:ea typeface="Cambria Math"/>
              </a:rPr>
              <a:t>BC = AD</a:t>
            </a:r>
          </a:p>
        </p:txBody>
      </p:sp>
    </p:spTree>
    <p:extLst>
      <p:ext uri="{BB962C8B-B14F-4D97-AF65-F5344CB8AC3E}">
        <p14:creationId xmlns:p14="http://schemas.microsoft.com/office/powerpoint/2010/main" val="352187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15400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Свойство </a:t>
            </a: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диагоналей параллелограмма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62400" y="952500"/>
            <a:ext cx="4800600" cy="7239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параллелограмма пересекаются  и  точкой пересечения делятся пополам</a:t>
            </a:r>
          </a:p>
          <a:p>
            <a:pPr marL="45720" indent="0" algn="ctr">
              <a:buNone/>
            </a:pPr>
            <a:endParaRPr lang="en-US" sz="2000" b="1" dirty="0" smtClean="0">
              <a:solidFill>
                <a:srgbClr val="002060"/>
              </a:solidFill>
              <a:latin typeface="Cambria Math"/>
              <a:ea typeface="Cambria Math"/>
            </a:endParaRPr>
          </a:p>
          <a:p>
            <a:pPr marL="45720" indent="0" algn="ctr">
              <a:buNone/>
            </a:pPr>
            <a:endParaRPr lang="ru-RU" sz="20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399"/>
            <a:ext cx="3872023" cy="2209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1551539"/>
            <a:ext cx="380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Докажем, что точка О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середина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диагоналей 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AC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BD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3899" y="2133600"/>
            <a:ext cx="3886200" cy="333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Треугольники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BOC 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DOA 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равны, т.к. </a:t>
            </a:r>
            <a:endParaRPr lang="en-US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BC = AD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(по свойству сторон параллелограмма), </a:t>
            </a:r>
            <a:endParaRPr lang="en-US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OBC =∠ODA 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(накрест лежащие при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BC ∥ AD 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и секущей 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BD),</a:t>
            </a:r>
          </a:p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BCO = ∠OAD 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(накрест лежащие при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BC ∥ AD 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и секущей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 AC).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2899" y="546528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Из равенства треугольников следует равенство соответствующих сторон, т.е. </a:t>
            </a:r>
            <a:r>
              <a:rPr lang="en-US" b="1" i="1" dirty="0">
                <a:solidFill>
                  <a:srgbClr val="C00000"/>
                </a:solidFill>
                <a:latin typeface="Cambria Math"/>
                <a:ea typeface="Cambria Math"/>
              </a:rPr>
              <a:t>BO = OD, CO = OA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 значит 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O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 – середина диагоналей 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AC 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и 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BD.</a:t>
            </a:r>
          </a:p>
        </p:txBody>
      </p:sp>
    </p:spTree>
    <p:extLst>
      <p:ext uri="{BB962C8B-B14F-4D97-AF65-F5344CB8AC3E}">
        <p14:creationId xmlns:p14="http://schemas.microsoft.com/office/powerpoint/2010/main" val="391770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632" y="304800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733800" y="1060709"/>
            <a:ext cx="4800600" cy="1204510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 параллелограмме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проведена диагональ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AC.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∠</a:t>
            </a:r>
            <a:r>
              <a:rPr lang="en-US" sz="20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BCA = 30°, ∠BAC = </a:t>
            </a:r>
            <a:r>
              <a:rPr lang="en-US" sz="2000" b="1" dirty="0">
                <a:solidFill>
                  <a:srgbClr val="C00000"/>
                </a:solidFill>
                <a:latin typeface="Cambria Math"/>
                <a:ea typeface="Cambria Math"/>
              </a:rPr>
              <a:t>4</a:t>
            </a:r>
            <a:r>
              <a:rPr lang="en-US" sz="20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0°. </a:t>
            </a:r>
            <a:r>
              <a:rPr lang="ru-RU" sz="20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 Найдите все углы параллелограмма.</a:t>
            </a:r>
          </a:p>
          <a:p>
            <a:pPr marL="45720" indent="0" algn="ctr">
              <a:buNone/>
            </a:pPr>
            <a:endParaRPr lang="ru-RU" sz="20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99855"/>
            <a:ext cx="3505200" cy="215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2195110"/>
            <a:ext cx="1257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>
                <a:solidFill>
                  <a:srgbClr val="002060"/>
                </a:solidFill>
                <a:latin typeface="Cambria Math"/>
                <a:ea typeface="Cambria Math"/>
              </a:rPr>
              <a:t>Решение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78498" y="2549980"/>
                <a:ext cx="4755840" cy="1215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"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:r>
                  <a:rPr lang="ru-RU" sz="2000" b="1" dirty="0" smtClean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Рассмотрим   </a:t>
                </a:r>
                <a:r>
                  <a:rPr lang="el-GR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Δ</a:t>
                </a:r>
                <a:r>
                  <a:rPr lang="en-US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BAC.  </a:t>
                </a:r>
              </a:p>
              <a:p>
                <a:pPr marL="45720"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:r>
                  <a:rPr lang="ru-RU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У него ∠</a:t>
                </a:r>
                <a:r>
                  <a:rPr lang="en-US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BCA = 30°, ∠BAC = 40°</a:t>
                </a:r>
                <a:r>
                  <a:rPr lang="ru-RU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, </a:t>
                </a:r>
                <a:endParaRPr lang="en-US" sz="2000" b="1" dirty="0">
                  <a:solidFill>
                    <a:srgbClr val="002060"/>
                  </a:solidFill>
                  <a:latin typeface="Cambria Math"/>
                  <a:ea typeface="Cambria Math"/>
                </a:endParaRPr>
              </a:p>
              <a:p>
                <a:pPr marL="45720"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:r>
                  <a:rPr lang="ru-RU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значит ∠</a:t>
                </a:r>
                <a:r>
                  <a:rPr lang="en-US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B = 180°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−(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𝟑𝟎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°+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𝟒𝟎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°)=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𝟏𝟏𝟎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ru-RU" sz="2000" b="1" dirty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498" y="2549980"/>
                <a:ext cx="4755840" cy="1215717"/>
              </a:xfrm>
              <a:prstGeom prst="rect">
                <a:avLst/>
              </a:prstGeom>
              <a:blipFill rotWithShape="1">
                <a:blip r:embed="rId3"/>
                <a:stretch>
                  <a:fillRect t="-2500" r="-256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733800" y="3731061"/>
            <a:ext cx="4931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 = ∠D = 110° </a:t>
            </a:r>
            <a:endParaRPr lang="ru-RU" sz="2000" b="1" dirty="0" smtClean="0">
              <a:solidFill>
                <a:srgbClr val="002060"/>
              </a:solidFill>
              <a:latin typeface="Cambria Math"/>
              <a:ea typeface="Cambria Math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(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по свойству </a:t>
            </a:r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противоположных   углов),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4366" y="5638800"/>
            <a:ext cx="32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24674" y="4415319"/>
            <a:ext cx="4063612" cy="16235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A+∠B=180°,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∠A=180°-110°=70°,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∠C=∠A=70°</a:t>
            </a:r>
            <a:endParaRPr lang="ru-RU" sz="2000" b="1" dirty="0">
              <a:solidFill>
                <a:srgbClr val="002060"/>
              </a:solidFill>
              <a:latin typeface="Cambria Math"/>
              <a:ea typeface="Cambria Math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(по свойству противоположных </a:t>
            </a:r>
            <a:endParaRPr lang="ru-RU" sz="2000" b="1" dirty="0" smtClean="0">
              <a:solidFill>
                <a:srgbClr val="002060"/>
              </a:solidFill>
              <a:latin typeface="Cambria Math"/>
              <a:ea typeface="Cambria Math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у</a:t>
            </a:r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глов параллелограмма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3854" y="6088012"/>
            <a:ext cx="4445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ambria Math"/>
                <a:ea typeface="Cambria Math"/>
              </a:rPr>
              <a:t>∠C=∠A=70°</a:t>
            </a:r>
            <a:r>
              <a:rPr lang="ru-RU" sz="2000" b="1" dirty="0">
                <a:solidFill>
                  <a:srgbClr val="C00000"/>
                </a:solidFill>
                <a:latin typeface="Cambria Math"/>
                <a:ea typeface="Cambria Math"/>
              </a:rPr>
              <a:t>, ∠</a:t>
            </a:r>
            <a:r>
              <a:rPr lang="en-US" sz="2000" b="1" dirty="0">
                <a:solidFill>
                  <a:srgbClr val="C00000"/>
                </a:solidFill>
                <a:latin typeface="Cambria Math"/>
                <a:ea typeface="Cambria Math"/>
              </a:rPr>
              <a:t>B = ∠D = 110° </a:t>
            </a:r>
            <a:endParaRPr lang="ru-RU" sz="2000" b="1" dirty="0">
              <a:solidFill>
                <a:srgbClr val="C00000"/>
              </a:solidFill>
              <a:latin typeface="Cambria Math"/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8225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1533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81401" y="990600"/>
            <a:ext cx="5410199" cy="1371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Задача</a:t>
            </a:r>
            <a:r>
              <a:rPr lang="en-US" sz="20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:</a:t>
            </a: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Найдите </a:t>
            </a: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стороны параллелограмма, если две его стороны относятся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как   </a:t>
            </a: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4:5, а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периметр </a:t>
            </a: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равен 72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3733801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21927" y="2009745"/>
            <a:ext cx="1471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Решение </a:t>
            </a:r>
            <a:r>
              <a:rPr lang="en-US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: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6473" y="2279073"/>
            <a:ext cx="4326966" cy="2546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Т. к. отношение сторон равно 4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5, то речь в условии задачи идет о соседних сторонах </a:t>
            </a: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параллелограмма.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4+5 = 9 – частей на сумму </a:t>
            </a:r>
            <a:endParaRPr lang="en-US" sz="20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  <a:cs typeface="Times New Roman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сторон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AB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и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BC.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AB + BC = 72: 2 = 36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9383" y="4825924"/>
            <a:ext cx="4744056" cy="1623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36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: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9 = 4 (см) – одна часть,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AB = 4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·4=16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(см), 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BC = 4·5=20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(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см).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CD = AB = 16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см,  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AD = BC = 20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(по свойству сторон параллелограмма)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91" y="5742310"/>
            <a:ext cx="353031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Ответ</a:t>
            </a:r>
            <a:r>
              <a:rPr lang="en-US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: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CD = AB = 16 </a:t>
            </a: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см,  </a:t>
            </a:r>
            <a:endParaRPr lang="ru-RU" sz="20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  <a:cs typeface="Times New Roman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          </a:t>
            </a:r>
            <a:r>
              <a:rPr lang="en-US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AD = BC = 20 </a:t>
            </a: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</a:t>
            </a: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20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949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19600" y="990600"/>
            <a:ext cx="4343400" cy="167640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  </a:t>
            </a: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 параллелограмме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проведена биссектриса угла А. Она разбивает сторону ВС на  отрезки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BH =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6 см и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HC =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4 см. Найдите периметр параллелограмма.</a:t>
            </a:r>
          </a:p>
          <a:p>
            <a:pPr marL="45720" indent="0" algn="ctr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39211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3600" y="2647890"/>
            <a:ext cx="1303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/>
                <a:ea typeface="Cambria Math"/>
              </a:rPr>
              <a:t>Решение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endParaRPr lang="ru-RU" sz="2000" b="1" dirty="0">
              <a:solidFill>
                <a:srgbClr val="002060"/>
              </a:solidFill>
              <a:latin typeface="Cambria Math"/>
              <a:ea typeface="Cambria Mat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8754" y="3132424"/>
            <a:ext cx="3692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3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=∠2,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т.к.  А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H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– биссектриса,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1355" y="3601608"/>
            <a:ext cx="45288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∠1=∠3  (накрест лежащие </a:t>
            </a:r>
            <a:endParaRPr lang="ru-RU" sz="2000" b="1" dirty="0" smtClean="0">
              <a:solidFill>
                <a:srgbClr val="002060"/>
              </a:solidFill>
              <a:latin typeface="Cambria Math"/>
              <a:ea typeface="Cambria Math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при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BC∥AD  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и секущей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AH)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,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∠1=∠2,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37657" y="4309494"/>
            <a:ext cx="4915063" cy="807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l-GR" sz="2000" b="1" dirty="0">
                <a:solidFill>
                  <a:srgbClr val="002060"/>
                </a:solidFill>
                <a:latin typeface="Cambria Math"/>
                <a:ea typeface="Cambria Math"/>
              </a:rPr>
              <a:t>Δ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ABH –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равнобедренный  ( по признаку</a:t>
            </a:r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),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 = BH = 6c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м.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0783" y="5117407"/>
            <a:ext cx="4029949" cy="807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BC = AD = 10 c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м,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 = CD = 6 c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м.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Р = 2·(10+6) = 32 см.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8501" y="6096000"/>
            <a:ext cx="2194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ambria Math"/>
                <a:ea typeface="Cambria Math"/>
              </a:rPr>
              <a:t>P=32</a:t>
            </a:r>
            <a:r>
              <a:rPr lang="ru-RU" sz="2000" b="1" dirty="0">
                <a:solidFill>
                  <a:srgbClr val="C00000"/>
                </a:solidFill>
                <a:latin typeface="Cambria Math"/>
                <a:ea typeface="Cambria Math"/>
              </a:rPr>
              <a:t> см.</a:t>
            </a:r>
          </a:p>
        </p:txBody>
      </p:sp>
    </p:spTree>
    <p:extLst>
      <p:ext uri="{BB962C8B-B14F-4D97-AF65-F5344CB8AC3E}">
        <p14:creationId xmlns:p14="http://schemas.microsoft.com/office/powerpoint/2010/main" val="252083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</a:t>
            </a: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91000" y="990600"/>
            <a:ext cx="4648200" cy="19050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000" b="1" u="sng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– параллелограмм. Высота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BK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равна 2 см, ∠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A=30°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сторона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BC=13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см. Найти периметр параллелограмма.</a:t>
            </a:r>
          </a:p>
          <a:p>
            <a:pPr marL="45720" indent="0" algn="ctr">
              <a:buNone/>
            </a:pPr>
            <a:endParaRPr lang="ru-RU" sz="2000" b="1" u="sng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828800"/>
            <a:ext cx="4040051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2876490"/>
            <a:ext cx="1288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Решение.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7729" y="3352800"/>
            <a:ext cx="4600491" cy="807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el-GR" sz="2000" b="1" dirty="0">
                <a:solidFill>
                  <a:srgbClr val="002060"/>
                </a:solidFill>
                <a:latin typeface="Cambria Math"/>
                <a:ea typeface="Cambria Math"/>
              </a:rPr>
              <a:t>Δ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ABK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– прямоугольный, 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∠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A=30°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 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BK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=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½ AB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,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=2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BK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,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=4см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73874" y="4324290"/>
            <a:ext cx="4482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P=2·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(AB+BC)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,  Р=2·(4+13)=34(см).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5634" y="5394811"/>
            <a:ext cx="1644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34 см</a:t>
            </a:r>
            <a:endParaRPr lang="ru-RU" sz="20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25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1144</TotalTime>
  <Words>1414</Words>
  <Application>Microsoft Office PowerPoint</Application>
  <PresentationFormat>Экран (4:3)</PresentationFormat>
  <Paragraphs>223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Воздушный поток</vt:lpstr>
      <vt:lpstr>Презентация PowerPoint</vt:lpstr>
      <vt:lpstr>Параллелограмм</vt:lpstr>
      <vt:lpstr>Свойства углов параллелограмма</vt:lpstr>
      <vt:lpstr>Свойство сторон параллелограмма</vt:lpstr>
      <vt:lpstr>Свойство диагоналей параллелограмма</vt:lpstr>
      <vt:lpstr>Параллелограмм. Решение задач</vt:lpstr>
      <vt:lpstr>Параллелограмм. Решение задач</vt:lpstr>
      <vt:lpstr>Параллелограмм. Решение задач</vt:lpstr>
      <vt:lpstr>Параллелограмм. Решение задач</vt:lpstr>
      <vt:lpstr>Решение задач по готовым чертежам с последующей самопроверкой</vt:lpstr>
      <vt:lpstr>Параллелограмм. Решение задач</vt:lpstr>
      <vt:lpstr>Параллелограмм. Решение задач</vt:lpstr>
      <vt:lpstr>Параллелограмм. Решение задач</vt:lpstr>
      <vt:lpstr>Параллелограмм. Решение задач</vt:lpstr>
      <vt:lpstr> Задача:  ABCD – параллелограмм. Найти  периметр ABCD.  </vt:lpstr>
      <vt:lpstr> Задача:  ABCD – параллелограмм. Найти  периметр  ΔCOD.  </vt:lpstr>
      <vt:lpstr>Прямоугольник</vt:lpstr>
      <vt:lpstr>Свойства прямоугольника</vt:lpstr>
      <vt:lpstr>Свойство диагоналей прямоугольника</vt:lpstr>
      <vt:lpstr>Прямоугольник. Решение задач</vt:lpstr>
      <vt:lpstr>Прямоугольник. Решение задач</vt:lpstr>
      <vt:lpstr>Прямоугольник. Решение задач</vt:lpstr>
      <vt:lpstr>Ромб</vt:lpstr>
      <vt:lpstr>Свойства  ромба</vt:lpstr>
      <vt:lpstr>Свойства  диагоналей ромба</vt:lpstr>
      <vt:lpstr>Ромб. Решение задач</vt:lpstr>
      <vt:lpstr>Ромб. Решение задач</vt:lpstr>
      <vt:lpstr>Ромб. Решение задач</vt:lpstr>
      <vt:lpstr>Ромб. Решение задач</vt:lpstr>
      <vt:lpstr>Ромб. Решение задач</vt:lpstr>
      <vt:lpstr>Квадрат</vt:lpstr>
      <vt:lpstr>Квадрат. Свойства квадрата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97</cp:revision>
  <dcterms:created xsi:type="dcterms:W3CDTF">2012-11-18T08:34:39Z</dcterms:created>
  <dcterms:modified xsi:type="dcterms:W3CDTF">2013-02-05T20:17:08Z</dcterms:modified>
</cp:coreProperties>
</file>