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349" r:id="rId2"/>
    <p:sldId id="355" r:id="rId3"/>
    <p:sldId id="343" r:id="rId4"/>
    <p:sldId id="340" r:id="rId5"/>
    <p:sldId id="269" r:id="rId6"/>
    <p:sldId id="352" r:id="rId7"/>
    <p:sldId id="276" r:id="rId8"/>
    <p:sldId id="268" r:id="rId9"/>
    <p:sldId id="277" r:id="rId10"/>
    <p:sldId id="351" r:id="rId11"/>
    <p:sldId id="280" r:id="rId12"/>
    <p:sldId id="350" r:id="rId13"/>
    <p:sldId id="281" r:id="rId14"/>
    <p:sldId id="353" r:id="rId15"/>
    <p:sldId id="272" r:id="rId16"/>
    <p:sldId id="304" r:id="rId17"/>
    <p:sldId id="327" r:id="rId18"/>
    <p:sldId id="354" r:id="rId19"/>
    <p:sldId id="328" r:id="rId20"/>
    <p:sldId id="345" r:id="rId21"/>
    <p:sldId id="346" r:id="rId22"/>
    <p:sldId id="330" r:id="rId23"/>
    <p:sldId id="341" r:id="rId24"/>
    <p:sldId id="290" r:id="rId25"/>
    <p:sldId id="332" r:id="rId26"/>
    <p:sldId id="335" r:id="rId27"/>
    <p:sldId id="336" r:id="rId28"/>
    <p:sldId id="337" r:id="rId29"/>
    <p:sldId id="285" r:id="rId30"/>
    <p:sldId id="289" r:id="rId31"/>
    <p:sldId id="338" r:id="rId32"/>
    <p:sldId id="348" r:id="rId33"/>
    <p:sldId id="25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CCCC"/>
    <a:srgbClr val="6F6867"/>
    <a:srgbClr val="0000CC"/>
    <a:srgbClr val="99FF66"/>
    <a:srgbClr val="FFFFCC"/>
    <a:srgbClr val="6633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11" autoAdjust="0"/>
  </p:normalViewPr>
  <p:slideViewPr>
    <p:cSldViewPr>
      <p:cViewPr>
        <p:scale>
          <a:sx n="82" d="100"/>
          <a:sy n="82" d="100"/>
        </p:scale>
        <p:origin x="-88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7;&#1044;&#1045;&#1051;&#1040;&#1058;&#1068;\&#1055;&#1056;&#1045;&#1047;&#1045;&#1053;&#1058;&#1040;&#1062;&#1048;&#1048;\26.&#1050;&#1040;&#1050;%20&#1047;&#1048;&#1052;&#1054;&#1049;%20&#1055;&#1054;&#1052;&#1054;&#1063;&#1068;%20&#1055;&#1058;&#1048;&#1062;&#1040;&#1052;\&#1076;&#1088;&#1086;&#1079;&#1076;.wa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hyperlink" Target="http://pynokio.narod.ru/vopros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23.jpeg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6000768"/>
            <a:ext cx="6643734" cy="642942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Урок окружающего мира </a:t>
            </a:r>
            <a:r>
              <a:rPr lang="ru-RU" sz="440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1а </a:t>
            </a:r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классе</a:t>
            </a:r>
            <a:endParaRPr lang="ru-RU" dirty="0"/>
          </a:p>
        </p:txBody>
      </p:sp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62119"/>
            <a:ext cx="2857520" cy="3395881"/>
          </a:xfrm>
          <a:prstGeom prst="rect">
            <a:avLst/>
          </a:prstGeom>
          <a:noFill/>
        </p:spPr>
      </p:pic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6536" y="3699181"/>
            <a:ext cx="2285984" cy="31862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33A530.wav">
            <a:hlinkClick r:id="" action="ppaction://media"/>
          </p:cNvPr>
          <p:cNvPicPr>
            <a:picLocks noChangeAspect="1"/>
          </p:cNvPicPr>
          <p:nvPr>
            <a:wavAudioFile r:embed="rId1" name="F33A0A59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2AD02-917B-4A18-81FF-2DA4C1A305BA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http://www.deti-66.ru/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E2C9A-85C6-4A9A-BAFF-5E2168A19C85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35844" name="Picture 4" descr="Картинка 314 из 481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Облако 6"/>
          <p:cNvSpPr/>
          <p:nvPr/>
        </p:nvSpPr>
        <p:spPr>
          <a:xfrm>
            <a:off x="785813" y="642938"/>
            <a:ext cx="3357562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снегирь</a:t>
            </a:r>
          </a:p>
        </p:txBody>
      </p:sp>
    </p:spTree>
    <p:extLst>
      <p:ext uri="{BB962C8B-B14F-4D97-AF65-F5344CB8AC3E}">
        <p14:creationId xmlns:p14="http://schemas.microsoft.com/office/powerpoint/2010/main" xmlns="" val="239371182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7158" y="571480"/>
            <a:ext cx="4286280" cy="1928826"/>
          </a:xfrm>
          <a:prstGeom prst="cloudCallout">
            <a:avLst>
              <a:gd name="adj1" fmla="val -21044"/>
              <a:gd name="adj2" fmla="val 20462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Мне едою служат крошки.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хитер и шаловлив,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Суетлив,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Чив-чив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http://gorod.dp.ua/photo/userfoto/2007/11/12/7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6403" y="2500306"/>
            <a:ext cx="53721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0F4002.wav">
            <a:hlinkClick r:id="" action="ppaction://media"/>
          </p:cNvPr>
          <p:cNvPicPr>
            <a:picLocks noChangeAspect="1"/>
          </p:cNvPicPr>
          <p:nvPr>
            <a:wavAudioFile r:embed="rId1" name="130F5181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Картинка 82 из 219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786438" y="571500"/>
            <a:ext cx="3357562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воробей</a:t>
            </a:r>
          </a:p>
        </p:txBody>
      </p:sp>
    </p:spTree>
    <p:extLst>
      <p:ext uri="{BB962C8B-B14F-4D97-AF65-F5344CB8AC3E}">
        <p14:creationId xmlns:p14="http://schemas.microsoft.com/office/powerpoint/2010/main" xmlns="" val="4064334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500562" y="857232"/>
            <a:ext cx="4357718" cy="1714512"/>
          </a:xfrm>
          <a:prstGeom prst="cloudCallout">
            <a:avLst>
              <a:gd name="adj1" fmla="val 19479"/>
              <a:gd name="adj2" fmla="val 191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Засвистели: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Свири-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рябину налетели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Дружной стаей …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31 из 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5286412" cy="382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74D670.wav">
            <a:hlinkClick r:id="" action="ppaction://media"/>
          </p:cNvPr>
          <p:cNvPicPr>
            <a:picLocks noChangeAspect="1"/>
          </p:cNvPicPr>
          <p:nvPr>
            <a:wavAudioFile r:embed="rId1" name="574D70E6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44036" name="Picture 2" descr="Картинка 2 из 100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44063" cy="6858000"/>
          </a:xfrm>
        </p:spPr>
      </p:pic>
      <p:sp>
        <p:nvSpPr>
          <p:cNvPr id="7" name="Облако 6"/>
          <p:cNvSpPr/>
          <p:nvPr/>
        </p:nvSpPr>
        <p:spPr>
          <a:xfrm>
            <a:off x="5286375" y="428625"/>
            <a:ext cx="4110038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свиристель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352343039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а 126 из 219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00034" y="571480"/>
            <a:ext cx="2714643" cy="2286015"/>
          </a:xfrm>
          <a:prstGeom prst="rect">
            <a:avLst/>
          </a:prstGeom>
          <a:noFill/>
        </p:spPr>
      </p:pic>
      <p:pic>
        <p:nvPicPr>
          <p:cNvPr id="6" name="Picture 8" descr="Картинка 298 из 39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594921">
            <a:off x="6564241" y="4024538"/>
            <a:ext cx="2644230" cy="2625410"/>
          </a:xfrm>
          <a:prstGeom prst="rect">
            <a:avLst/>
          </a:prstGeom>
          <a:noFill/>
        </p:spPr>
      </p:pic>
      <p:pic>
        <p:nvPicPr>
          <p:cNvPr id="7" name="Picture 12" descr="Картинка 620 из 4818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786050" y="4500570"/>
            <a:ext cx="3075786" cy="2214567"/>
          </a:xfrm>
          <a:prstGeom prst="rect">
            <a:avLst/>
          </a:prstGeom>
          <a:noFill/>
        </p:spPr>
      </p:pic>
      <p:pic>
        <p:nvPicPr>
          <p:cNvPr id="8" name="Picture 14" descr="Картинка 65 из 48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143604" y="285728"/>
            <a:ext cx="3000396" cy="2400317"/>
          </a:xfrm>
          <a:prstGeom prst="rect">
            <a:avLst/>
          </a:prstGeom>
          <a:noFill/>
        </p:spPr>
      </p:pic>
      <p:pic>
        <p:nvPicPr>
          <p:cNvPr id="9" name="Picture 18" descr="Картинка 39 из 8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85720" y="3643314"/>
            <a:ext cx="1571636" cy="2844663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1857356" y="2357430"/>
            <a:ext cx="7000924" cy="1928826"/>
          </a:xfrm>
          <a:prstGeom prst="cloud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ИЗ ЭТИХ ПТИЦ ЖИВУТ </a:t>
            </a:r>
          </a:p>
          <a:p>
            <a:pPr algn="ctr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НАС КРУГЛЫЙ ГОД? </a:t>
            </a:r>
          </a:p>
          <a:p>
            <a:pPr algn="ctr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КАКИЕ – ПРИЛЕТАЮТ НА ЗИМУ?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а 126 из 219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143108" y="4572008"/>
            <a:ext cx="2035982" cy="1714511"/>
          </a:xfrm>
          <a:prstGeom prst="rect">
            <a:avLst/>
          </a:prstGeom>
          <a:noFill/>
        </p:spPr>
      </p:pic>
      <p:pic>
        <p:nvPicPr>
          <p:cNvPr id="6" name="Picture 8" descr="Картинка 298 из 39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594921">
            <a:off x="4658818" y="2802788"/>
            <a:ext cx="2028515" cy="2014077"/>
          </a:xfrm>
          <a:prstGeom prst="rect">
            <a:avLst/>
          </a:prstGeom>
          <a:noFill/>
        </p:spPr>
      </p:pic>
      <p:pic>
        <p:nvPicPr>
          <p:cNvPr id="7" name="Picture 12" descr="Картинка 620 из 4818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357950" y="857232"/>
            <a:ext cx="2361406" cy="1700213"/>
          </a:xfrm>
          <a:prstGeom prst="rect">
            <a:avLst/>
          </a:prstGeom>
          <a:noFill/>
        </p:spPr>
      </p:pic>
      <p:pic>
        <p:nvPicPr>
          <p:cNvPr id="8" name="Picture 14" descr="Картинка 65 из 48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143240" y="1214422"/>
            <a:ext cx="2375314" cy="1900251"/>
          </a:xfrm>
          <a:prstGeom prst="rect">
            <a:avLst/>
          </a:prstGeom>
          <a:noFill/>
        </p:spPr>
      </p:pic>
      <p:pic>
        <p:nvPicPr>
          <p:cNvPr id="9" name="Picture 18" descr="Картинка 39 из 8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85720" y="4357694"/>
            <a:ext cx="1176951" cy="2130283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428596" y="500042"/>
            <a:ext cx="3786214" cy="785818"/>
          </a:xfrm>
          <a:prstGeom prst="cloud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ЗИМУЮТ У НАС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572000" y="5661248"/>
            <a:ext cx="4357718" cy="982462"/>
          </a:xfrm>
          <a:prstGeom prst="cloud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ПРИЛЕТАЮТ К НАМ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-0.01215 0.0088 -0.00625 0.00625 -0.01719 0.00926 C -0.01962 0.01759 -0.02483 0.01829 -0.03073 0.02407 C -0.04687 0.04005 -0.06649 0.06366 -0.08854 0.06852 C -0.10972 0.07986 -0.13177 0.09028 -0.15486 0.09444 C -0.18316 0.09375 -0.2118 0.09375 -0.2401 0.09259 C -0.2533 0.09213 -0.26753 0.08356 -0.2809 0.08148 C -0.28923 0.07546 -0.29878 0.0706 -0.30816 0.06667 C -0.31337 0.06088 -0.31892 0.05625 -0.32517 0.05185 C -0.33455 0.03657 -0.34375 0.02893 -0.34375 0.00926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2.59259E-6 C 0.02292 0.04885 0.01962 0.10185 0.00069 0.15023 C -0.00347 0.20926 -0.00712 0.26829 0.00799 0.32662 C 0.00937 0.33912 0.0099 0.35162 0.0118 0.36412 C 0.01215 0.36829 0.01493 0.37176 0.01545 0.37593 C 0.0191 0.40672 0.00712 0.44815 0.04514 0.47222 C 0.05243 0.48635 0.07153 0.49422 0.08958 0.50278 C 0.09514 0.51019 0.10069 0.51574 0.10069 0.52408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937 -0.00093 -0.01875 -0.00116 -0.02812 -0.00209 C -0.03455 -0.00301 -0.0493 -0.01204 -0.05607 -0.01667 C -0.06007 -0.01945 -0.06302 -0.02454 -0.06718 -0.02709 C -0.07465 -0.04075 -0.08385 -0.04977 -0.09184 -0.06227 C -0.09566 -0.06806 -0.09896 -0.07362 -0.10295 -0.07871 C -0.10764 -0.09144 -0.11389 -0.10348 -0.12083 -0.11204 C -0.12378 -0.11968 -0.12673 -0.12547 -0.1309 -0.13056 C -0.13368 -0.13774 -0.13698 -0.14051 -0.13993 -0.14723 C -0.14687 -0.16274 -0.15521 -0.17385 -0.16562 -0.18033 C -0.17239 -0.1845 -0.17986 -0.18311 -0.18698 -0.1845 C -0.19062 -0.19121 -0.1934 -0.19838 -0.19705 -0.2051 C -0.19826 -0.21482 -0.19913 -0.22431 -0.19913 -0.23403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0.01007 0.0044 0.00555 0.00278 0.01389 0.00556 C 0.03663 0.00486 0.0592 0.00486 0.08194 0.00371 C 0.08906 0.00324 0.09965 -0.00208 0.10694 -0.0037 C 0.11667 -0.00578 0.12535 -0.00926 0.13472 -0.01296 C 0.13837 -0.01435 0.14583 -0.01666 0.14583 -0.01666 C 0.15087 -0.02338 0.1559 -0.02477 0.1625 -0.02777 C 0.17517 -0.03333 0.18819 -0.03819 0.20139 -0.04074 C 0.23316 -0.05486 0.19514 -0.03865 0.29167 -0.04444 C 0.30139 -0.04514 0.31684 -0.07037 0.32361 -0.07777 C 0.32969 -0.08472 0.33802 -0.08935 0.34444 -0.09629 C 0.35295 -0.10555 0.36163 -0.11759 0.37222 -0.12222 C 0.37864 -0.1287 0.38385 -0.13125 0.39167 -0.13333 C 0.39705 -0.13773 0.4026 -0.14097 0.40833 -0.14444 C 0.41094 -0.14606 0.41667 -0.14814 0.41667 -0.14814 C 0.43385 -0.14745 0.45104 -0.14791 0.46805 -0.14629 C 0.47795 -0.14537 0.48403 -0.13148 0.49305 -0.12963 C 0.50642 -0.12685 0.53333 -0.12407 0.53333 -0.12407 C 0.53993 -0.12199 0.53715 -0.12338 0.54167 -0.12037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C -0.00191 -0.025 -0.00469 -0.05047 -0.01024 -0.07454 C -0.01285 -0.08519 -0.01285 -0.09121 -0.02049 -0.09746 C -0.0276 -0.11088 -0.03663 -0.11667 -0.04878 -0.12037 C -0.06545 -0.13426 -0.075 -0.15301 -0.0875 -0.17153 C -0.09288 -0.17963 -0.09253 -0.18334 -0.09566 -0.19445 C -0.09635 -0.19723 -0.09757 -0.20232 -0.09757 -0.20186 C -0.09688 -0.22223 -0.09358 -0.25695 -0.09358 -0.28125 " pathEditMode="relative" rAng="0" ptsTypes="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67687"/>
            <a:ext cx="3561280" cy="319031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83086" y="666096"/>
            <a:ext cx="5073289" cy="2114832"/>
          </a:xfrm>
          <a:prstGeom prst="cloudCallout">
            <a:avLst>
              <a:gd name="adj1" fmla="val -38678"/>
              <a:gd name="adj2" fmla="val 121471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сейчас познакомимся ещё с одной птицей…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2 из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740299" y="1000125"/>
            <a:ext cx="2571750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дрозд</a:t>
            </a:r>
          </a:p>
        </p:txBody>
      </p:sp>
      <p:pic>
        <p:nvPicPr>
          <p:cNvPr id="3" name="Picture 2" descr="Картинка 171 из 1688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57188"/>
            <a:ext cx="140811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дрозд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143508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4754" name="Picture 2" descr="Картинка 105 из 99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36294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Как зимой               помочь птицам?</a:t>
            </a:r>
            <a:endParaRPr lang="ru-RU" sz="88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Тема урока: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Общие документы\КАРТИНКИ\АНИМИРОВАННЫЕ КАРТИНКИ\1 (351)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71480"/>
            <a:ext cx="3174969" cy="2561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002180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4 из 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0" y="428604"/>
            <a:ext cx="2714612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рябина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2 из 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572232" y="571480"/>
            <a:ext cx="2857552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калина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4286280" cy="1857388"/>
          </a:xfrm>
          <a:prstGeom prst="cloudCallout">
            <a:avLst>
              <a:gd name="adj1" fmla="val -18679"/>
              <a:gd name="adj2" fmla="val 180986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КОРМУШКИ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ПТИЦ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8" descr="Картинка 13 из 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14"/>
            <a:ext cx="364675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6" descr="Картинка 13 из 1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736"/>
            <a:ext cx="271464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2" descr="Картинка 13 из 12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429000"/>
            <a:ext cx="2928958" cy="301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8369308"/>
              </p:ext>
            </p:extLst>
          </p:nvPr>
        </p:nvGraphicFramePr>
        <p:xfrm>
          <a:off x="395536" y="1628800"/>
          <a:ext cx="7143800" cy="4867300"/>
        </p:xfrm>
        <a:graphic>
          <a:graphicData uri="http://schemas.openxmlformats.org/presentationml/2006/ole">
            <p:oleObj spid="_x0000_s1043" name="Изображение" r:id="rId3" imgW="3809524" imgH="2591162" progId="StaticMetafile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4383" y="285728"/>
            <a:ext cx="8815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Сами  сделаем кормушку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14744" y="428604"/>
            <a:ext cx="5143536" cy="1714512"/>
          </a:xfrm>
          <a:prstGeom prst="cloudCallout">
            <a:avLst>
              <a:gd name="adj1" fmla="val 22234"/>
              <a:gd name="adj2" fmla="val 241479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же можно подкармливать птиц?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9938" name="Picture 2" descr="Картинка 13 из 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5362398" cy="402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714356"/>
            <a:ext cx="1186975" cy="790574"/>
          </a:xfrm>
          <a:prstGeom prst="rect">
            <a:avLst/>
          </a:prstGeom>
          <a:noFill/>
        </p:spPr>
      </p:pic>
      <p:pic>
        <p:nvPicPr>
          <p:cNvPr id="5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40196">
            <a:off x="70732" y="2411670"/>
            <a:ext cx="1269950" cy="845839"/>
          </a:xfrm>
          <a:prstGeom prst="rect">
            <a:avLst/>
          </a:prstGeom>
          <a:noFill/>
        </p:spPr>
      </p:pic>
      <p:pic>
        <p:nvPicPr>
          <p:cNvPr id="15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01131">
            <a:off x="757158" y="1009989"/>
            <a:ext cx="1186973" cy="790573"/>
          </a:xfrm>
          <a:prstGeom prst="rect">
            <a:avLst/>
          </a:prstGeom>
          <a:noFill/>
        </p:spPr>
      </p:pic>
      <p:pic>
        <p:nvPicPr>
          <p:cNvPr id="18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1186975" cy="790574"/>
          </a:xfrm>
          <a:prstGeom prst="rect">
            <a:avLst/>
          </a:prstGeom>
          <a:noFill/>
        </p:spPr>
      </p:pic>
      <p:pic>
        <p:nvPicPr>
          <p:cNvPr id="13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000240"/>
            <a:ext cx="1186975" cy="790574"/>
          </a:xfrm>
          <a:prstGeom prst="rect">
            <a:avLst/>
          </a:prstGeom>
          <a:noFill/>
        </p:spPr>
      </p:pic>
      <p:pic>
        <p:nvPicPr>
          <p:cNvPr id="19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285992"/>
            <a:ext cx="1186975" cy="790574"/>
          </a:xfrm>
          <a:prstGeom prst="rect">
            <a:avLst/>
          </a:prstGeom>
          <a:noFill/>
        </p:spPr>
      </p:pic>
      <p:pic>
        <p:nvPicPr>
          <p:cNvPr id="14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1326490" y="1501835"/>
            <a:ext cx="1186975" cy="790574"/>
          </a:xfrm>
          <a:prstGeom prst="rect">
            <a:avLst/>
          </a:prstGeom>
          <a:noFill/>
        </p:spPr>
      </p:pic>
      <p:sp>
        <p:nvSpPr>
          <p:cNvPr id="20" name="Облако 19"/>
          <p:cNvSpPr/>
          <p:nvPr/>
        </p:nvSpPr>
        <p:spPr>
          <a:xfrm>
            <a:off x="2464579" y="262279"/>
            <a:ext cx="6072230" cy="2285992"/>
          </a:xfrm>
          <a:prstGeom prst="cloud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Арбузные и дынные семечки можно собирать ещё осенью. Их любят синицы, поползни и дятлы.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" name="Picture 12" descr="Картинка 229 из 5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6016258" y="3556346"/>
            <a:ext cx="354084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20566034">
            <a:off x="3258469" y="4333257"/>
            <a:ext cx="2644230" cy="2625410"/>
          </a:xfrm>
          <a:prstGeom prst="rect">
            <a:avLst/>
          </a:prstGeom>
          <a:noFill/>
        </p:spPr>
      </p:pic>
      <p:pic>
        <p:nvPicPr>
          <p:cNvPr id="23" name="Picture 14" descr="Картинка 65 из 48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000496" y="2214554"/>
            <a:ext cx="3000396" cy="2400317"/>
          </a:xfrm>
          <a:prstGeom prst="rect">
            <a:avLst/>
          </a:prstGeom>
          <a:noFill/>
        </p:spPr>
      </p:pic>
      <p:pic>
        <p:nvPicPr>
          <p:cNvPr id="78852" name="Picture 4" descr="Картинка 14 из 77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3786190"/>
            <a:ext cx="2143108" cy="2605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071670" y="0"/>
            <a:ext cx="6929486" cy="2500306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Кусочки сала годятся не всем птицам. Сало любят синички. Только сало не должно быть солёным.  Овёс охотно съедят синицы, воробьи 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1033966" flipH="1">
            <a:off x="319418" y="4251594"/>
            <a:ext cx="2562975" cy="2544734"/>
          </a:xfrm>
          <a:prstGeom prst="rect">
            <a:avLst/>
          </a:prstGeom>
          <a:noFill/>
        </p:spPr>
      </p:pic>
      <p:pic>
        <p:nvPicPr>
          <p:cNvPr id="82946" name="Picture 2" descr="Картинка 275 из 1034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00656">
            <a:off x="-587559" y="1585880"/>
            <a:ext cx="3037600" cy="1495698"/>
          </a:xfrm>
          <a:prstGeom prst="rect">
            <a:avLst/>
          </a:prstGeom>
          <a:noFill/>
        </p:spPr>
      </p:pic>
      <p:pic>
        <p:nvPicPr>
          <p:cNvPr id="24" name="Picture 6" descr="Картинка 126 из 2197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5072066" y="4929175"/>
            <a:ext cx="2290480" cy="1928825"/>
          </a:xfrm>
          <a:prstGeom prst="rect">
            <a:avLst/>
          </a:prstGeom>
          <a:noFill/>
        </p:spPr>
      </p:pic>
      <p:pic>
        <p:nvPicPr>
          <p:cNvPr id="82950" name="Picture 6" descr="Картинка 7 из 599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8976" y="2357430"/>
            <a:ext cx="3375024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357422" y="0"/>
            <a:ext cx="6643734" cy="3143248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Подсолнечник – особенно мелкий, но не жареный, - лучший корм для снегирей, синиц, поползней и воробьёв. Перед засыпкой в кормушку их лучше слегка подавить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20566034">
            <a:off x="5245467" y="4534174"/>
            <a:ext cx="2537774" cy="2519711"/>
          </a:xfrm>
          <a:prstGeom prst="rect">
            <a:avLst/>
          </a:prstGeom>
          <a:noFill/>
        </p:spPr>
      </p:pic>
      <p:pic>
        <p:nvPicPr>
          <p:cNvPr id="5" name="Picture 2" descr="Картинка 1 из 6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65614">
            <a:off x="-49277" y="892305"/>
            <a:ext cx="3048909" cy="2117354"/>
          </a:xfrm>
          <a:prstGeom prst="rect">
            <a:avLst/>
          </a:prstGeom>
          <a:noFill/>
        </p:spPr>
      </p:pic>
      <p:pic>
        <p:nvPicPr>
          <p:cNvPr id="6" name="Picture 8" descr="Картинка 674 из 53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543408"/>
            <a:ext cx="3214710" cy="2314592"/>
          </a:xfrm>
          <a:prstGeom prst="rect">
            <a:avLst/>
          </a:prstGeom>
          <a:noFill/>
        </p:spPr>
      </p:pic>
      <p:pic>
        <p:nvPicPr>
          <p:cNvPr id="7" name="Picture 14" descr="Картинка 65 из 48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2357422" y="2857496"/>
            <a:ext cx="3000396" cy="2400317"/>
          </a:xfrm>
          <a:prstGeom prst="rect">
            <a:avLst/>
          </a:prstGeom>
          <a:noFill/>
        </p:spPr>
      </p:pic>
      <p:pic>
        <p:nvPicPr>
          <p:cNvPr id="8" name="Picture 6" descr="Картинка 126 из 2197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6715140" y="3071810"/>
            <a:ext cx="2290480" cy="1928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678173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717607" y="381653"/>
            <a:ext cx="6000792" cy="1785950"/>
          </a:xfrm>
          <a:prstGeom prst="cloudCallout">
            <a:avLst>
              <a:gd name="adj1" fmla="val -30032"/>
              <a:gd name="adj2" fmla="val 208374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нельзя класть в кормушку ?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а 30 из 6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214422"/>
            <a:ext cx="2928958" cy="1843096"/>
          </a:xfrm>
          <a:prstGeom prst="rect">
            <a:avLst/>
          </a:prstGeom>
          <a:noFill/>
        </p:spPr>
      </p:pic>
      <p:pic>
        <p:nvPicPr>
          <p:cNvPr id="37900" name="Picture 12" descr="Картинка 229 из 5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24273" y="3990513"/>
            <a:ext cx="2363666" cy="1812144"/>
          </a:xfrm>
          <a:prstGeom prst="rect">
            <a:avLst/>
          </a:prstGeom>
          <a:noFill/>
        </p:spPr>
      </p:pic>
      <p:pic>
        <p:nvPicPr>
          <p:cNvPr id="37902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857892"/>
            <a:ext cx="857256" cy="570968"/>
          </a:xfrm>
          <a:prstGeom prst="rect">
            <a:avLst/>
          </a:prstGeom>
          <a:noFill/>
        </p:spPr>
      </p:pic>
      <p:pic>
        <p:nvPicPr>
          <p:cNvPr id="9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000636"/>
            <a:ext cx="857256" cy="570968"/>
          </a:xfrm>
          <a:prstGeom prst="rect">
            <a:avLst/>
          </a:prstGeom>
          <a:noFill/>
        </p:spPr>
      </p:pic>
      <p:pic>
        <p:nvPicPr>
          <p:cNvPr id="10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214950"/>
            <a:ext cx="857256" cy="570968"/>
          </a:xfrm>
          <a:prstGeom prst="rect">
            <a:avLst/>
          </a:prstGeom>
          <a:noFill/>
        </p:spPr>
      </p:pic>
      <p:pic>
        <p:nvPicPr>
          <p:cNvPr id="12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86182" y="5286388"/>
            <a:ext cx="857256" cy="570968"/>
          </a:xfrm>
          <a:prstGeom prst="rect">
            <a:avLst/>
          </a:prstGeom>
          <a:noFill/>
        </p:spPr>
      </p:pic>
      <p:pic>
        <p:nvPicPr>
          <p:cNvPr id="13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643578"/>
            <a:ext cx="857256" cy="570968"/>
          </a:xfrm>
          <a:prstGeom prst="rect">
            <a:avLst/>
          </a:prstGeom>
          <a:noFill/>
        </p:spPr>
      </p:pic>
      <p:pic>
        <p:nvPicPr>
          <p:cNvPr id="14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000636"/>
            <a:ext cx="857256" cy="570968"/>
          </a:xfrm>
          <a:prstGeom prst="rect">
            <a:avLst/>
          </a:prstGeom>
          <a:noFill/>
        </p:spPr>
      </p:pic>
      <p:pic>
        <p:nvPicPr>
          <p:cNvPr id="15" name="Picture 14" descr="Картинка 92 из 1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000636"/>
            <a:ext cx="857256" cy="570968"/>
          </a:xfrm>
          <a:prstGeom prst="rect">
            <a:avLst/>
          </a:prstGeom>
          <a:noFill/>
        </p:spPr>
      </p:pic>
      <p:pic>
        <p:nvPicPr>
          <p:cNvPr id="37904" name="Picture 16" descr="Картинка 352 из 796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786190"/>
            <a:ext cx="2714644" cy="2214578"/>
          </a:xfrm>
          <a:prstGeom prst="rect">
            <a:avLst/>
          </a:prstGeom>
          <a:noFill/>
        </p:spPr>
      </p:pic>
      <p:pic>
        <p:nvPicPr>
          <p:cNvPr id="22" name="Picture 128" descr="АПЕЛЬС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357298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71810"/>
            <a:ext cx="2690802" cy="2786082"/>
          </a:xfrm>
          <a:prstGeom prst="rect">
            <a:avLst/>
          </a:prstGeom>
          <a:noFill/>
        </p:spPr>
      </p:pic>
      <p:pic>
        <p:nvPicPr>
          <p:cNvPr id="10" name="Picture 2" descr="vorobei"/>
          <p:cNvPicPr>
            <a:picLocks noChangeAspect="1" noChangeArrowheads="1"/>
          </p:cNvPicPr>
          <p:nvPr/>
        </p:nvPicPr>
        <p:blipFill>
          <a:blip r:embed="rId3" cstate="print"/>
          <a:srcRect l="14084" t="5809" r="5634" b="18677"/>
          <a:stretch>
            <a:fillRect/>
          </a:stretch>
        </p:blipFill>
        <p:spPr bwMode="auto">
          <a:xfrm>
            <a:off x="3995936" y="4601505"/>
            <a:ext cx="2357454" cy="1428760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1043608" y="583964"/>
            <a:ext cx="6715172" cy="1785926"/>
          </a:xfrm>
          <a:prstGeom prst="cloudCallout">
            <a:avLst>
              <a:gd name="adj1" fmla="val 134742"/>
              <a:gd name="adj2" fmla="val 9182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Игра « Третий  лишний?»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3" descr="Untitled-3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6811" y="2369890"/>
            <a:ext cx="3414706" cy="1943112"/>
          </a:xfrm>
          <a:prstGeom prst="rect">
            <a:avLst/>
          </a:prstGeom>
          <a:noFill/>
        </p:spPr>
      </p:pic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99 из 5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285860"/>
            <a:ext cx="2357454" cy="2357454"/>
          </a:xfrm>
          <a:prstGeom prst="rect">
            <a:avLst/>
          </a:prstGeom>
          <a:noFill/>
        </p:spPr>
      </p:pic>
      <p:pic>
        <p:nvPicPr>
          <p:cNvPr id="3" name="Picture 2" descr="Картинка 1 из 6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071942"/>
            <a:ext cx="2793403" cy="2413308"/>
          </a:xfrm>
          <a:prstGeom prst="rect">
            <a:avLst/>
          </a:prstGeom>
          <a:noFill/>
        </p:spPr>
      </p:pic>
      <p:pic>
        <p:nvPicPr>
          <p:cNvPr id="40962" name="Picture 2" descr="Картинка 2 из 234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1285860"/>
            <a:ext cx="3555469" cy="2981525"/>
          </a:xfrm>
          <a:prstGeom prst="rect">
            <a:avLst/>
          </a:prstGeom>
          <a:noFill/>
        </p:spPr>
      </p:pic>
      <p:pic>
        <p:nvPicPr>
          <p:cNvPr id="9" name="Picture 71" descr="Безымян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643050"/>
            <a:ext cx="2857520" cy="224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зефи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00628" y="4286256"/>
            <a:ext cx="2357454" cy="22447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0"/>
            <a:ext cx="4000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Покормите птиц зимой!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Пусть со всех концов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вам слетятся, как домой,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Стайки на крыльцо.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Сколько гибнет- их счесть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Видеть тяжело.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ведь в вашем сердце есть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для них тепло.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Приучите птиц в мороз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своему окну,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 без песен не пришлось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Вам встречать весну.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8528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3" name="WordArt 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6553200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Подведём итоги</a:t>
            </a:r>
          </a:p>
        </p:txBody>
      </p:sp>
      <p:sp>
        <p:nvSpPr>
          <p:cNvPr id="244750" name="AutoShape 14"/>
          <p:cNvSpPr>
            <a:spLocks noChangeArrowheads="1"/>
          </p:cNvSpPr>
          <p:nvPr/>
        </p:nvSpPr>
        <p:spPr bwMode="auto">
          <a:xfrm>
            <a:off x="5364163" y="4786322"/>
            <a:ext cx="2700337" cy="65880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/>
              <a:t> </a:t>
            </a:r>
            <a:r>
              <a:rPr lang="ru-RU" sz="3200" b="1" i="1" dirty="0"/>
              <a:t>Я буду …</a:t>
            </a:r>
          </a:p>
        </p:txBody>
      </p:sp>
      <p:sp>
        <p:nvSpPr>
          <p:cNvPr id="244751" name="AutoShape 15"/>
          <p:cNvSpPr>
            <a:spLocks noChangeArrowheads="1"/>
          </p:cNvSpPr>
          <p:nvPr/>
        </p:nvSpPr>
        <p:spPr bwMode="auto">
          <a:xfrm>
            <a:off x="4067175" y="2208209"/>
            <a:ext cx="4321175" cy="720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/>
              <a:t> </a:t>
            </a:r>
            <a:r>
              <a:rPr lang="ru-RU" sz="3200" b="1" i="1" dirty="0"/>
              <a:t>Теперь я знаю, что …</a:t>
            </a:r>
          </a:p>
        </p:txBody>
      </p:sp>
      <p:sp>
        <p:nvSpPr>
          <p:cNvPr id="244745" name="AutoShape 9"/>
          <p:cNvSpPr>
            <a:spLocks noChangeArrowheads="1"/>
          </p:cNvSpPr>
          <p:nvPr/>
        </p:nvSpPr>
        <p:spPr bwMode="auto">
          <a:xfrm>
            <a:off x="3276600" y="3429000"/>
            <a:ext cx="4248150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/>
              <a:t>Я </a:t>
            </a:r>
            <a:r>
              <a:rPr lang="ru-RU" sz="3200" b="1" i="1" dirty="0"/>
              <a:t>понял, что  </a:t>
            </a:r>
            <a:r>
              <a:rPr lang="ru-RU" sz="2400" b="1" i="1" dirty="0"/>
              <a:t>…</a:t>
            </a:r>
          </a:p>
        </p:txBody>
      </p:sp>
      <p:pic>
        <p:nvPicPr>
          <p:cNvPr id="9" name="Picture 1" descr="C:\Documents and Settings\Admin\Рабочий стол\Презентации\Мудрая Черепах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357562"/>
            <a:ext cx="2286000" cy="2048256"/>
          </a:xfrm>
          <a:prstGeom prst="rect">
            <a:avLst/>
          </a:prstGeom>
          <a:noFill/>
        </p:spPr>
      </p:pic>
      <p:pic>
        <p:nvPicPr>
          <p:cNvPr id="11" name="Picture 1" descr="C:\Documents and Settings\Admin\Рабочий стол\Презентации\Муравей Вопросик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35994" y="4509120"/>
            <a:ext cx="1408176" cy="2139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 animBg="1"/>
      <p:bldP spid="244750" grpId="0" animBg="1"/>
      <p:bldP spid="244751" grpId="0" animBg="1"/>
      <p:bldP spid="2447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809744"/>
            <a:ext cx="2286000" cy="204825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572000" y="980728"/>
            <a:ext cx="4248472" cy="2274454"/>
          </a:xfrm>
          <a:prstGeom prst="cloudCallout">
            <a:avLst>
              <a:gd name="adj1" fmla="val -85449"/>
              <a:gd name="adj2" fmla="val 13394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4976" y="1656290"/>
            <a:ext cx="4007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38410243_1905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64860" y="0"/>
            <a:ext cx="2478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53932" y="0"/>
            <a:ext cx="2661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ЗИМА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572000" y="620688"/>
            <a:ext cx="4357718" cy="2093932"/>
          </a:xfrm>
          <a:prstGeom prst="cloudCallout">
            <a:avLst>
              <a:gd name="adj1" fmla="val 18379"/>
              <a:gd name="adj2" fmla="val 164442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Спинкою зеленовата,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Животиком желтовата,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Черненькая шапочка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полоска шарфи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15" y="2689543"/>
            <a:ext cx="5018860" cy="376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DDE4064.wav">
            <a:hlinkClick r:id="" action="ppaction://media"/>
          </p:cNvPr>
          <p:cNvPicPr>
            <a:picLocks noChangeAspect="1"/>
          </p:cNvPicPr>
          <p:nvPr>
            <a:wavAudioFile r:embed="rId1" name="7DDE6DD9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7E1881F-9B17-4939-8225-80B2C5B22B99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3316" name="Picture 2" descr="Картинка 7 из 393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Облако 7"/>
          <p:cNvSpPr/>
          <p:nvPr/>
        </p:nvSpPr>
        <p:spPr>
          <a:xfrm>
            <a:off x="5786438" y="571500"/>
            <a:ext cx="3357562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284022379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7158" y="836712"/>
            <a:ext cx="5500726" cy="1306404"/>
          </a:xfrm>
          <a:prstGeom prst="cloudCallout">
            <a:avLst>
              <a:gd name="adj1" fmla="val -24417"/>
              <a:gd name="adj2" fmla="val 32098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дереву — вниз головой! —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Бежит в одежде голубой…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5602" name="Picture 2" descr="Картинка 5 из 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714620"/>
            <a:ext cx="53578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70 из 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0" y="5572140"/>
            <a:ext cx="3714744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поползень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поползень.wav">
            <a:hlinkClick r:id="" action="ppaction://media"/>
          </p:cNvPr>
          <p:cNvPicPr>
            <a:picLocks noRot="1" noChangeAspect="1"/>
          </p:cNvPicPr>
          <p:nvPr>
            <a:wavAudioFile r:embed="rId1" name="поползень.wav"/>
          </p:nvPr>
        </p:nvPicPr>
        <p:blipFill>
          <a:blip r:embed="rId4" cstate="print"/>
          <a:stretch>
            <a:fillRect/>
          </a:stretch>
        </p:blipFill>
        <p:spPr>
          <a:xfrm>
            <a:off x="-500098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332656"/>
            <a:ext cx="5572164" cy="2239088"/>
          </a:xfrm>
          <a:prstGeom prst="cloudCallout">
            <a:avLst>
              <a:gd name="adj1" fmla="val 25838"/>
              <a:gd name="adj2" fmla="val 181681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Чернокрылый, красногрудый,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боится он простуды —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 первым снегом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Тут как тут!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700" name="Picture 4" descr="Картинка 11 из 4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1365</TotalTime>
  <Words>262</Words>
  <Application>Microsoft Office PowerPoint</Application>
  <PresentationFormat>Экран (4:3)</PresentationFormat>
  <Paragraphs>70</Paragraphs>
  <Slides>33</Slides>
  <Notes>0</Notes>
  <HiddenSlides>0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Воздушный поток</vt:lpstr>
      <vt:lpstr>Изображение</vt:lpstr>
      <vt:lpstr> Урок окружающего мира в 1а классе</vt:lpstr>
      <vt:lpstr>Тема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Амина</cp:lastModifiedBy>
  <cp:revision>149</cp:revision>
  <dcterms:modified xsi:type="dcterms:W3CDTF">2012-12-17T19:10:53Z</dcterms:modified>
</cp:coreProperties>
</file>