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17FD1-626F-4DF1-9612-9883025FE11B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08E22-6FE6-4C1B-A1A5-EAD1EC451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9126-6809-44B6-B46F-D3B2DA4E535F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5A90-7ECA-4BB5-94EE-32411F7E3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ABA4-2FC1-4EC2-8267-DDABEB7CF550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DB3B-46DC-400F-B7C1-7A025F8BC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B360-A4EC-429D-BECF-7985DE8F38CF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B452A-781B-4EF9-9851-036CBEFCF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105A2-A38F-49A7-8CB4-A006F0D01060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71DE-11D4-43B1-AF36-E9BE4E8B5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8D3A-15A6-4D2D-831A-E8A6FE0107D9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3CD21-3A52-4A0D-A803-2321588FB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1135-B9C4-4A30-B6A9-8B245E8E14E9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2CAE-AA46-4A23-869E-3EEE2CFD2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2C39-1111-4541-8072-DE98330D2D10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5A81-A563-4403-80DF-ADCFE0E9C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11D7-E700-493A-98B1-188766C8A185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A2FA-E6B9-4B3D-8811-965101E2F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6775-B1CD-4C76-99FE-615044C4CF1A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DDF10-EAD3-4203-BE96-D3006C613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140F-2525-4648-8AB8-1B90A260C0A9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2738-2439-4AFA-9C1D-4B245922A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DA6ED-E30C-4C0E-B4B1-C39599ED6481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8C370-8C93-406E-B6CA-CFAE4FF2A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Freeform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аголовок 5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036638" y="914400"/>
            <a:ext cx="7064375" cy="2157413"/>
          </a:xfrm>
        </p:spPr>
      </p:pic>
      <p:sp>
        <p:nvSpPr>
          <p:cNvPr id="13314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03350" y="4005263"/>
            <a:ext cx="6400800" cy="2592387"/>
          </a:xfrm>
        </p:spPr>
        <p:txBody>
          <a:bodyPr/>
          <a:lstStyle/>
          <a:p>
            <a:pPr marR="0"/>
            <a:r>
              <a:rPr lang="ru-RU" smtClean="0">
                <a:solidFill>
                  <a:srgbClr val="7030A0"/>
                </a:solidFill>
                <a:latin typeface="Arial" charset="0"/>
                <a:cs typeface="Arial" charset="0"/>
              </a:rPr>
              <a:t>Урок-презентация в 3 классе </a:t>
            </a:r>
          </a:p>
          <a:p>
            <a:pPr marR="0"/>
            <a:r>
              <a:rPr lang="ru-RU" smtClean="0">
                <a:solidFill>
                  <a:srgbClr val="7030A0"/>
                </a:solidFill>
                <a:latin typeface="Arial" charset="0"/>
                <a:cs typeface="Arial" charset="0"/>
              </a:rPr>
              <a:t> учитель: Люлякина И.Ю.</a:t>
            </a:r>
          </a:p>
          <a:p>
            <a:pPr marR="0" algn="l"/>
            <a:r>
              <a:rPr lang="ru-RU" smtClean="0">
                <a:solidFill>
                  <a:srgbClr val="7030A0"/>
                </a:solidFill>
                <a:latin typeface="Arial" charset="0"/>
                <a:cs typeface="Arial" charset="0"/>
              </a:rPr>
              <a:t>                            МБОУ «СОШ №12»</a:t>
            </a:r>
          </a:p>
          <a:p>
            <a:pPr marR="0" algn="l"/>
            <a:r>
              <a:rPr lang="ru-RU" smtClean="0">
                <a:solidFill>
                  <a:srgbClr val="7030A0"/>
                </a:solidFill>
                <a:latin typeface="Arial" charset="0"/>
                <a:cs typeface="Arial" charset="0"/>
              </a:rPr>
              <a:t>				 г.Астрахань.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3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93713" y="530225"/>
            <a:ext cx="7967662" cy="749300"/>
          </a:xfrm>
        </p:spPr>
      </p:pic>
      <p:sp>
        <p:nvSpPr>
          <p:cNvPr id="22530" name="Текст 4"/>
          <p:cNvSpPr>
            <a:spLocks noGrp="1"/>
          </p:cNvSpPr>
          <p:nvPr>
            <p:ph type="body" idx="1"/>
          </p:nvPr>
        </p:nvSpPr>
        <p:spPr>
          <a:xfrm>
            <a:off x="539750" y="1595438"/>
            <a:ext cx="7772400" cy="1509712"/>
          </a:xfrm>
        </p:spPr>
        <p:txBody>
          <a:bodyPr/>
          <a:lstStyle/>
          <a:p>
            <a:r>
              <a:rPr lang="ru-RU" b="1" smtClean="0">
                <a:latin typeface="Arial" charset="0"/>
                <a:cs typeface="Arial" charset="0"/>
              </a:rPr>
              <a:t>768-х=700		х+10=190		х-380=100              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х=768-700		х=190+10		х=380-100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х=68			х=200			х=280</a:t>
            </a:r>
          </a:p>
        </p:txBody>
      </p:sp>
      <p:pic>
        <p:nvPicPr>
          <p:cNvPr id="22531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3068638"/>
            <a:ext cx="38893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557338"/>
            <a:ext cx="5472113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Задача.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столовую Цветочного города привезли 40 банок огурцов, по 5 кг в каждой, а в другую-50 банок, по 3кг в каждой. Объясните, что означают выражения: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5х40+3х50                    5х40-3х50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276475"/>
            <a:ext cx="22320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17525" y="469900"/>
            <a:ext cx="7797800" cy="1755775"/>
          </a:xfrm>
        </p:spPr>
      </p:pic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468313" y="2205038"/>
            <a:ext cx="7772400" cy="4464050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Мы немножко отдохнём,</a:t>
            </a:r>
          </a:p>
          <a:p>
            <a:r>
              <a:rPr lang="ru-RU" smtClean="0">
                <a:latin typeface="Arial" charset="0"/>
                <a:cs typeface="Arial" charset="0"/>
              </a:rPr>
              <a:t>Встанем, глубоко вздохнём,</a:t>
            </a:r>
          </a:p>
          <a:p>
            <a:r>
              <a:rPr lang="ru-RU" smtClean="0">
                <a:latin typeface="Arial" charset="0"/>
                <a:cs typeface="Arial" charset="0"/>
              </a:rPr>
              <a:t>Руки в стороны, вперёд-</a:t>
            </a:r>
          </a:p>
          <a:p>
            <a:r>
              <a:rPr lang="ru-RU" smtClean="0">
                <a:latin typeface="Arial" charset="0"/>
                <a:cs typeface="Arial" charset="0"/>
              </a:rPr>
              <a:t>Нас работа ещё ждёт.</a:t>
            </a:r>
          </a:p>
          <a:p>
            <a:r>
              <a:rPr lang="ru-RU" smtClean="0">
                <a:latin typeface="Arial" charset="0"/>
                <a:cs typeface="Arial" charset="0"/>
              </a:rPr>
              <a:t>Руки вниз, на пояс, вверх-</a:t>
            </a:r>
          </a:p>
          <a:p>
            <a:r>
              <a:rPr lang="ru-RU" smtClean="0">
                <a:latin typeface="Arial" charset="0"/>
                <a:cs typeface="Arial" charset="0"/>
              </a:rPr>
              <a:t>Убегаем мы от всех.</a:t>
            </a:r>
          </a:p>
          <a:p>
            <a:r>
              <a:rPr lang="ru-RU" smtClean="0">
                <a:latin typeface="Arial" charset="0"/>
                <a:cs typeface="Arial" charset="0"/>
              </a:rPr>
              <a:t>Побежим скорее в класс,</a:t>
            </a:r>
          </a:p>
          <a:p>
            <a:r>
              <a:rPr lang="ru-RU" smtClean="0">
                <a:latin typeface="Arial" charset="0"/>
                <a:cs typeface="Arial" charset="0"/>
              </a:rPr>
              <a:t>Там послушаем рассказ.</a:t>
            </a:r>
          </a:p>
        </p:txBody>
      </p:sp>
      <p:pic>
        <p:nvPicPr>
          <p:cNvPr id="2457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349500"/>
            <a:ext cx="2233613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650" y="1368425"/>
            <a:ext cx="7777163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Незнайки и Пончика возник спор, что больше: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Одна третья часть суток или 9 часов;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Одна четвёртая часть года или 4 месяца?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90813"/>
            <a:ext cx="27368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916238"/>
            <a:ext cx="2376488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876550" y="1274763"/>
            <a:ext cx="6224588" cy="2651125"/>
          </a:xfr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650" y="6092825"/>
            <a:ext cx="7772400" cy="36036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662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268413"/>
            <a:ext cx="251936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Заголовок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6550" y="1279525"/>
            <a:ext cx="6224588" cy="2652713"/>
          </a:xfrm>
          <a:prstGeom prst="rect">
            <a:avLst/>
          </a:prstGeom>
          <a:noFill/>
        </p:spPr>
      </p:pic>
      <p:sp>
        <p:nvSpPr>
          <p:cNvPr id="26629" name="Прямоугольник 5"/>
          <p:cNvSpPr>
            <a:spLocks noChangeArrowheads="1"/>
          </p:cNvSpPr>
          <p:nvPr/>
        </p:nvSpPr>
        <p:spPr bwMode="auto">
          <a:xfrm>
            <a:off x="10553700" y="3027363"/>
            <a:ext cx="282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FFFF"/>
                </a:solidFill>
                <a:cs typeface="Arial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250825" y="1268413"/>
            <a:ext cx="8642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Домашнее задание: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Стр. 70, № 2, 7, магические квадраты на полях.</a:t>
            </a:r>
          </a:p>
        </p:txBody>
      </p:sp>
      <p:pic>
        <p:nvPicPr>
          <p:cNvPr id="27650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81300"/>
            <a:ext cx="50403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5435600" y="3141663"/>
            <a:ext cx="34575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cs typeface="Arial" charset="0"/>
              </a:rPr>
              <a:t>До новых встреч ребята!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115888"/>
            <a:ext cx="9144000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619250" y="5589588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400" y="4652963"/>
            <a:ext cx="81057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Ключ к  разгадке прост. Дополните недостающие линии, тогда у вас получатся буквы, и вы сможете прочитать слово.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275" y="4797425"/>
            <a:ext cx="5505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71550" y="1484313"/>
            <a:ext cx="78486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Все мы с детства любим книжки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 забавных коротышек.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Кто готов уже сказать,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Кто нам будет помогать?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250825" y="1700213"/>
            <a:ext cx="85693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Город устных вычислений</a:t>
            </a:r>
          </a:p>
          <a:p>
            <a:r>
              <a:rPr lang="ru-RU" sz="2400">
                <a:cs typeface="Arial" charset="0"/>
              </a:rPr>
              <a:t>В этом городе живут</a:t>
            </a:r>
          </a:p>
          <a:p>
            <a:r>
              <a:rPr lang="ru-RU" sz="2400">
                <a:cs typeface="Arial" charset="0"/>
              </a:rPr>
              <a:t>Девочки и мальчики.</a:t>
            </a:r>
          </a:p>
          <a:p>
            <a:r>
              <a:rPr lang="ru-RU" sz="2400">
                <a:cs typeface="Arial" charset="0"/>
              </a:rPr>
              <a:t>Они считают без труда</a:t>
            </a:r>
          </a:p>
          <a:p>
            <a:r>
              <a:rPr lang="ru-RU" sz="2400">
                <a:cs typeface="Arial" charset="0"/>
              </a:rPr>
              <a:t>Без калькулятора и пальчиков.</a:t>
            </a:r>
          </a:p>
          <a:p>
            <a:r>
              <a:rPr lang="ru-RU" sz="2400">
                <a:cs typeface="Arial" charset="0"/>
              </a:rPr>
              <a:t>Приглашают вас , ребята,</a:t>
            </a:r>
          </a:p>
          <a:p>
            <a:r>
              <a:rPr lang="ru-RU" sz="2400">
                <a:cs typeface="Arial" charset="0"/>
              </a:rPr>
              <a:t>Также быстро посчитать.</a:t>
            </a:r>
          </a:p>
        </p:txBody>
      </p:sp>
      <p:pic>
        <p:nvPicPr>
          <p:cNvPr id="16386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412875"/>
            <a:ext cx="38163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54013" y="506413"/>
            <a:ext cx="8253412" cy="1157287"/>
          </a:xfrm>
        </p:spPr>
      </p:pic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107950" y="1628775"/>
            <a:ext cx="8856663" cy="4895850"/>
          </a:xfrm>
        </p:spPr>
        <p:txBody>
          <a:bodyPr/>
          <a:lstStyle/>
          <a:p>
            <a:r>
              <a:rPr lang="ru-RU" sz="1700" smtClean="0">
                <a:latin typeface="Arial" charset="0"/>
                <a:cs typeface="Arial" charset="0"/>
              </a:rPr>
              <a:t>1</a:t>
            </a:r>
            <a:r>
              <a:rPr lang="ru-RU" sz="2400" smtClean="0">
                <a:latin typeface="Arial" charset="0"/>
                <a:cs typeface="Arial" charset="0"/>
              </a:rPr>
              <a:t>* Герои Цветочного города пошли в музей. Они построились тройками. Знайка, Мушка, Ромашка заметили, что их тройка седьмая спереди и пятая сзади. Сколько коротышек  из Цветочного города  пошли в музей?</a:t>
            </a:r>
          </a:p>
          <a:p>
            <a:r>
              <a:rPr lang="ru-RU" sz="2400" smtClean="0">
                <a:latin typeface="Arial" charset="0"/>
                <a:cs typeface="Arial" charset="0"/>
              </a:rPr>
              <a:t>Варианты ответов:  а)15;  б) 21;  в)30;  г) 33</a:t>
            </a:r>
          </a:p>
          <a:p>
            <a:endParaRPr lang="ru-RU" sz="1700" smtClean="0"/>
          </a:p>
          <a:p>
            <a:endParaRPr lang="ru-RU" sz="1700" smtClean="0"/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716338"/>
            <a:ext cx="19446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7100" y="3752850"/>
            <a:ext cx="15113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567737" cy="4389438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2* Назовите чётные числа от 30 до 50.</a:t>
            </a:r>
          </a:p>
          <a:p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3* Назовите нечётные числа от 30 до 45.</a:t>
            </a:r>
          </a:p>
          <a:p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В сумме 7 слагаемых.</a:t>
            </a:r>
          </a:p>
          <a:p>
            <a:r>
              <a:rPr lang="ru-RU" smtClean="0">
                <a:latin typeface="Arial" charset="0"/>
                <a:cs typeface="Arial" charset="0"/>
              </a:rPr>
              <a:t> Каждое слагаемое равно 3.</a:t>
            </a:r>
          </a:p>
          <a:p>
            <a:r>
              <a:rPr lang="ru-RU" smtClean="0">
                <a:latin typeface="Arial" charset="0"/>
                <a:cs typeface="Arial" charset="0"/>
              </a:rPr>
              <a:t> Чему равна сумма?</a:t>
            </a:r>
          </a:p>
        </p:txBody>
      </p:sp>
      <p:pic>
        <p:nvPicPr>
          <p:cNvPr id="1843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996113" y="2349500"/>
            <a:ext cx="2160587" cy="39576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08625" y="1341438"/>
            <a:ext cx="3384550" cy="52562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Текст 4"/>
          <p:cNvSpPr>
            <a:spLocks noGrp="1"/>
          </p:cNvSpPr>
          <p:nvPr>
            <p:ph type="body" idx="1"/>
          </p:nvPr>
        </p:nvSpPr>
        <p:spPr>
          <a:xfrm>
            <a:off x="611188" y="1268413"/>
            <a:ext cx="4752975" cy="5400675"/>
          </a:xfrm>
        </p:spPr>
        <p:txBody>
          <a:bodyPr/>
          <a:lstStyle/>
          <a:p>
            <a:r>
              <a:rPr lang="ru-RU" b="1" smtClean="0">
                <a:latin typeface="Arial" charset="0"/>
                <a:cs typeface="Arial" charset="0"/>
              </a:rPr>
              <a:t>Давайте, ребята, учиться считать.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Трёхзначные числа делить, умножать.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Запомните все, что без точного счёта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Не сдвинется с места любая работа.</a:t>
            </a:r>
          </a:p>
          <a:p>
            <a:endParaRPr lang="ru-RU" b="1" smtClean="0">
              <a:latin typeface="Arial" charset="0"/>
              <a:cs typeface="Arial" charset="0"/>
            </a:endParaRPr>
          </a:p>
          <a:p>
            <a:r>
              <a:rPr lang="ru-RU" b="1" smtClean="0">
                <a:latin typeface="Arial" charset="0"/>
                <a:cs typeface="Arial" charset="0"/>
              </a:rPr>
              <a:t>60х4             80:2           540:9</a:t>
            </a:r>
          </a:p>
          <a:p>
            <a:endParaRPr lang="ru-RU" b="1" smtClean="0">
              <a:latin typeface="Arial" charset="0"/>
              <a:cs typeface="Arial" charset="0"/>
            </a:endParaRPr>
          </a:p>
          <a:p>
            <a:r>
              <a:rPr lang="ru-RU" b="1" smtClean="0">
                <a:latin typeface="Arial" charset="0"/>
                <a:cs typeface="Arial" charset="0"/>
              </a:rPr>
              <a:t>-Что помогает нам быстро умножать и делить трёхзначные числа?</a:t>
            </a:r>
          </a:p>
        </p:txBody>
      </p:sp>
      <p:pic>
        <p:nvPicPr>
          <p:cNvPr id="19459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628775"/>
            <a:ext cx="16573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313" y="1439863"/>
            <a:ext cx="4608512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Стали все делить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ох!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Начался переполох.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нам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нам быть?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трёхзначные делить?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Знайка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успокоил нас.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 без шума, без спора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Вычисляйте способом подбора.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100:50    640:8    720:9      800:400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600:200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060575"/>
            <a:ext cx="3286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650" y="1484313"/>
            <a:ext cx="7920038" cy="480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100:50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10дес : 5дес = 2                                           800 : 400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50 х 2 =100                                                   8сот : 4сот =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                                                                     6оо: 200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640 : 8                                                             6сот : 2сот =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64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дес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: 8 = 8дес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720 : 9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72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дес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: 9 = 8дес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Составьте свои выражения на умножение и деление трёхзначных чисел                                                      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481</TotalTime>
  <Words>340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Arial Black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</dc:title>
  <dc:creator>ИРИНА</dc:creator>
  <cp:lastModifiedBy>User</cp:lastModifiedBy>
  <cp:revision>33</cp:revision>
  <dcterms:created xsi:type="dcterms:W3CDTF">2012-04-26T18:31:01Z</dcterms:created>
  <dcterms:modified xsi:type="dcterms:W3CDTF">2013-03-08T12:55:10Z</dcterms:modified>
</cp:coreProperties>
</file>