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3" r:id="rId3"/>
    <p:sldId id="261" r:id="rId4"/>
    <p:sldId id="262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73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EBA"/>
    <a:srgbClr val="47193E"/>
    <a:srgbClr val="D1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B00B9C-DC8E-491E-BC42-92EEE28C4E3E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D641A7-6845-4944-B430-3566B7F838D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410604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Геометрические фигуры. Точка и прямая.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72232"/>
          </a:xfrm>
        </p:spPr>
        <p:txBody>
          <a:bodyPr>
            <a:normAutofit/>
          </a:bodyPr>
          <a:lstStyle/>
          <a:p>
            <a:pPr algn="ctr"/>
            <a:endParaRPr lang="ru-RU" dirty="0" smtClean="0">
              <a:solidFill>
                <a:srgbClr val="FFC000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Урок геометрии в 7 классе </a:t>
            </a:r>
          </a:p>
          <a:p>
            <a:pPr algn="ctr"/>
            <a:endParaRPr lang="ru-RU" sz="1400" dirty="0" smtClean="0">
              <a:latin typeface="Arial Black" pitchFamily="34" charset="0"/>
            </a:endParaRPr>
          </a:p>
          <a:p>
            <a:pPr algn="ctr"/>
            <a:r>
              <a:rPr lang="ru-RU" sz="1400" dirty="0" smtClean="0">
                <a:latin typeface="Arial Black" pitchFamily="34" charset="0"/>
              </a:rPr>
              <a:t>Учитель математики</a:t>
            </a:r>
          </a:p>
          <a:p>
            <a:pPr algn="ctr"/>
            <a:r>
              <a:rPr lang="ru-RU" sz="1400" i="1" dirty="0" smtClean="0">
                <a:latin typeface="Arial Black" pitchFamily="34" charset="0"/>
              </a:rPr>
              <a:t>МБОУ ЖСОШ имени Н. А. </a:t>
            </a:r>
            <a:r>
              <a:rPr lang="ru-RU" sz="1400" i="1" dirty="0" err="1" smtClean="0">
                <a:latin typeface="Arial Black" pitchFamily="34" charset="0"/>
              </a:rPr>
              <a:t>Кондакова</a:t>
            </a:r>
            <a:endParaRPr lang="ru-RU" sz="1400" i="1" dirty="0" smtClean="0">
              <a:latin typeface="Arial Black" pitchFamily="34" charset="0"/>
            </a:endParaRPr>
          </a:p>
          <a:p>
            <a:pPr algn="ctr"/>
            <a:r>
              <a:rPr lang="ru-RU" sz="1400" i="1" dirty="0" smtClean="0">
                <a:latin typeface="Arial Black" pitchFamily="34" charset="0"/>
              </a:rPr>
              <a:t> Прокопьева Светлана Михайловна </a:t>
            </a:r>
            <a:endParaRPr lang="ru-RU" sz="14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Две прямые либо имеют только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одну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общую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точку, либо не имеют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общих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точек</a:t>
            </a: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/>
              <a:t>             а</a:t>
            </a:r>
          </a:p>
          <a:p>
            <a:pPr>
              <a:buNone/>
            </a:pPr>
            <a:r>
              <a:rPr lang="ru-RU" dirty="0" smtClean="0"/>
              <a:t>             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а                          в</a:t>
            </a:r>
          </a:p>
          <a:p>
            <a:pPr>
              <a:buNone/>
            </a:pPr>
            <a:r>
              <a:rPr lang="ru-RU" dirty="0" smtClean="0"/>
              <a:t>                      О </a:t>
            </a:r>
            <a:endParaRPr lang="ru-RU" dirty="0" smtClean="0"/>
          </a:p>
        </p:txBody>
      </p:sp>
      <p:sp>
        <p:nvSpPr>
          <p:cNvPr id="4" name="Line 52"/>
          <p:cNvSpPr>
            <a:spLocks noChangeShapeType="1"/>
          </p:cNvSpPr>
          <p:nvPr/>
        </p:nvSpPr>
        <p:spPr bwMode="auto">
          <a:xfrm>
            <a:off x="1785918" y="2285992"/>
            <a:ext cx="3581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52"/>
          <p:cNvSpPr>
            <a:spLocks noChangeShapeType="1"/>
          </p:cNvSpPr>
          <p:nvPr/>
        </p:nvSpPr>
        <p:spPr bwMode="auto">
          <a:xfrm>
            <a:off x="1785918" y="2857496"/>
            <a:ext cx="3581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52"/>
          <p:cNvSpPr>
            <a:spLocks noChangeShapeType="1"/>
          </p:cNvSpPr>
          <p:nvPr/>
        </p:nvSpPr>
        <p:spPr bwMode="auto">
          <a:xfrm>
            <a:off x="1643042" y="4000504"/>
            <a:ext cx="2319358" cy="2095496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52"/>
          <p:cNvSpPr>
            <a:spLocks noChangeShapeType="1"/>
          </p:cNvSpPr>
          <p:nvPr/>
        </p:nvSpPr>
        <p:spPr bwMode="auto">
          <a:xfrm flipH="1">
            <a:off x="1428728" y="3929066"/>
            <a:ext cx="3643338" cy="1643074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Oval 18"/>
          <p:cNvSpPr>
            <a:spLocks noChangeArrowheads="1"/>
          </p:cNvSpPr>
          <p:nvPr/>
        </p:nvSpPr>
        <p:spPr bwMode="auto">
          <a:xfrm>
            <a:off x="2643174" y="4929198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  <a:latin typeface="+mn-lt"/>
              </a:rPr>
              <a:t>Аксиома –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утверждение, не требующее доказательств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70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ahoma" pitchFamily="34" charset="0"/>
              </a:rPr>
              <a:t>Само слово </a:t>
            </a:r>
            <a:r>
              <a:rPr lang="ru-RU" i="1" dirty="0" smtClean="0">
                <a:solidFill>
                  <a:srgbClr val="7030A0"/>
                </a:solidFill>
                <a:latin typeface="Tahoma" pitchFamily="34" charset="0"/>
              </a:rPr>
              <a:t>« аксиома »</a:t>
            </a:r>
            <a:r>
              <a:rPr lang="ru-RU" dirty="0" smtClean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ahoma" pitchFamily="34" charset="0"/>
              </a:rPr>
              <a:t>происходит </a:t>
            </a:r>
            <a:r>
              <a:rPr lang="ru-RU" dirty="0" smtClean="0">
                <a:solidFill>
                  <a:srgbClr val="7030A0"/>
                </a:solidFill>
                <a:latin typeface="Tahoma" pitchFamily="34" charset="0"/>
              </a:rPr>
              <a:t>от греческого «</a:t>
            </a:r>
            <a:r>
              <a:rPr lang="ru-RU" dirty="0" err="1" smtClean="0">
                <a:solidFill>
                  <a:srgbClr val="7030A0"/>
                </a:solidFill>
                <a:latin typeface="Tahoma" pitchFamily="34" charset="0"/>
              </a:rPr>
              <a:t>аксиос</a:t>
            </a:r>
            <a:r>
              <a:rPr lang="ru-RU" dirty="0" smtClean="0">
                <a:solidFill>
                  <a:srgbClr val="7030A0"/>
                </a:solidFill>
                <a:latin typeface="Tahoma" pitchFamily="34" charset="0"/>
              </a:rPr>
              <a:t>», что означает «ценный, достойный». Древнегреческий ученый </a:t>
            </a:r>
            <a:r>
              <a:rPr lang="ru-RU" i="1" dirty="0" smtClean="0">
                <a:solidFill>
                  <a:srgbClr val="C00000"/>
                </a:solidFill>
                <a:latin typeface="Tahoma" pitchFamily="34" charset="0"/>
              </a:rPr>
              <a:t>Евклид</a:t>
            </a:r>
            <a:r>
              <a:rPr lang="ru-RU" i="1" dirty="0" smtClean="0">
                <a:solidFill>
                  <a:srgbClr val="7030A0"/>
                </a:solidFill>
                <a:latin typeface="Tahoma" pitchFamily="34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ahoma" pitchFamily="34" charset="0"/>
              </a:rPr>
              <a:t>первым придумал аксиомы, которые были изложены в его знаменитом сочинении </a:t>
            </a:r>
            <a:r>
              <a:rPr lang="ru-RU" i="1" dirty="0" smtClean="0">
                <a:solidFill>
                  <a:srgbClr val="7030A0"/>
                </a:solidFill>
                <a:latin typeface="Tahoma" pitchFamily="34" charset="0"/>
              </a:rPr>
              <a:t>«Начала»</a:t>
            </a:r>
            <a:r>
              <a:rPr lang="ru-RU" dirty="0" smtClean="0">
                <a:solidFill>
                  <a:srgbClr val="7030A0"/>
                </a:solidFill>
                <a:latin typeface="Tahoma" pitchFamily="34" charset="0"/>
              </a:rPr>
              <a:t>.</a:t>
            </a:r>
            <a:endParaRPr lang="ru-RU" i="1" dirty="0" smtClean="0">
              <a:solidFill>
                <a:srgbClr val="7030A0"/>
              </a:solidFill>
              <a:latin typeface="Tahoma" pitchFamily="34" charset="0"/>
            </a:endParaRPr>
          </a:p>
          <a:p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85926"/>
            <a:ext cx="4178265" cy="406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972452" cy="471490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Мыслитель, который навёл порядок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накопленных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знаниях по геометрии, жил в 3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веке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до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н.э в 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Александрии.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Мы благодарны Евклиду прежде всего за то, что </a:t>
            </a:r>
            <a:r>
              <a:rPr lang="ru-RU" dirty="0" smtClean="0"/>
              <a:t>он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переработал </a:t>
            </a:r>
            <a:r>
              <a:rPr lang="ru-RU" dirty="0" smtClean="0"/>
              <a:t>и по-новому осмыслил уже </a:t>
            </a:r>
            <a:r>
              <a:rPr lang="ru-RU" dirty="0" smtClean="0"/>
              <a:t>известные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результаты</a:t>
            </a:r>
            <a:r>
              <a:rPr lang="ru-RU" dirty="0" smtClean="0"/>
              <a:t>, показав другим пример того, как это </a:t>
            </a:r>
            <a:endParaRPr lang="ru-RU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можно </a:t>
            </a:r>
            <a:r>
              <a:rPr lang="ru-RU" dirty="0" smtClean="0"/>
              <a:t>и нужно делать.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      </a:t>
            </a:r>
            <a:endParaRPr lang="ru-RU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Впрочем</a:t>
            </a:r>
            <a:r>
              <a:rPr lang="ru-RU" dirty="0" smtClean="0"/>
              <a:t>, </a:t>
            </a:r>
            <a:r>
              <a:rPr lang="ru-RU" smtClean="0"/>
              <a:t>математики,сравнимые</a:t>
            </a:r>
            <a:r>
              <a:rPr lang="ru-RU" dirty="0" smtClean="0"/>
              <a:t> </a:t>
            </a:r>
            <a:r>
              <a:rPr lang="ru-RU" dirty="0" smtClean="0"/>
              <a:t>по значению </a:t>
            </a:r>
            <a:r>
              <a:rPr lang="ru-RU" dirty="0" smtClean="0"/>
              <a:t>с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Евклидом</a:t>
            </a:r>
            <a:r>
              <a:rPr lang="ru-RU" dirty="0" smtClean="0"/>
              <a:t>, появились не скоро – спустя </a:t>
            </a:r>
            <a:r>
              <a:rPr lang="ru-RU" dirty="0" smtClean="0"/>
              <a:t>два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тысячелетия</a:t>
            </a:r>
            <a:r>
              <a:rPr lang="ru-RU" dirty="0" smtClean="0"/>
              <a:t>! В течение многих веков </a:t>
            </a:r>
            <a:r>
              <a:rPr lang="ru-RU" dirty="0" smtClean="0"/>
              <a:t>математикам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казалось</a:t>
            </a:r>
            <a:r>
              <a:rPr lang="ru-RU" dirty="0" smtClean="0"/>
              <a:t>, что 13-томный труд, который </a:t>
            </a:r>
            <a:r>
              <a:rPr lang="ru-RU" dirty="0" smtClean="0"/>
              <a:t>назывался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«Начала</a:t>
            </a:r>
            <a:r>
              <a:rPr lang="ru-RU" dirty="0" smtClean="0"/>
              <a:t>», нельзя улучшить. В нём была изложена </a:t>
            </a:r>
            <a:r>
              <a:rPr lang="ru-RU" dirty="0" smtClean="0"/>
              <a:t>вся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известная </a:t>
            </a:r>
            <a:r>
              <a:rPr lang="ru-RU" dirty="0" smtClean="0"/>
              <a:t>к тому времени геометрия.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Аксиома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Через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точку, не лежащую на данной прямой, проходит </a:t>
            </a:r>
            <a:r>
              <a:rPr lang="ru-RU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только одна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прямая, параллельная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данной.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             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О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00113" y="3284538"/>
            <a:ext cx="5472112" cy="295275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2484438" y="4149725"/>
            <a:ext cx="71437" cy="71438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11188" y="4508500"/>
            <a:ext cx="3600450" cy="1944688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Ответить на вопросы: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</a:t>
            </a:r>
            <a:r>
              <a:rPr lang="ru-RU" sz="2000" dirty="0" smtClean="0"/>
              <a:t>Каким прямым принадлежат: точка А, точка В, точка С, точка </a:t>
            </a:r>
            <a:r>
              <a:rPr lang="en-US" sz="2000" dirty="0" smtClean="0"/>
              <a:t>D</a:t>
            </a:r>
            <a:r>
              <a:rPr lang="ru-RU" sz="2000" dirty="0" smtClean="0"/>
              <a:t>?</a:t>
            </a:r>
          </a:p>
          <a:p>
            <a:pPr>
              <a:buNone/>
            </a:pPr>
            <a:r>
              <a:rPr lang="ru-RU" sz="2000" dirty="0" smtClean="0"/>
              <a:t>2. Какие прямые проходят через точку А, точку В, точку С, точку </a:t>
            </a:r>
            <a:r>
              <a:rPr lang="en-US" sz="2000" dirty="0" smtClean="0"/>
              <a:t>D</a:t>
            </a:r>
            <a:r>
              <a:rPr lang="ru-RU" sz="2000" dirty="0" smtClean="0"/>
              <a:t>?</a:t>
            </a:r>
          </a:p>
          <a:p>
            <a:pPr>
              <a:buNone/>
            </a:pPr>
            <a:r>
              <a:rPr lang="ru-RU" sz="2000" dirty="0" smtClean="0"/>
              <a:t>3. В какой точке пересекаются прямые а и </a:t>
            </a:r>
            <a:r>
              <a:rPr lang="en-US" sz="2000" dirty="0" smtClean="0"/>
              <a:t>b</a:t>
            </a:r>
            <a:r>
              <a:rPr lang="ru-RU" sz="2000" dirty="0" smtClean="0"/>
              <a:t>, </a:t>
            </a:r>
            <a:r>
              <a:rPr lang="en-US" sz="2000" dirty="0" smtClean="0"/>
              <a:t>b</a:t>
            </a:r>
            <a:r>
              <a:rPr lang="ru-RU" sz="2000" dirty="0" smtClean="0"/>
              <a:t> и с, с и </a:t>
            </a:r>
            <a:r>
              <a:rPr lang="en-US" sz="2000" dirty="0" smtClean="0"/>
              <a:t>m</a:t>
            </a:r>
            <a:r>
              <a:rPr lang="ru-RU" sz="2000" dirty="0" smtClean="0"/>
              <a:t>, </a:t>
            </a:r>
            <a:r>
              <a:rPr lang="en-US" sz="2000" dirty="0" smtClean="0"/>
              <a:t>b</a:t>
            </a:r>
            <a:r>
              <a:rPr lang="ru-RU" sz="2000" dirty="0" smtClean="0"/>
              <a:t> и </a:t>
            </a:r>
            <a:r>
              <a:rPr lang="en-US" sz="2000" dirty="0" smtClean="0"/>
              <a:t>m</a:t>
            </a:r>
            <a:r>
              <a:rPr lang="ru-RU" sz="2000" dirty="0" smtClean="0"/>
              <a:t>?</a:t>
            </a:r>
          </a:p>
          <a:p>
            <a:pPr>
              <a:buNone/>
            </a:pPr>
            <a:r>
              <a:rPr lang="ru-RU" sz="2000" dirty="0" smtClean="0"/>
              <a:t>4. В какой точке пересекаются три прямые? Назовите эти прямые?</a:t>
            </a:r>
          </a:p>
          <a:p>
            <a:pPr>
              <a:buNone/>
            </a:pPr>
            <a:r>
              <a:rPr lang="ru-RU" sz="2000" dirty="0" smtClean="0"/>
              <a:t>5. Назовите точки, принадлежащие прямой АС, и точки, не принадлежащие ей.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с</a:t>
            </a:r>
            <a:r>
              <a:rPr lang="en-US" sz="2000" dirty="0" smtClean="0"/>
              <a:t>                                             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                    D                                                             m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     B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</a:t>
            </a:r>
          </a:p>
          <a:p>
            <a:pPr>
              <a:buNone/>
            </a:pPr>
            <a:r>
              <a:rPr lang="en-US" sz="2000" dirty="0" smtClean="0"/>
              <a:t>                    a                          </a:t>
            </a:r>
            <a:r>
              <a:rPr lang="en-US" sz="2000" dirty="0" err="1" smtClean="0"/>
              <a:t>A</a:t>
            </a:r>
            <a:r>
              <a:rPr lang="en-US" sz="2000" dirty="0" smtClean="0"/>
              <a:t>                             C</a:t>
            </a:r>
          </a:p>
          <a:p>
            <a:pPr>
              <a:buNone/>
            </a:pPr>
            <a:r>
              <a:rPr lang="en-US" sz="2000" dirty="0" smtClean="0"/>
              <a:t>                                   b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714480" y="5786454"/>
            <a:ext cx="5657877" cy="45719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3714744" y="3929066"/>
            <a:ext cx="2928958" cy="2571768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1714480" y="4572008"/>
            <a:ext cx="5729315" cy="45719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flipH="1">
            <a:off x="3071802" y="3857628"/>
            <a:ext cx="1857387" cy="285752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 flipH="1">
            <a:off x="4429124" y="4526289"/>
            <a:ext cx="71437" cy="45719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 flipV="1">
            <a:off x="3571868" y="5786454"/>
            <a:ext cx="71437" cy="71438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541876" y="4500571"/>
            <a:ext cx="45719" cy="71438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flipH="1">
            <a:off x="5857883" y="5786453"/>
            <a:ext cx="45719" cy="65093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Ответить на контрольные вопросы 1-4</a:t>
            </a:r>
          </a:p>
          <a:p>
            <a:pPr marL="651510" indent="-514350">
              <a:buAutoNum type="arabicPeriod"/>
            </a:pPr>
            <a:r>
              <a:rPr lang="ru-RU" dirty="0" smtClean="0"/>
              <a:t>Решить задачи № 1, №2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урок!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3300"/>
                </a:solidFill>
              </a:rPr>
              <a:t>«Геометрия</a:t>
            </a:r>
            <a:r>
              <a:rPr lang="ru-RU" sz="3200" dirty="0" smtClean="0"/>
              <a:t> была </a:t>
            </a:r>
            <a:r>
              <a:rPr lang="ru-RU" sz="3200" dirty="0" smtClean="0"/>
              <a:t>открыта </a:t>
            </a:r>
            <a:r>
              <a:rPr lang="ru-RU" sz="3200" dirty="0" smtClean="0"/>
              <a:t>египтянами и </a:t>
            </a:r>
            <a:r>
              <a:rPr lang="ru-RU" sz="3200" dirty="0" smtClean="0"/>
              <a:t>возникла </a:t>
            </a:r>
            <a:r>
              <a:rPr lang="ru-RU" sz="3200" dirty="0" smtClean="0"/>
              <a:t>при измерении </a:t>
            </a:r>
            <a:r>
              <a:rPr lang="ru-RU" sz="3200" dirty="0" smtClean="0"/>
              <a:t>земли</a:t>
            </a:r>
            <a:r>
              <a:rPr lang="ru-RU" sz="3200" dirty="0" smtClean="0"/>
              <a:t>. Это измерение было им необходимо </a:t>
            </a:r>
            <a:r>
              <a:rPr lang="ru-RU" sz="3200" dirty="0" smtClean="0"/>
              <a:t>вследствие </a:t>
            </a:r>
            <a:r>
              <a:rPr lang="ru-RU" sz="3200" dirty="0" smtClean="0"/>
              <a:t>разлива р. Нила, постоянно </a:t>
            </a:r>
            <a:r>
              <a:rPr lang="ru-RU" sz="3200" dirty="0" smtClean="0"/>
              <a:t>смывавшего </a:t>
            </a:r>
            <a:r>
              <a:rPr lang="ru-RU" sz="3200" dirty="0" smtClean="0"/>
              <a:t>границы»</a:t>
            </a:r>
            <a:endParaRPr lang="ru-RU" sz="3200" b="1" dirty="0" smtClean="0"/>
          </a:p>
          <a:p>
            <a:pPr>
              <a:buFont typeface="Wingdings" pitchFamily="2" charset="2"/>
              <a:buNone/>
            </a:pPr>
            <a:r>
              <a:rPr lang="ru-RU" sz="3200" b="1" dirty="0" smtClean="0"/>
              <a:t>            </a:t>
            </a:r>
            <a:r>
              <a:rPr lang="ru-RU" sz="2400" dirty="0" err="1" smtClean="0"/>
              <a:t>Евдем</a:t>
            </a:r>
            <a:r>
              <a:rPr lang="ru-RU" sz="2400" dirty="0" smtClean="0"/>
              <a:t> Родосский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                  ( 4век до н.э.)</a:t>
            </a:r>
            <a:endParaRPr lang="ru-RU" dirty="0"/>
          </a:p>
        </p:txBody>
      </p:sp>
      <p:pic>
        <p:nvPicPr>
          <p:cNvPr id="4" name="Picture 8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643446"/>
            <a:ext cx="4797425" cy="173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705178"/>
            <a:ext cx="842968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Геометрия</a:t>
            </a:r>
          </a:p>
          <a:p>
            <a:pPr algn="ctr"/>
            <a:endParaRPr lang="ru-RU" dirty="0" smtClean="0"/>
          </a:p>
          <a:p>
            <a:pPr algn="ctr"/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FF0000"/>
                </a:solidFill>
              </a:rPr>
              <a:t>Планиметрия                  Стереометрия</a:t>
            </a:r>
          </a:p>
          <a:p>
            <a:pPr algn="ctr"/>
            <a:endParaRPr lang="ru-RU" sz="3200" dirty="0" smtClean="0">
              <a:solidFill>
                <a:srgbClr val="FF3300"/>
              </a:solidFill>
            </a:endParaRPr>
          </a:p>
          <a:p>
            <a:pPr algn="ctr"/>
            <a:r>
              <a:rPr lang="ru-RU" b="1" dirty="0" smtClean="0"/>
              <a:t>  </a:t>
            </a:r>
            <a:r>
              <a:rPr lang="en-US" b="1" dirty="0" err="1" smtClean="0"/>
              <a:t>Planum</a:t>
            </a:r>
            <a:r>
              <a:rPr lang="en-US" b="1" dirty="0" smtClean="0"/>
              <a:t> </a:t>
            </a:r>
            <a:r>
              <a:rPr lang="ru-RU" b="1" dirty="0" smtClean="0"/>
              <a:t>– равнина, плоскость                                  </a:t>
            </a:r>
            <a:r>
              <a:rPr lang="en-US" b="1" dirty="0" smtClean="0"/>
              <a:t>stereo </a:t>
            </a:r>
            <a:r>
              <a:rPr lang="ru-RU" b="1" dirty="0" smtClean="0"/>
              <a:t>–       телесный,</a:t>
            </a:r>
            <a:endParaRPr lang="ru-RU" dirty="0" smtClean="0"/>
          </a:p>
          <a:p>
            <a:pPr algn="ctr"/>
            <a:r>
              <a:rPr lang="ru-RU" b="1" dirty="0" smtClean="0"/>
              <a:t>      </a:t>
            </a:r>
            <a:r>
              <a:rPr lang="en-US" b="1" dirty="0" err="1" smtClean="0"/>
              <a:t>metrio</a:t>
            </a:r>
            <a:r>
              <a:rPr lang="en-US" b="1" dirty="0" smtClean="0"/>
              <a:t> -</a:t>
            </a:r>
            <a:r>
              <a:rPr lang="ru-RU" b="1" dirty="0" smtClean="0"/>
              <a:t> меряю                                                            пространственный                            </a:t>
            </a:r>
            <a:endParaRPr lang="ru-RU" dirty="0" smtClean="0"/>
          </a:p>
          <a:p>
            <a:pPr algn="ctr"/>
            <a:r>
              <a:rPr lang="ru-RU" b="1" dirty="0" smtClean="0"/>
              <a:t>  </a:t>
            </a:r>
            <a:endParaRPr lang="ru-RU" dirty="0" smtClean="0"/>
          </a:p>
          <a:p>
            <a:pPr algn="ctr"/>
            <a:r>
              <a:rPr lang="ru-RU" dirty="0" smtClean="0"/>
              <a:t>Геометрические фигуры, точки ко -                    Геометрические фигуры, точки </a:t>
            </a:r>
            <a:r>
              <a:rPr lang="ru-RU" dirty="0" err="1" smtClean="0"/>
              <a:t>кото</a:t>
            </a:r>
            <a:r>
              <a:rPr lang="ru-RU" dirty="0" smtClean="0"/>
              <a:t>-</a:t>
            </a:r>
          </a:p>
          <a:p>
            <a:pPr algn="ctr"/>
            <a:r>
              <a:rPr lang="ru-RU" dirty="0" err="1" smtClean="0"/>
              <a:t>торых</a:t>
            </a:r>
            <a:r>
              <a:rPr lang="ru-RU" dirty="0" smtClean="0"/>
              <a:t> лежат в одной плоскости,                        </a:t>
            </a:r>
            <a:r>
              <a:rPr lang="ru-RU" dirty="0" err="1" smtClean="0"/>
              <a:t>рых</a:t>
            </a:r>
            <a:r>
              <a:rPr lang="ru-RU" dirty="0" smtClean="0"/>
              <a:t> не лежат в одной плоскости, </a:t>
            </a:r>
            <a:r>
              <a:rPr lang="ru-RU" dirty="0" err="1" smtClean="0"/>
              <a:t>изу</a:t>
            </a:r>
            <a:r>
              <a:rPr lang="ru-RU" dirty="0" smtClean="0"/>
              <a:t>-</a:t>
            </a:r>
          </a:p>
          <a:p>
            <a:pPr algn="ctr"/>
            <a:r>
              <a:rPr lang="ru-RU" dirty="0" smtClean="0"/>
              <a:t>изучает </a:t>
            </a:r>
            <a:r>
              <a:rPr lang="ru-RU" dirty="0" smtClean="0">
                <a:solidFill>
                  <a:srgbClr val="FF3300"/>
                </a:solidFill>
              </a:rPr>
              <a:t>планиметрия.</a:t>
            </a:r>
            <a:r>
              <a:rPr lang="ru-RU" dirty="0" smtClean="0"/>
              <a:t>                             чает </a:t>
            </a:r>
            <a:r>
              <a:rPr lang="ru-RU" dirty="0" smtClean="0">
                <a:solidFill>
                  <a:srgbClr val="FF3300"/>
                </a:solidFill>
              </a:rPr>
              <a:t>стереометрия.</a:t>
            </a:r>
            <a:r>
              <a:rPr lang="ru-RU" dirty="0" smtClean="0"/>
              <a:t>             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Планиметрия</a:t>
            </a:r>
            <a:endParaRPr lang="ru-RU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785918" y="1785926"/>
            <a:ext cx="2071702" cy="192882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2071678"/>
            <a:ext cx="2286016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071802" y="4286256"/>
            <a:ext cx="2214578" cy="20002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4643446"/>
            <a:ext cx="142876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6477000" cy="1828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/>
              </a:rPr>
              <a:t>Для чего, нужны нам эти инструменты на уроке?</a:t>
            </a:r>
            <a:endParaRPr lang="ru-RU" sz="2800" dirty="0">
              <a:solidFill>
                <a:srgbClr val="7030A0"/>
              </a:solidFill>
              <a:effectLst/>
            </a:endParaRPr>
          </a:p>
        </p:txBody>
      </p:sp>
      <p:grpSp>
        <p:nvGrpSpPr>
          <p:cNvPr id="36" name="Group 2"/>
          <p:cNvGrpSpPr>
            <a:grpSpLocks/>
          </p:cNvGrpSpPr>
          <p:nvPr/>
        </p:nvGrpSpPr>
        <p:grpSpPr bwMode="auto">
          <a:xfrm rot="3296603">
            <a:off x="3690052" y="1605561"/>
            <a:ext cx="1333500" cy="3076575"/>
            <a:chOff x="726" y="2304"/>
            <a:chExt cx="840" cy="1938"/>
          </a:xfrm>
        </p:grpSpPr>
        <p:sp>
          <p:nvSpPr>
            <p:cNvPr id="37" name="Rectangle 3"/>
            <p:cNvSpPr>
              <a:spLocks noChangeArrowheads="1"/>
            </p:cNvSpPr>
            <p:nvPr/>
          </p:nvSpPr>
          <p:spPr bwMode="auto">
            <a:xfrm rot="900000">
              <a:off x="912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 rot="-900000">
              <a:off x="1296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 rot="10800000">
              <a:off x="726" y="4098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AutoShape 6"/>
            <p:cNvSpPr>
              <a:spLocks noChangeArrowheads="1"/>
            </p:cNvSpPr>
            <p:nvPr/>
          </p:nvSpPr>
          <p:spPr bwMode="auto">
            <a:xfrm rot="10800000">
              <a:off x="1518" y="4096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AutoShape 7"/>
            <p:cNvSpPr>
              <a:spLocks noChangeArrowheads="1"/>
            </p:cNvSpPr>
            <p:nvPr/>
          </p:nvSpPr>
          <p:spPr bwMode="auto">
            <a:xfrm>
              <a:off x="1056" y="2496"/>
              <a:ext cx="192" cy="288"/>
            </a:xfrm>
            <a:prstGeom prst="flowChartOffpageConnector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1104" y="2304"/>
              <a:ext cx="96" cy="192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3" name="Group 59"/>
          <p:cNvGrpSpPr>
            <a:grpSpLocks/>
          </p:cNvGrpSpPr>
          <p:nvPr/>
        </p:nvGrpSpPr>
        <p:grpSpPr bwMode="auto">
          <a:xfrm rot="-1492333">
            <a:off x="5533273" y="3153613"/>
            <a:ext cx="3276600" cy="2311400"/>
            <a:chOff x="2832" y="3340"/>
            <a:chExt cx="2064" cy="1456"/>
          </a:xfrm>
        </p:grpSpPr>
        <p:sp>
          <p:nvSpPr>
            <p:cNvPr id="44" name="AutoShape 60"/>
            <p:cNvSpPr>
              <a:spLocks noChangeArrowheads="1"/>
            </p:cNvSpPr>
            <p:nvPr/>
          </p:nvSpPr>
          <p:spPr bwMode="auto">
            <a:xfrm>
              <a:off x="3024" y="3340"/>
              <a:ext cx="1680" cy="1456"/>
            </a:xfrm>
            <a:custGeom>
              <a:avLst/>
              <a:gdLst>
                <a:gd name="G0" fmla="+- 7278 0 0"/>
                <a:gd name="G1" fmla="+- 11732502 0 0"/>
                <a:gd name="G2" fmla="+- 0 0 11732502"/>
                <a:gd name="T0" fmla="*/ 0 256 1"/>
                <a:gd name="T1" fmla="*/ 180 256 1"/>
                <a:gd name="G3" fmla="+- 11732502 T0 T1"/>
                <a:gd name="T2" fmla="*/ 0 256 1"/>
                <a:gd name="T3" fmla="*/ 90 256 1"/>
                <a:gd name="G4" fmla="+- 11732502 T2 T3"/>
                <a:gd name="G5" fmla="*/ G4 2 1"/>
                <a:gd name="T4" fmla="*/ 90 256 1"/>
                <a:gd name="T5" fmla="*/ 0 256 1"/>
                <a:gd name="G6" fmla="+- 11732502 T4 T5"/>
                <a:gd name="G7" fmla="*/ G6 2 1"/>
                <a:gd name="G8" fmla="abs 117325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78"/>
                <a:gd name="G18" fmla="*/ 7278 1 2"/>
                <a:gd name="G19" fmla="+- G18 5400 0"/>
                <a:gd name="G20" fmla="cos G19 11732502"/>
                <a:gd name="G21" fmla="sin G19 11732502"/>
                <a:gd name="G22" fmla="+- G20 10800 0"/>
                <a:gd name="G23" fmla="+- G21 10800 0"/>
                <a:gd name="G24" fmla="+- 10800 0 G20"/>
                <a:gd name="G25" fmla="+- 7278 10800 0"/>
                <a:gd name="G26" fmla="?: G9 G17 G25"/>
                <a:gd name="G27" fmla="?: G9 0 21600"/>
                <a:gd name="G28" fmla="cos 10800 11732502"/>
                <a:gd name="G29" fmla="sin 10800 11732502"/>
                <a:gd name="G30" fmla="sin 7278 11732502"/>
                <a:gd name="G31" fmla="+- G28 10800 0"/>
                <a:gd name="G32" fmla="+- G29 10800 0"/>
                <a:gd name="G33" fmla="+- G30 10800 0"/>
                <a:gd name="G34" fmla="?: G4 0 G31"/>
                <a:gd name="G35" fmla="?: 11732502 G34 0"/>
                <a:gd name="G36" fmla="?: G6 G35 G31"/>
                <a:gd name="G37" fmla="+- 21600 0 G36"/>
                <a:gd name="G38" fmla="?: G4 0 G33"/>
                <a:gd name="G39" fmla="?: 117325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762 w 21600"/>
                <a:gd name="T15" fmla="*/ 10954 h 21600"/>
                <a:gd name="T16" fmla="*/ 10800 w 21600"/>
                <a:gd name="T17" fmla="*/ 3522 h 21600"/>
                <a:gd name="T18" fmla="*/ 19838 w 21600"/>
                <a:gd name="T19" fmla="*/ 1095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523" y="10923"/>
                  </a:moveTo>
                  <a:cubicBezTo>
                    <a:pt x="3522" y="10882"/>
                    <a:pt x="3522" y="10841"/>
                    <a:pt x="3522" y="10800"/>
                  </a:cubicBezTo>
                  <a:cubicBezTo>
                    <a:pt x="3522" y="6780"/>
                    <a:pt x="6780" y="3522"/>
                    <a:pt x="10800" y="3522"/>
                  </a:cubicBezTo>
                  <a:cubicBezTo>
                    <a:pt x="14819" y="3522"/>
                    <a:pt x="18078" y="6780"/>
                    <a:pt x="18078" y="10800"/>
                  </a:cubicBezTo>
                  <a:cubicBezTo>
                    <a:pt x="18078" y="10841"/>
                    <a:pt x="18077" y="10882"/>
                    <a:pt x="18076" y="10923"/>
                  </a:cubicBezTo>
                  <a:lnTo>
                    <a:pt x="21598" y="10984"/>
                  </a:lnTo>
                  <a:cubicBezTo>
                    <a:pt x="21599" y="10922"/>
                    <a:pt x="21600" y="1086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61"/>
                    <a:pt x="0" y="10922"/>
                    <a:pt x="1" y="1098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Line 61"/>
            <p:cNvSpPr>
              <a:spLocks noChangeShapeType="1"/>
            </p:cNvSpPr>
            <p:nvPr/>
          </p:nvSpPr>
          <p:spPr bwMode="auto">
            <a:xfrm flipH="1">
              <a:off x="3024" y="4080"/>
              <a:ext cx="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62"/>
            <p:cNvSpPr>
              <a:spLocks noChangeShapeType="1"/>
            </p:cNvSpPr>
            <p:nvPr/>
          </p:nvSpPr>
          <p:spPr bwMode="auto">
            <a:xfrm flipH="1" flipV="1">
              <a:off x="3024" y="3984"/>
              <a:ext cx="81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63"/>
            <p:cNvSpPr>
              <a:spLocks noChangeShapeType="1"/>
            </p:cNvSpPr>
            <p:nvPr/>
          </p:nvSpPr>
          <p:spPr bwMode="auto">
            <a:xfrm flipV="1">
              <a:off x="3840" y="3984"/>
              <a:ext cx="86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64"/>
            <p:cNvSpPr>
              <a:spLocks noChangeShapeType="1"/>
            </p:cNvSpPr>
            <p:nvPr/>
          </p:nvSpPr>
          <p:spPr bwMode="auto">
            <a:xfrm flipH="1" flipV="1">
              <a:off x="3072" y="3888"/>
              <a:ext cx="76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65"/>
            <p:cNvSpPr>
              <a:spLocks noChangeShapeType="1"/>
            </p:cNvSpPr>
            <p:nvPr/>
          </p:nvSpPr>
          <p:spPr bwMode="auto">
            <a:xfrm flipV="1">
              <a:off x="3840" y="3888"/>
              <a:ext cx="816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66"/>
            <p:cNvSpPr>
              <a:spLocks noChangeShapeType="1"/>
            </p:cNvSpPr>
            <p:nvPr/>
          </p:nvSpPr>
          <p:spPr bwMode="auto">
            <a:xfrm flipH="1" flipV="1">
              <a:off x="3120" y="3792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67"/>
            <p:cNvSpPr>
              <a:spLocks noChangeShapeType="1"/>
            </p:cNvSpPr>
            <p:nvPr/>
          </p:nvSpPr>
          <p:spPr bwMode="auto">
            <a:xfrm flipV="1">
              <a:off x="3840" y="3792"/>
              <a:ext cx="76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68"/>
            <p:cNvSpPr>
              <a:spLocks noChangeShapeType="1"/>
            </p:cNvSpPr>
            <p:nvPr/>
          </p:nvSpPr>
          <p:spPr bwMode="auto">
            <a:xfrm flipH="1" flipV="1">
              <a:off x="3168" y="3696"/>
              <a:ext cx="67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69"/>
            <p:cNvSpPr>
              <a:spLocks noChangeShapeType="1"/>
            </p:cNvSpPr>
            <p:nvPr/>
          </p:nvSpPr>
          <p:spPr bwMode="auto">
            <a:xfrm flipV="1">
              <a:off x="3840" y="3696"/>
              <a:ext cx="72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70"/>
            <p:cNvSpPr>
              <a:spLocks noChangeShapeType="1"/>
            </p:cNvSpPr>
            <p:nvPr/>
          </p:nvSpPr>
          <p:spPr bwMode="auto">
            <a:xfrm flipH="1" flipV="1">
              <a:off x="3264" y="3600"/>
              <a:ext cx="576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71"/>
            <p:cNvSpPr>
              <a:spLocks noChangeShapeType="1"/>
            </p:cNvSpPr>
            <p:nvPr/>
          </p:nvSpPr>
          <p:spPr bwMode="auto">
            <a:xfrm flipV="1">
              <a:off x="3840" y="3600"/>
              <a:ext cx="624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72"/>
            <p:cNvSpPr>
              <a:spLocks noChangeShapeType="1"/>
            </p:cNvSpPr>
            <p:nvPr/>
          </p:nvSpPr>
          <p:spPr bwMode="auto">
            <a:xfrm flipV="1">
              <a:off x="3840" y="33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73"/>
            <p:cNvSpPr>
              <a:spLocks noChangeShapeType="1"/>
            </p:cNvSpPr>
            <p:nvPr/>
          </p:nvSpPr>
          <p:spPr bwMode="auto">
            <a:xfrm flipV="1">
              <a:off x="3840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74"/>
            <p:cNvSpPr>
              <a:spLocks noChangeShapeType="1"/>
            </p:cNvSpPr>
            <p:nvPr/>
          </p:nvSpPr>
          <p:spPr bwMode="auto">
            <a:xfrm flipH="1" flipV="1">
              <a:off x="3744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75"/>
            <p:cNvSpPr>
              <a:spLocks noChangeShapeType="1"/>
            </p:cNvSpPr>
            <p:nvPr/>
          </p:nvSpPr>
          <p:spPr bwMode="auto">
            <a:xfrm flipV="1">
              <a:off x="3840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76"/>
            <p:cNvSpPr>
              <a:spLocks noChangeShapeType="1"/>
            </p:cNvSpPr>
            <p:nvPr/>
          </p:nvSpPr>
          <p:spPr bwMode="auto">
            <a:xfrm flipH="1" flipV="1">
              <a:off x="3648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77"/>
            <p:cNvSpPr>
              <a:spLocks noChangeShapeType="1"/>
            </p:cNvSpPr>
            <p:nvPr/>
          </p:nvSpPr>
          <p:spPr bwMode="auto">
            <a:xfrm flipV="1">
              <a:off x="3840" y="3504"/>
              <a:ext cx="52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78"/>
            <p:cNvSpPr>
              <a:spLocks noChangeShapeType="1"/>
            </p:cNvSpPr>
            <p:nvPr/>
          </p:nvSpPr>
          <p:spPr bwMode="auto">
            <a:xfrm flipH="1" flipV="1">
              <a:off x="3360" y="3504"/>
              <a:ext cx="48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79"/>
            <p:cNvSpPr>
              <a:spLocks noChangeShapeType="1"/>
            </p:cNvSpPr>
            <p:nvPr/>
          </p:nvSpPr>
          <p:spPr bwMode="auto">
            <a:xfrm flipV="1">
              <a:off x="3840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80"/>
            <p:cNvSpPr>
              <a:spLocks noChangeShapeType="1"/>
            </p:cNvSpPr>
            <p:nvPr/>
          </p:nvSpPr>
          <p:spPr bwMode="auto">
            <a:xfrm flipH="1" flipV="1">
              <a:off x="3552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Line 81"/>
            <p:cNvSpPr>
              <a:spLocks noChangeShapeType="1"/>
            </p:cNvSpPr>
            <p:nvPr/>
          </p:nvSpPr>
          <p:spPr bwMode="auto">
            <a:xfrm flipV="1">
              <a:off x="3840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Line 82"/>
            <p:cNvSpPr>
              <a:spLocks noChangeShapeType="1"/>
            </p:cNvSpPr>
            <p:nvPr/>
          </p:nvSpPr>
          <p:spPr bwMode="auto">
            <a:xfrm flipH="1" flipV="1">
              <a:off x="3456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AutoShape 83"/>
            <p:cNvSpPr>
              <a:spLocks noChangeArrowheads="1"/>
            </p:cNvSpPr>
            <p:nvPr/>
          </p:nvSpPr>
          <p:spPr bwMode="auto">
            <a:xfrm>
              <a:off x="3120" y="3408"/>
              <a:ext cx="1488" cy="1344"/>
            </a:xfrm>
            <a:custGeom>
              <a:avLst/>
              <a:gdLst>
                <a:gd name="G0" fmla="+- 8188 0 0"/>
                <a:gd name="G1" fmla="+- -11737320 0 0"/>
                <a:gd name="G2" fmla="+- 0 0 -11737320"/>
                <a:gd name="T0" fmla="*/ 0 256 1"/>
                <a:gd name="T1" fmla="*/ 180 256 1"/>
                <a:gd name="G3" fmla="+- -11737320 T0 T1"/>
                <a:gd name="T2" fmla="*/ 0 256 1"/>
                <a:gd name="T3" fmla="*/ 90 256 1"/>
                <a:gd name="G4" fmla="+- -11737320 T2 T3"/>
                <a:gd name="G5" fmla="*/ G4 2 1"/>
                <a:gd name="T4" fmla="*/ 90 256 1"/>
                <a:gd name="T5" fmla="*/ 0 256 1"/>
                <a:gd name="G6" fmla="+- -11737320 T4 T5"/>
                <a:gd name="G7" fmla="*/ G6 2 1"/>
                <a:gd name="G8" fmla="abs -1173732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188"/>
                <a:gd name="G18" fmla="*/ 8188 1 2"/>
                <a:gd name="G19" fmla="+- G18 5400 0"/>
                <a:gd name="G20" fmla="cos G19 -11737320"/>
                <a:gd name="G21" fmla="sin G19 -11737320"/>
                <a:gd name="G22" fmla="+- G20 10800 0"/>
                <a:gd name="G23" fmla="+- G21 10800 0"/>
                <a:gd name="G24" fmla="+- 10800 0 G20"/>
                <a:gd name="G25" fmla="+- 8188 10800 0"/>
                <a:gd name="G26" fmla="?: G9 G17 G25"/>
                <a:gd name="G27" fmla="?: G9 0 21600"/>
                <a:gd name="G28" fmla="cos 10800 -11737320"/>
                <a:gd name="G29" fmla="sin 10800 -11737320"/>
                <a:gd name="G30" fmla="sin 8188 -11737320"/>
                <a:gd name="G31" fmla="+- G28 10800 0"/>
                <a:gd name="G32" fmla="+- G29 10800 0"/>
                <a:gd name="G33" fmla="+- G30 10800 0"/>
                <a:gd name="G34" fmla="?: G4 0 G31"/>
                <a:gd name="G35" fmla="?: -11737320 G34 0"/>
                <a:gd name="G36" fmla="?: G6 G35 G31"/>
                <a:gd name="G37" fmla="+- 21600 0 G36"/>
                <a:gd name="G38" fmla="?: G4 0 G33"/>
                <a:gd name="G39" fmla="?: -1173732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307 w 21600"/>
                <a:gd name="T15" fmla="*/ 10650 h 21600"/>
                <a:gd name="T16" fmla="*/ 10800 w 21600"/>
                <a:gd name="T17" fmla="*/ 2612 h 21600"/>
                <a:gd name="T18" fmla="*/ 20293 w 21600"/>
                <a:gd name="T19" fmla="*/ 1065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613" y="10671"/>
                  </a:moveTo>
                  <a:cubicBezTo>
                    <a:pt x="2683" y="6199"/>
                    <a:pt x="6328" y="2611"/>
                    <a:pt x="10800" y="2612"/>
                  </a:cubicBezTo>
                  <a:cubicBezTo>
                    <a:pt x="15271" y="2612"/>
                    <a:pt x="18916" y="6199"/>
                    <a:pt x="18986" y="10671"/>
                  </a:cubicBezTo>
                  <a:lnTo>
                    <a:pt x="21598" y="10629"/>
                  </a:lnTo>
                  <a:cubicBezTo>
                    <a:pt x="21505" y="4732"/>
                    <a:pt x="16698" y="-1"/>
                    <a:pt x="10799" y="0"/>
                  </a:cubicBezTo>
                  <a:cubicBezTo>
                    <a:pt x="4901" y="0"/>
                    <a:pt x="94" y="4732"/>
                    <a:pt x="1" y="10629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" name="AutoShape 84"/>
            <p:cNvSpPr>
              <a:spLocks noChangeArrowheads="1"/>
            </p:cNvSpPr>
            <p:nvPr/>
          </p:nvSpPr>
          <p:spPr bwMode="auto">
            <a:xfrm rot="5400000">
              <a:off x="3552" y="3264"/>
              <a:ext cx="624" cy="1200"/>
            </a:xfrm>
            <a:prstGeom prst="moon">
              <a:avLst>
                <a:gd name="adj" fmla="val 875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Rectangle 85"/>
            <p:cNvSpPr>
              <a:spLocks noChangeArrowheads="1"/>
            </p:cNvSpPr>
            <p:nvPr/>
          </p:nvSpPr>
          <p:spPr bwMode="auto">
            <a:xfrm>
              <a:off x="2832" y="4080"/>
              <a:ext cx="2064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0" name="Group 86"/>
          <p:cNvGrpSpPr>
            <a:grpSpLocks/>
          </p:cNvGrpSpPr>
          <p:nvPr/>
        </p:nvGrpSpPr>
        <p:grpSpPr bwMode="auto">
          <a:xfrm rot="2987781">
            <a:off x="1668847" y="2373326"/>
            <a:ext cx="152400" cy="1447800"/>
            <a:chOff x="1968" y="1488"/>
            <a:chExt cx="240" cy="2112"/>
          </a:xfrm>
        </p:grpSpPr>
        <p:sp>
          <p:nvSpPr>
            <p:cNvPr id="71" name="Rectangle 87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" name="AutoShape 88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" name="Group 27"/>
          <p:cNvGrpSpPr>
            <a:grpSpLocks/>
          </p:cNvGrpSpPr>
          <p:nvPr/>
        </p:nvGrpSpPr>
        <p:grpSpPr bwMode="auto">
          <a:xfrm rot="1547119">
            <a:off x="0" y="4724400"/>
            <a:ext cx="4724400" cy="457200"/>
            <a:chOff x="1152" y="1728"/>
            <a:chExt cx="2976" cy="288"/>
          </a:xfrm>
        </p:grpSpPr>
        <p:sp>
          <p:nvSpPr>
            <p:cNvPr id="75" name="Rectangle 28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6" name="Line 29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Text Box 30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78" name="Line 31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Text Box 32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0" name="Line 33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2" name="Line 35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Text Box 36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4" name="Line 37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Text Box 38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 dirty="0">
                  <a:solidFill>
                    <a:srgbClr val="00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Line 39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Text Box 40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Line 41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Text Box 42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90" name="Line 43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Text Box 44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2" name="Line 45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Text Box 46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4" name="Line 47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Text Box 48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6" name="Line 49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Text Box 50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8" name="Line 51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Text Box 52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00" name="Line 53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Text Box 54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102" name="Line 55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Text Box 56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 dirty="0">
                  <a:solidFill>
                    <a:srgbClr val="000000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104" name="Line 57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Text Box 58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rgbClr val="000000"/>
                  </a:solidFill>
                  <a:latin typeface="Arial" charset="0"/>
                </a:rPr>
                <a:t>15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Простейшие </a:t>
            </a:r>
            <a:br>
              <a:rPr lang="ru-RU" sz="3200" b="1" i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геометрические </a:t>
            </a:r>
            <a:r>
              <a:rPr lang="ru-RU" sz="3200" b="1" i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фигуры</a:t>
            </a:r>
            <a:endParaRPr lang="ru-RU" sz="3200" i="1" dirty="0"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«Точка» в русском языке – конец заточенного гусиного пера.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5072066" y="2571744"/>
            <a:ext cx="3352808" cy="149066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auto">
          <a:xfrm>
            <a:off x="4143372" y="2285992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278605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Прямая – множество точек, построенных с помощью линейки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478632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Отрезок – часть прямой, ограниченная двумя точками. Точки 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 –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концы отрезка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214942" y="4429132"/>
            <a:ext cx="3352808" cy="1490666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4" name="Oval 18"/>
          <p:cNvSpPr>
            <a:spLocks noChangeArrowheads="1"/>
          </p:cNvSpPr>
          <p:nvPr/>
        </p:nvSpPr>
        <p:spPr bwMode="auto">
          <a:xfrm>
            <a:off x="5143504" y="4357694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>
            <a:off x="8501090" y="5857892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Откуда взялись геометрические термины</a:t>
            </a:r>
            <a:endParaRPr lang="ru-RU" sz="3600" dirty="0"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3300"/>
                </a:solidFill>
              </a:rPr>
              <a:t>Точка </a:t>
            </a:r>
            <a:r>
              <a:rPr lang="ru-RU" dirty="0" smtClean="0"/>
              <a:t>– в русском языке означало конец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  заточенного гусиного пера.</a:t>
            </a:r>
          </a:p>
          <a:p>
            <a:pPr>
              <a:buNone/>
            </a:pPr>
            <a:r>
              <a:rPr lang="ru-RU" dirty="0" smtClean="0">
                <a:solidFill>
                  <a:srgbClr val="FF3300"/>
                </a:solidFill>
              </a:rPr>
              <a:t>Линия</a:t>
            </a:r>
            <a:r>
              <a:rPr lang="ru-RU" dirty="0" smtClean="0"/>
              <a:t> – от латинского слова «</a:t>
            </a:r>
            <a:r>
              <a:rPr lang="ru-RU" dirty="0" err="1" smtClean="0"/>
              <a:t>линиа</a:t>
            </a:r>
            <a:r>
              <a:rPr lang="ru-RU" dirty="0" smtClean="0"/>
              <a:t>» -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  (</a:t>
            </a:r>
            <a:r>
              <a:rPr lang="ru-RU" sz="2000" dirty="0" smtClean="0"/>
              <a:t>имеется в виду льняная  нить).</a:t>
            </a:r>
          </a:p>
          <a:p>
            <a:pPr>
              <a:buNone/>
            </a:pPr>
            <a:r>
              <a:rPr lang="ru-RU" dirty="0" smtClean="0">
                <a:solidFill>
                  <a:srgbClr val="FF3300"/>
                </a:solidFill>
              </a:rPr>
              <a:t>Отрезок</a:t>
            </a:r>
            <a:r>
              <a:rPr lang="ru-RU" dirty="0" smtClean="0"/>
              <a:t> – от слова «резать».</a:t>
            </a:r>
          </a:p>
          <a:p>
            <a:pPr>
              <a:buNone/>
            </a:pPr>
            <a:r>
              <a:rPr lang="ru-RU" dirty="0" smtClean="0">
                <a:solidFill>
                  <a:srgbClr val="FF3300"/>
                </a:solidFill>
              </a:rPr>
              <a:t>Круг и окружность</a:t>
            </a:r>
            <a:r>
              <a:rPr lang="ru-RU" dirty="0" smtClean="0"/>
              <a:t> – в Древней Греции считалось венцом совершенства.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Единицы измерения длины:</a:t>
            </a:r>
            <a:endParaRPr lang="ru-RU" sz="4000" dirty="0">
              <a:solidFill>
                <a:schemeClr val="accent3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ru-RU" b="1" i="1" u="sng" dirty="0" smtClean="0">
                <a:solidFill>
                  <a:srgbClr val="002060"/>
                </a:solidFill>
              </a:rPr>
              <a:t>СОВРЕМЕННЫЕ                       УСТАРЕВШИЕ</a:t>
            </a:r>
            <a:endParaRPr lang="ru-RU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Миллиметр (</a:t>
            </a:r>
            <a:r>
              <a:rPr lang="ru-RU" dirty="0" smtClean="0">
                <a:solidFill>
                  <a:srgbClr val="002060"/>
                </a:solidFill>
              </a:rPr>
              <a:t>мм)                                     Локоть</a:t>
            </a:r>
            <a:endParaRPr lang="ru-RU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Сантиметр (</a:t>
            </a:r>
            <a:r>
              <a:rPr lang="ru-RU" dirty="0" smtClean="0">
                <a:solidFill>
                  <a:srgbClr val="002060"/>
                </a:solidFill>
              </a:rPr>
              <a:t>см)                                        Вершок</a:t>
            </a:r>
            <a:endParaRPr lang="ru-RU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Дециметр (</a:t>
            </a:r>
            <a:r>
              <a:rPr lang="ru-RU" dirty="0" smtClean="0">
                <a:solidFill>
                  <a:srgbClr val="002060"/>
                </a:solidFill>
              </a:rPr>
              <a:t>дм)                                         Сажень</a:t>
            </a:r>
            <a:endParaRPr lang="ru-RU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Метр (</a:t>
            </a:r>
            <a:r>
              <a:rPr lang="ru-RU" dirty="0" smtClean="0">
                <a:solidFill>
                  <a:srgbClr val="002060"/>
                </a:solidFill>
              </a:rPr>
              <a:t>м)                                                     Аршин</a:t>
            </a:r>
            <a:endParaRPr lang="ru-RU" dirty="0" smtClean="0">
              <a:solidFill>
                <a:srgbClr val="002060"/>
              </a:solidFill>
            </a:endParaRPr>
          </a:p>
          <a:p>
            <a:pPr fontAlgn="base">
              <a:buNone/>
            </a:pPr>
            <a:r>
              <a:rPr lang="ru-RU" dirty="0" smtClean="0">
                <a:solidFill>
                  <a:srgbClr val="002060"/>
                </a:solidFill>
              </a:rPr>
              <a:t>Километр (</a:t>
            </a:r>
            <a:r>
              <a:rPr lang="ru-RU" dirty="0" smtClean="0">
                <a:solidFill>
                  <a:srgbClr val="002060"/>
                </a:solidFill>
              </a:rPr>
              <a:t>км)                                           Верста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множество точек, построенных с помощью линейки</a:t>
            </a:r>
          </a:p>
          <a:p>
            <a:endParaRPr lang="ru-RU" dirty="0"/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>
            <a:off x="4143372" y="2285992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18"/>
          <p:cNvSpPr>
            <a:spLocks noChangeArrowheads="1"/>
          </p:cNvSpPr>
          <p:nvPr/>
        </p:nvSpPr>
        <p:spPr bwMode="auto">
          <a:xfrm>
            <a:off x="4214810" y="235743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>
            <a:off x="4286248" y="2428868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4357686" y="2500306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18"/>
          <p:cNvSpPr>
            <a:spLocks noChangeArrowheads="1"/>
          </p:cNvSpPr>
          <p:nvPr/>
        </p:nvSpPr>
        <p:spPr bwMode="auto">
          <a:xfrm>
            <a:off x="4429124" y="2571744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auto">
          <a:xfrm>
            <a:off x="4500562" y="2643182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18"/>
          <p:cNvSpPr>
            <a:spLocks noChangeArrowheads="1"/>
          </p:cNvSpPr>
          <p:nvPr/>
        </p:nvSpPr>
        <p:spPr bwMode="auto">
          <a:xfrm>
            <a:off x="4572000" y="271462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18"/>
          <p:cNvSpPr>
            <a:spLocks noChangeArrowheads="1"/>
          </p:cNvSpPr>
          <p:nvPr/>
        </p:nvSpPr>
        <p:spPr bwMode="auto">
          <a:xfrm>
            <a:off x="4643438" y="2786058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071810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Какова бы не была прямая, существуют точки, принадлежащие этой прямой, и 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точки, не принадлежащие ей. </a:t>
            </a:r>
          </a:p>
          <a:p>
            <a:pPr marL="342900" indent="-342900" algn="ctr">
              <a:buAutoNum type="arabicPeriod"/>
            </a:pPr>
            <a:endParaRPr lang="ru-RU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342900" indent="-342900" algn="ctr"/>
            <a:endParaRPr lang="ru-RU" b="1" dirty="0">
              <a:solidFill>
                <a:srgbClr val="7030A0"/>
              </a:solidFill>
              <a:latin typeface="Bookman Old Style" pitchFamily="18" charset="0"/>
            </a:endParaRPr>
          </a:p>
          <a:p>
            <a:pPr marL="342900" indent="-342900" algn="ctr">
              <a:buAutoNum type="arabicPeriod"/>
            </a:pPr>
            <a:endParaRPr lang="ru-RU" b="1" dirty="0" smtClean="0">
              <a:solidFill>
                <a:srgbClr val="7030A0"/>
              </a:solidFill>
              <a:latin typeface="Bookman Old Style" pitchFamily="18" charset="0"/>
            </a:endParaRP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Через любые две точки можно провести прямую, </a:t>
            </a:r>
            <a:b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и притом только одну</a:t>
            </a:r>
            <a:endParaRPr lang="ru-RU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1" name="Line 51"/>
          <p:cNvSpPr>
            <a:spLocks noChangeShapeType="1"/>
          </p:cNvSpPr>
          <p:nvPr/>
        </p:nvSpPr>
        <p:spPr bwMode="auto">
          <a:xfrm>
            <a:off x="5072066" y="3500438"/>
            <a:ext cx="3581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15074" y="3143248"/>
            <a:ext cx="45719" cy="45719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 flipV="1">
            <a:off x="6357950" y="3500436"/>
            <a:ext cx="45719" cy="45719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Line 51"/>
          <p:cNvSpPr>
            <a:spLocks noChangeShapeType="1"/>
          </p:cNvSpPr>
          <p:nvPr/>
        </p:nvSpPr>
        <p:spPr bwMode="auto">
          <a:xfrm>
            <a:off x="5214942" y="5214950"/>
            <a:ext cx="3581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7" name="Oval 18"/>
          <p:cNvSpPr>
            <a:spLocks noChangeArrowheads="1"/>
          </p:cNvSpPr>
          <p:nvPr/>
        </p:nvSpPr>
        <p:spPr bwMode="auto">
          <a:xfrm flipH="1">
            <a:off x="6000760" y="5143512"/>
            <a:ext cx="142875" cy="142875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Oval 18"/>
          <p:cNvSpPr>
            <a:spLocks noChangeArrowheads="1"/>
          </p:cNvSpPr>
          <p:nvPr/>
        </p:nvSpPr>
        <p:spPr bwMode="auto">
          <a:xfrm flipH="1">
            <a:off x="7072330" y="5143512"/>
            <a:ext cx="133352" cy="133352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1" grpId="0" animBg="1"/>
      <p:bldP spid="22" grpId="0" animBg="1"/>
      <p:bldP spid="24" grpId="0" animBg="1"/>
      <p:bldP spid="26" grpId="0" animBg="1"/>
      <p:bldP spid="27" grpId="0" animBg="1"/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609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Геометрические фигуры. Точка и прямая.</vt:lpstr>
      <vt:lpstr>Слайд 2</vt:lpstr>
      <vt:lpstr>Слайд 3</vt:lpstr>
      <vt:lpstr>Планиметрия</vt:lpstr>
      <vt:lpstr>Для чего, нужны нам эти инструменты на уроке?</vt:lpstr>
      <vt:lpstr>Простейшие  геометрические фигуры</vt:lpstr>
      <vt:lpstr>Откуда взялись геометрические термины</vt:lpstr>
      <vt:lpstr>Единицы измерения длины:</vt:lpstr>
      <vt:lpstr>Слайд 9</vt:lpstr>
      <vt:lpstr>Слайд 10</vt:lpstr>
      <vt:lpstr>Аксиома – утверждение, не требующее доказательств</vt:lpstr>
      <vt:lpstr>Из истории </vt:lpstr>
      <vt:lpstr>Аксиома </vt:lpstr>
      <vt:lpstr>Ответить на вопросы:</vt:lpstr>
      <vt:lpstr>Домашнее задание:</vt:lpstr>
      <vt:lpstr>Слайд 16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фигуры. Точка и прямая.</dc:title>
  <dc:creator>XP2</dc:creator>
  <cp:lastModifiedBy>XP2</cp:lastModifiedBy>
  <cp:revision>12</cp:revision>
  <dcterms:created xsi:type="dcterms:W3CDTF">2013-01-29T03:34:37Z</dcterms:created>
  <dcterms:modified xsi:type="dcterms:W3CDTF">2013-01-29T05:17:45Z</dcterms:modified>
</cp:coreProperties>
</file>